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5"/>
  </p:notesMasterIdLst>
  <p:sldIdLst>
    <p:sldId id="257" r:id="rId2"/>
    <p:sldId id="1213" r:id="rId3"/>
    <p:sldId id="297" r:id="rId4"/>
    <p:sldId id="284" r:id="rId5"/>
    <p:sldId id="267" r:id="rId6"/>
    <p:sldId id="1227" r:id="rId7"/>
    <p:sldId id="1228" r:id="rId8"/>
    <p:sldId id="262" r:id="rId9"/>
    <p:sldId id="1215" r:id="rId10"/>
    <p:sldId id="1216" r:id="rId11"/>
    <p:sldId id="1217" r:id="rId12"/>
    <p:sldId id="1218" r:id="rId13"/>
    <p:sldId id="1219" r:id="rId14"/>
    <p:sldId id="1220" r:id="rId15"/>
    <p:sldId id="1226" r:id="rId16"/>
    <p:sldId id="1221" r:id="rId17"/>
    <p:sldId id="1222" r:id="rId18"/>
    <p:sldId id="1223" r:id="rId19"/>
    <p:sldId id="1225" r:id="rId20"/>
    <p:sldId id="1224" r:id="rId21"/>
    <p:sldId id="1214" r:id="rId22"/>
    <p:sldId id="256" r:id="rId23"/>
    <p:sldId id="280" r:id="rId24"/>
    <p:sldId id="277" r:id="rId25"/>
    <p:sldId id="276" r:id="rId26"/>
    <p:sldId id="278" r:id="rId27"/>
    <p:sldId id="285" r:id="rId28"/>
    <p:sldId id="279" r:id="rId29"/>
    <p:sldId id="287" r:id="rId30"/>
    <p:sldId id="288" r:id="rId31"/>
    <p:sldId id="289" r:id="rId32"/>
    <p:sldId id="261" r:id="rId33"/>
    <p:sldId id="293" r:id="rId34"/>
    <p:sldId id="263" r:id="rId35"/>
    <p:sldId id="266" r:id="rId36"/>
    <p:sldId id="264" r:id="rId37"/>
    <p:sldId id="281" r:id="rId38"/>
    <p:sldId id="282" r:id="rId39"/>
    <p:sldId id="294" r:id="rId40"/>
    <p:sldId id="270" r:id="rId41"/>
    <p:sldId id="273" r:id="rId42"/>
    <p:sldId id="295" r:id="rId43"/>
    <p:sldId id="1207" r:id="rId4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Overview" id="{E905F491-7683-144C-A3B0-790BF4E8145A}">
          <p14:sldIdLst>
            <p14:sldId id="257"/>
            <p14:sldId id="1213"/>
            <p14:sldId id="297"/>
            <p14:sldId id="284"/>
            <p14:sldId id="267"/>
            <p14:sldId id="1227"/>
            <p14:sldId id="1228"/>
            <p14:sldId id="262"/>
            <p14:sldId id="1215"/>
            <p14:sldId id="1216"/>
            <p14:sldId id="1217"/>
            <p14:sldId id="1218"/>
            <p14:sldId id="1219"/>
            <p14:sldId id="1220"/>
            <p14:sldId id="1226"/>
            <p14:sldId id="1221"/>
            <p14:sldId id="1222"/>
            <p14:sldId id="1223"/>
            <p14:sldId id="1225"/>
            <p14:sldId id="1224"/>
            <p14:sldId id="1214"/>
            <p14:sldId id="256"/>
            <p14:sldId id="280"/>
          </p14:sldIdLst>
        </p14:section>
        <p14:section name="agile roadmap" id="{3E77B419-F200-134E-909A-480A96C84199}">
          <p14:sldIdLst>
            <p14:sldId id="277"/>
            <p14:sldId id="276"/>
            <p14:sldId id="278"/>
            <p14:sldId id="285"/>
            <p14:sldId id="279"/>
            <p14:sldId id="287"/>
            <p14:sldId id="288"/>
            <p14:sldId id="289"/>
          </p14:sldIdLst>
        </p14:section>
        <p14:section name="Now-Next-Later" id="{B3CFE91D-EC69-8D4D-BCAA-13D0BACFFE61}">
          <p14:sldIdLst>
            <p14:sldId id="261"/>
            <p14:sldId id="293"/>
            <p14:sldId id="263"/>
            <p14:sldId id="266"/>
            <p14:sldId id="264"/>
            <p14:sldId id="281"/>
            <p14:sldId id="282"/>
          </p14:sldIdLst>
        </p14:section>
        <p14:section name="Release Roadmap" id="{23789747-5915-9B43-9405-C7DA4DA88ABA}">
          <p14:sldIdLst>
            <p14:sldId id="294"/>
            <p14:sldId id="270"/>
            <p14:sldId id="273"/>
            <p14:sldId id="295"/>
            <p14:sldId id="120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EE0FB"/>
    <a:srgbClr val="DEF0FF"/>
    <a:srgbClr val="014B8A"/>
    <a:srgbClr val="78D6F0"/>
    <a:srgbClr val="EAEDF2"/>
    <a:srgbClr val="D4DAE3"/>
    <a:srgbClr val="A9B6C8"/>
    <a:srgbClr val="169ECF"/>
    <a:srgbClr val="1391C4"/>
    <a:srgbClr val="0D7AB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3AEED82-4568-4A12-9518-7BD6DCEC459C}" v="3" dt="2023-06-01T23:06:38.03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20" autoAdjust="0"/>
    <p:restoredTop sz="88369" autoAdjust="0"/>
  </p:normalViewPr>
  <p:slideViewPr>
    <p:cSldViewPr snapToGrid="0" showGuides="1">
      <p:cViewPr>
        <p:scale>
          <a:sx n="100" d="100"/>
          <a:sy n="100" d="100"/>
        </p:scale>
        <p:origin x="1974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50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gif>
</file>

<file path=ppt/media/image2.gif>
</file>

<file path=ppt/media/image3.gif>
</file>

<file path=ppt/media/image4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E36CD4-1F08-9E4C-9BED-AB0263386F8E}" type="datetimeFigureOut">
              <a:rPr lang="en-US" smtClean="0"/>
              <a:t>11/20/2023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50325-A977-CD4E-9E92-963C691A4C3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2950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050325-A977-CD4E-9E92-963C691A4C3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8903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050325-A977-CD4E-9E92-963C691A4C3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3586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050325-A977-CD4E-9E92-963C691A4C3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6265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050325-A977-CD4E-9E92-963C691A4C3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1873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3870E0A-99C4-1146-A63D-CBDC4F72EAB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880442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8ED567-6654-4606-A3C4-BA630718F1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EDFCB1-FF4D-9BD4-B99D-97087C310B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06184F-C566-DD93-8992-BBAB802D52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6E963-4C27-7447-A1D7-716DBF32D4EE}" type="datetimeFigureOut">
              <a:rPr lang="en-US" smtClean="0"/>
              <a:t>11/20/2023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D0D340-D5DF-03A5-EF8A-D039B354F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66BC30-73BF-752B-7F18-6976C5953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B3E61-B580-F04B-80CB-2A2FEF24D7C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1248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E9142E-E98A-B704-89DA-727C680A27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F3A02B-2E74-45BA-AB0B-014F63213F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04F062-4DD7-B246-8047-13B0B670F9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6E963-4C27-7447-A1D7-716DBF32D4EE}" type="datetimeFigureOut">
              <a:rPr lang="en-US" smtClean="0"/>
              <a:t>11/20/2023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220854-7CDC-1733-236A-615A09A97D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D4EF31-2402-2DE3-7028-5688D02B4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B3E61-B580-F04B-80CB-2A2FEF24D7C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3810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07FB5E-EDF7-17ED-89C0-055DE2D927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DD6E64-4C76-6CCB-2D5F-B7C78E04D1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3A8A65-22FE-8AE9-5865-E52CDFCA20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6E963-4C27-7447-A1D7-716DBF32D4EE}" type="datetimeFigureOut">
              <a:rPr lang="en-US" smtClean="0"/>
              <a:t>11/20/2023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1EE87A-4B9C-BDC8-4232-448B4FD9D4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D9209A-0E44-1891-3DBE-579CE7AE3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B3E61-B580-F04B-80CB-2A2FEF24D7C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0384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whit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91850714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520447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39058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809182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F9AF561-4F67-4B18-A9F5-32373D963AB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>
              <a:defRPr sz="20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8578144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866745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1271BA6-E766-4E82-B118-37690444DC1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761771"/>
            <a:ext cx="4642643" cy="5672187"/>
          </a:xfrm>
          <a:custGeom>
            <a:avLst/>
            <a:gdLst>
              <a:gd name="connsiteX0" fmla="*/ 0 w 4642643"/>
              <a:gd name="connsiteY0" fmla="*/ 0 h 5672187"/>
              <a:gd name="connsiteX1" fmla="*/ 4642643 w 4642643"/>
              <a:gd name="connsiteY1" fmla="*/ 0 h 5672187"/>
              <a:gd name="connsiteX2" fmla="*/ 0 w 4642643"/>
              <a:gd name="connsiteY2" fmla="*/ 5672187 h 5672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642643" h="5672187">
                <a:moveTo>
                  <a:pt x="0" y="0"/>
                </a:moveTo>
                <a:lnTo>
                  <a:pt x="4642643" y="0"/>
                </a:lnTo>
                <a:lnTo>
                  <a:pt x="0" y="567218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4F6A04-A705-4B5F-BBBE-FB0AC2EB8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841462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5049F150-705D-43F8-8162-2E3B70022AF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18910" y="640574"/>
            <a:ext cx="5725073" cy="5400000"/>
          </a:xfrm>
          <a:custGeom>
            <a:avLst/>
            <a:gdLst>
              <a:gd name="connsiteX0" fmla="*/ 0 w 5725073"/>
              <a:gd name="connsiteY0" fmla="*/ 0 h 5400000"/>
              <a:gd name="connsiteX1" fmla="*/ 5725073 w 5725073"/>
              <a:gd name="connsiteY1" fmla="*/ 0 h 5400000"/>
              <a:gd name="connsiteX2" fmla="*/ 5725073 w 5725073"/>
              <a:gd name="connsiteY2" fmla="*/ 5400000 h 5400000"/>
              <a:gd name="connsiteX3" fmla="*/ 0 w 5725073"/>
              <a:gd name="connsiteY3" fmla="*/ 5400000 h 54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5073" h="5400000">
                <a:moveTo>
                  <a:pt x="0" y="0"/>
                </a:moveTo>
                <a:lnTo>
                  <a:pt x="5725073" y="0"/>
                </a:lnTo>
                <a:lnTo>
                  <a:pt x="5725073" y="5400000"/>
                </a:lnTo>
                <a:lnTo>
                  <a:pt x="0" y="5400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52569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F7C51-412D-9BC5-9D2D-0265A51AE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8ABBA9-21CD-A79C-D0AD-1F00680150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0D32D1-0BF7-CE98-8533-FBCC15F4A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6E963-4C27-7447-A1D7-716DBF32D4EE}" type="datetimeFigureOut">
              <a:rPr lang="en-US" smtClean="0"/>
              <a:t>11/20/2023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6F6929-7865-F2F8-D84A-8DCAA89EF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8A7776-111A-CABF-628C-01D07752F2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B3E61-B580-F04B-80CB-2A2FEF24D7C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09516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bg>
      <p:bgPr>
        <a:gradFill>
          <a:gsLst>
            <a:gs pos="21000">
              <a:srgbClr val="0D13BF"/>
            </a:gs>
            <a:gs pos="58000">
              <a:schemeClr val="bg2">
                <a:lumMod val="25000"/>
              </a:schemeClr>
            </a:gs>
            <a:gs pos="0">
              <a:schemeClr val="accent2">
                <a:lumMod val="75000"/>
              </a:schemeClr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8167381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529794F-1D96-4CA7-A85F-39ACF1E426C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158544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06689D2-E779-4342-9AAA-1FAEAD9774B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30436" y="0"/>
            <a:ext cx="6126436" cy="6832672"/>
          </a:xfrm>
          <a:custGeom>
            <a:avLst/>
            <a:gdLst>
              <a:gd name="connsiteX0" fmla="*/ 0 w 6126436"/>
              <a:gd name="connsiteY0" fmla="*/ 0 h 6832672"/>
              <a:gd name="connsiteX1" fmla="*/ 6126436 w 6126436"/>
              <a:gd name="connsiteY1" fmla="*/ 0 h 6832672"/>
              <a:gd name="connsiteX2" fmla="*/ 6126436 w 6126436"/>
              <a:gd name="connsiteY2" fmla="*/ 6832672 h 6832672"/>
              <a:gd name="connsiteX3" fmla="*/ 0 w 6126436"/>
              <a:gd name="connsiteY3" fmla="*/ 6832672 h 6832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26436" h="6832672">
                <a:moveTo>
                  <a:pt x="0" y="0"/>
                </a:moveTo>
                <a:lnTo>
                  <a:pt x="6126436" y="0"/>
                </a:lnTo>
                <a:lnTo>
                  <a:pt x="6126436" y="6832672"/>
                </a:lnTo>
                <a:lnTo>
                  <a:pt x="0" y="683267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020A87-9568-4A97-9719-FFF2BB8A522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583286"/>
            <a:ext cx="2743200" cy="249385"/>
          </a:xfrm>
          <a:prstGeom prst="rect">
            <a:avLst/>
          </a:prstGeom>
        </p:spPr>
        <p:txBody>
          <a:bodyPr/>
          <a:lstStyle/>
          <a:p>
            <a:fld id="{75A06096-56DF-4290-9400-986291C51635}" type="datetime1">
              <a:rPr lang="en-US" smtClean="0"/>
              <a:t>11/20/2023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6E95DA-3CA5-4F3D-88E1-015ACB993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83286"/>
            <a:ext cx="4114800" cy="24938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B787F7-7750-47EC-8D8A-473507BC8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43982" y="6583287"/>
            <a:ext cx="347733" cy="249385"/>
          </a:xfrm>
          <a:prstGeom prst="rect">
            <a:avLst/>
          </a:prstGeom>
        </p:spPr>
        <p:txBody>
          <a:bodyPr/>
          <a:lstStyle/>
          <a:p>
            <a:fld id="{3E3E31EF-75AC-41D4-8B73-7D10C33DACEE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317418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EAC6560-EA34-441A-9BD2-1A91B713050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18909" y="640574"/>
            <a:ext cx="5725073" cy="5400000"/>
          </a:xfrm>
          <a:custGeom>
            <a:avLst/>
            <a:gdLst>
              <a:gd name="connsiteX0" fmla="*/ 0 w 5725073"/>
              <a:gd name="connsiteY0" fmla="*/ 0 h 5400000"/>
              <a:gd name="connsiteX1" fmla="*/ 5725073 w 5725073"/>
              <a:gd name="connsiteY1" fmla="*/ 0 h 5400000"/>
              <a:gd name="connsiteX2" fmla="*/ 5725073 w 5725073"/>
              <a:gd name="connsiteY2" fmla="*/ 5400000 h 5400000"/>
              <a:gd name="connsiteX3" fmla="*/ 0 w 5725073"/>
              <a:gd name="connsiteY3" fmla="*/ 5400000 h 54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5073" h="5400000">
                <a:moveTo>
                  <a:pt x="0" y="0"/>
                </a:moveTo>
                <a:lnTo>
                  <a:pt x="5725073" y="0"/>
                </a:lnTo>
                <a:lnTo>
                  <a:pt x="5725073" y="5400000"/>
                </a:lnTo>
                <a:lnTo>
                  <a:pt x="0" y="5400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A4AD5F6-0A15-4261-BDCD-E362F7138C1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583286"/>
            <a:ext cx="2743200" cy="249385"/>
          </a:xfrm>
          <a:prstGeom prst="rect">
            <a:avLst/>
          </a:prstGeom>
        </p:spPr>
        <p:txBody>
          <a:bodyPr/>
          <a:lstStyle/>
          <a:p>
            <a:fld id="{75A06096-56DF-4290-9400-986291C51635}" type="datetime1">
              <a:rPr lang="en-US" smtClean="0"/>
              <a:t>11/20/2023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6CB879-1569-4D6E-B10E-1C7D3305EF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83286"/>
            <a:ext cx="4114800" cy="24938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0AC812-75EF-4492-80B5-30A436522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43982" y="6583287"/>
            <a:ext cx="347733" cy="249385"/>
          </a:xfrm>
          <a:prstGeom prst="rect">
            <a:avLst/>
          </a:prstGeom>
        </p:spPr>
        <p:txBody>
          <a:bodyPr/>
          <a:lstStyle/>
          <a:p>
            <a:fld id="{3E3E31EF-75AC-41D4-8B73-7D10C33DACEE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942479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176A7-B091-469C-82C8-89C693043C40}" type="datetimeFigureOut">
              <a:rPr lang="en-US" smtClean="0"/>
              <a:pPr/>
              <a:t>11/20/2023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9B1FA-81F2-4940-9AF3-5EAFB5D6669B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09600" y="274640"/>
            <a:ext cx="10972800" cy="715961"/>
          </a:xfrm>
        </p:spPr>
        <p:txBody>
          <a:bodyPr>
            <a:normAutofit/>
          </a:bodyPr>
          <a:lstStyle>
            <a:lvl1pPr algn="l">
              <a:defRPr sz="3733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609600" y="990600"/>
            <a:ext cx="10972800" cy="508000"/>
          </a:xfrm>
        </p:spPr>
        <p:txBody>
          <a:bodyPr>
            <a:noAutofit/>
          </a:bodyPr>
          <a:lstStyle>
            <a:lvl1pPr marL="0" indent="0">
              <a:buNone/>
              <a:defRPr sz="1867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5777001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1C4AC-3548-6B12-061B-FE1BEA50B1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FB9721-D743-35D7-E317-B32DCDE608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17A391-9202-528C-122A-FD8F56668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6E963-4C27-7447-A1D7-716DBF32D4EE}" type="datetimeFigureOut">
              <a:rPr lang="en-US" smtClean="0"/>
              <a:t>11/20/2023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F53B5C-05AA-E100-AD1B-C1A2F2DF8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DF4998-5DFB-C791-135D-CA3EA513E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B3E61-B580-F04B-80CB-2A2FEF24D7C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5789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22B22-C4E9-E04D-2562-9A4A09383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5D90A8-28C0-7C4F-5D29-3AEF5EB20D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7D1E9C-A3EB-A99A-2313-C430D0D70D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5AC79E-A179-E66C-82D6-C420D95CE3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6E963-4C27-7447-A1D7-716DBF32D4EE}" type="datetimeFigureOut">
              <a:rPr lang="en-US" smtClean="0"/>
              <a:t>11/20/2023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C9C914-9A9E-EDC7-3122-4ED4AF61E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0E4869-FFB9-8A02-D7DD-44B2DE874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B3E61-B580-F04B-80CB-2A2FEF24D7C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7659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8497F-938B-022F-8C01-908BEA468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8AF782-8DF6-731F-DD21-DE81DE6CCC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EA5730-043A-C5D1-E02A-01B43A1C50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ACC158-E098-F501-739C-B77DDFF4D3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397DB3-2C35-0721-A07C-C82D545F7A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3015B60-5492-BD8E-E4E0-863B06FFE1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6E963-4C27-7447-A1D7-716DBF32D4EE}" type="datetimeFigureOut">
              <a:rPr lang="en-US" smtClean="0"/>
              <a:t>11/20/2023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D73751C-9A3D-5548-4393-390E4DBFD6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6B3212-2E28-3492-4B7E-F6B73CBD7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B3E61-B580-F04B-80CB-2A2FEF24D7C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7453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D0227A-C113-AC73-B294-14BB2EB3F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3FA1F8-E454-73B7-DC9E-4E3E94851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6E963-4C27-7447-A1D7-716DBF32D4EE}" type="datetimeFigureOut">
              <a:rPr lang="en-US" smtClean="0"/>
              <a:t>11/20/2023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BB9377-FE66-394B-3F2E-275E20763E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D40456-609E-7052-F5E0-2CAE26F1B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B3E61-B580-F04B-80CB-2A2FEF24D7C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690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DB26928-7D1F-87AB-34C2-E75CE3B732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6E963-4C27-7447-A1D7-716DBF32D4EE}" type="datetimeFigureOut">
              <a:rPr lang="en-US" smtClean="0"/>
              <a:t>11/20/2023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EFB1CF8-99FD-0344-1181-0248C0CA8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D2C0C5-4C8F-8192-C6E2-99D201790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B3E61-B580-F04B-80CB-2A2FEF24D7C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1851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D60A6-9F3C-5EAD-FC3E-9FABEA724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FDEC7D-70C9-C9C1-08ED-C276850DA9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630C5C-DB8C-995F-740C-916F6C0834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415FF0-02CC-806B-7B82-B1F73E2C1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6E963-4C27-7447-A1D7-716DBF32D4EE}" type="datetimeFigureOut">
              <a:rPr lang="en-US" smtClean="0"/>
              <a:t>11/20/2023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7D2DD4-4EF3-D2BA-A90C-384261ECAD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3C5FDC-98F7-476C-19E4-33F45E8C9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B3E61-B580-F04B-80CB-2A2FEF24D7C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5015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C4504-367E-B604-D55D-58FE86131B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5BD160-8318-BF3B-9A7E-7C937D59DA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E48ACF-3BEF-73D6-2017-C1F48CDFD2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5AA2F6-049E-4C07-693C-A5A78AA68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6E963-4C27-7447-A1D7-716DBF32D4EE}" type="datetimeFigureOut">
              <a:rPr lang="en-US" smtClean="0"/>
              <a:t>11/20/2023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CC16AB-591B-ACC9-D75A-9AF6C96C4A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F966A7-B761-4469-F02A-E0F3160E7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B3E61-B580-F04B-80CB-2A2FEF24D7C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1514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3D2C5C6-490C-2BD0-7D99-415B4CBC7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E18966-77B9-07BF-7598-3826E0E657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825592-3133-304E-79D7-25C8FE85BC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36E963-4C27-7447-A1D7-716DBF32D4EE}" type="datetimeFigureOut">
              <a:rPr lang="en-US" smtClean="0"/>
              <a:t>11/20/2023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9F02C7-574B-BD33-9D07-7993C4679B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4320D0-FBD2-22BD-853D-120DC935A4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7B3E61-B580-F04B-80CB-2A2FEF24D7C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0670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87" r:id="rId12"/>
    <p:sldLayoutId id="2147483661" r:id="rId13"/>
    <p:sldLayoutId id="2147483662" r:id="rId14"/>
    <p:sldLayoutId id="2147483663" r:id="rId15"/>
    <p:sldLayoutId id="2147483664" r:id="rId16"/>
    <p:sldLayoutId id="2147483670" r:id="rId17"/>
    <p:sldLayoutId id="2147483671" r:id="rId18"/>
    <p:sldLayoutId id="2147483672" r:id="rId19"/>
    <p:sldLayoutId id="2147483673" r:id="rId20"/>
    <p:sldLayoutId id="2147483674" r:id="rId21"/>
    <p:sldLayoutId id="2147483675" r:id="rId22"/>
    <p:sldLayoutId id="2147483676" r:id="rId23"/>
    <p:sldLayoutId id="2147483685" r:id="rId2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gif"/><Relationship Id="rId3" Type="http://schemas.openxmlformats.org/officeDocument/2006/relationships/hyperlink" Target="https://plus.youexec.com/article/proroad" TargetMode="External"/><Relationship Id="rId7" Type="http://schemas.openxmlformats.org/officeDocument/2006/relationships/hyperlink" Target="https://plus.youexec.com/article/plm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.gif"/><Relationship Id="rId5" Type="http://schemas.openxmlformats.org/officeDocument/2006/relationships/hyperlink" Target="https://plus.youexec.com/article/time" TargetMode="External"/><Relationship Id="rId10" Type="http://schemas.openxmlformats.org/officeDocument/2006/relationships/image" Target="../media/image4.gif"/><Relationship Id="rId4" Type="http://schemas.openxmlformats.org/officeDocument/2006/relationships/image" Target="../media/image1.gif"/><Relationship Id="rId9" Type="http://schemas.openxmlformats.org/officeDocument/2006/relationships/hyperlink" Target="https://plus.youexec.com/article/mvp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Freeform: Shape 59">
            <a:extLst>
              <a:ext uri="{FF2B5EF4-FFF2-40B4-BE49-F238E27FC236}">
                <a16:creationId xmlns:a16="http://schemas.microsoft.com/office/drawing/2014/main" id="{F54E9E1E-4A4E-430D-A90F-8D9EBC477341}"/>
              </a:ext>
            </a:extLst>
          </p:cNvPr>
          <p:cNvSpPr/>
          <p:nvPr/>
        </p:nvSpPr>
        <p:spPr>
          <a:xfrm>
            <a:off x="-1" y="0"/>
            <a:ext cx="12192001" cy="6858000"/>
          </a:xfrm>
          <a:custGeom>
            <a:avLst/>
            <a:gdLst>
              <a:gd name="connsiteX0" fmla="*/ 0 w 12192000"/>
              <a:gd name="connsiteY0" fmla="*/ 0 h 6502400"/>
              <a:gd name="connsiteX1" fmla="*/ 12192000 w 12192000"/>
              <a:gd name="connsiteY1" fmla="*/ 0 h 6502400"/>
              <a:gd name="connsiteX2" fmla="*/ 12192000 w 12192000"/>
              <a:gd name="connsiteY2" fmla="*/ 6502400 h 6502400"/>
              <a:gd name="connsiteX3" fmla="*/ 0 w 12192000"/>
              <a:gd name="connsiteY3" fmla="*/ 6502400 h 650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502400">
                <a:moveTo>
                  <a:pt x="0" y="0"/>
                </a:moveTo>
                <a:lnTo>
                  <a:pt x="12192000" y="0"/>
                </a:lnTo>
                <a:lnTo>
                  <a:pt x="12192000" y="6502400"/>
                </a:lnTo>
                <a:lnTo>
                  <a:pt x="0" y="6502400"/>
                </a:lnTo>
                <a:close/>
              </a:path>
            </a:pathLst>
          </a:custGeom>
          <a:gradFill>
            <a:gsLst>
              <a:gs pos="100000">
                <a:schemeClr val="accent2">
                  <a:lumMod val="60000"/>
                  <a:lumOff val="40000"/>
                </a:schemeClr>
              </a:gs>
              <a:gs pos="50000">
                <a:schemeClr val="accent2"/>
              </a:gs>
            </a:gsLst>
            <a:lin ang="0" scaled="0"/>
          </a:gradFill>
          <a:ln w="677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1" name="Freeform: Shape 60">
            <a:extLst>
              <a:ext uri="{FF2B5EF4-FFF2-40B4-BE49-F238E27FC236}">
                <a16:creationId xmlns:a16="http://schemas.microsoft.com/office/drawing/2014/main" id="{FFD7AEC0-6738-48D0-8D43-70396045FBC0}"/>
              </a:ext>
            </a:extLst>
          </p:cNvPr>
          <p:cNvSpPr/>
          <p:nvPr/>
        </p:nvSpPr>
        <p:spPr>
          <a:xfrm>
            <a:off x="-1" y="0"/>
            <a:ext cx="8643937" cy="6858000"/>
          </a:xfrm>
          <a:custGeom>
            <a:avLst/>
            <a:gdLst>
              <a:gd name="connsiteX0" fmla="*/ 6076899 w 8195733"/>
              <a:gd name="connsiteY0" fmla="*/ 0 h 6502400"/>
              <a:gd name="connsiteX1" fmla="*/ 7406437 w 8195733"/>
              <a:gd name="connsiteY1" fmla="*/ 1329538 h 6502400"/>
              <a:gd name="connsiteX2" fmla="*/ 7406437 w 8195733"/>
              <a:gd name="connsiteY2" fmla="*/ 5172863 h 6502400"/>
              <a:gd name="connsiteX3" fmla="*/ 6076899 w 8195733"/>
              <a:gd name="connsiteY3" fmla="*/ 6502400 h 6502400"/>
              <a:gd name="connsiteX4" fmla="*/ 0 w 8195733"/>
              <a:gd name="connsiteY4" fmla="*/ 6502400 h 6502400"/>
              <a:gd name="connsiteX5" fmla="*/ 0 w 8195733"/>
              <a:gd name="connsiteY5" fmla="*/ 0 h 6502400"/>
              <a:gd name="connsiteX6" fmla="*/ 6076899 w 8195733"/>
              <a:gd name="connsiteY6" fmla="*/ 0 h 650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195733" h="6502400">
                <a:moveTo>
                  <a:pt x="6076899" y="0"/>
                </a:moveTo>
                <a:lnTo>
                  <a:pt x="7406437" y="1329538"/>
                </a:lnTo>
                <a:cubicBezTo>
                  <a:pt x="8463348" y="2386449"/>
                  <a:pt x="8463348" y="4115951"/>
                  <a:pt x="7406437" y="5172863"/>
                </a:cubicBezTo>
                <a:lnTo>
                  <a:pt x="6076899" y="6502400"/>
                </a:lnTo>
                <a:lnTo>
                  <a:pt x="0" y="6502400"/>
                </a:lnTo>
                <a:lnTo>
                  <a:pt x="0" y="0"/>
                </a:lnTo>
                <a:lnTo>
                  <a:pt x="6076899" y="0"/>
                </a:lnTo>
                <a:close/>
              </a:path>
            </a:pathLst>
          </a:custGeom>
          <a:gradFill>
            <a:gsLst>
              <a:gs pos="100000">
                <a:schemeClr val="accent2">
                  <a:lumMod val="60000"/>
                  <a:lumOff val="40000"/>
                </a:schemeClr>
              </a:gs>
              <a:gs pos="50000">
                <a:schemeClr val="accent2"/>
              </a:gs>
            </a:gsLst>
            <a:lin ang="0" scaled="0"/>
          </a:gradFill>
          <a:ln w="677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2" name="Freeform: Shape 61">
            <a:extLst>
              <a:ext uri="{FF2B5EF4-FFF2-40B4-BE49-F238E27FC236}">
                <a16:creationId xmlns:a16="http://schemas.microsoft.com/office/drawing/2014/main" id="{CC4119C0-AC16-47FE-9685-F6601DE65B58}"/>
              </a:ext>
            </a:extLst>
          </p:cNvPr>
          <p:cNvSpPr/>
          <p:nvPr/>
        </p:nvSpPr>
        <p:spPr>
          <a:xfrm>
            <a:off x="-1" y="0"/>
            <a:ext cx="7186612" cy="6858000"/>
          </a:xfrm>
          <a:custGeom>
            <a:avLst/>
            <a:gdLst>
              <a:gd name="connsiteX0" fmla="*/ 4512395 w 6813973"/>
              <a:gd name="connsiteY0" fmla="*/ 0 h 6502400"/>
              <a:gd name="connsiteX1" fmla="*/ 6154861 w 6813973"/>
              <a:gd name="connsiteY1" fmla="*/ 1642466 h 6502400"/>
              <a:gd name="connsiteX2" fmla="*/ 6154861 w 6813973"/>
              <a:gd name="connsiteY2" fmla="*/ 4859935 h 6502400"/>
              <a:gd name="connsiteX3" fmla="*/ 4512395 w 6813973"/>
              <a:gd name="connsiteY3" fmla="*/ 6502400 h 6502400"/>
              <a:gd name="connsiteX4" fmla="*/ 0 w 6813973"/>
              <a:gd name="connsiteY4" fmla="*/ 6502400 h 6502400"/>
              <a:gd name="connsiteX5" fmla="*/ 0 w 6813973"/>
              <a:gd name="connsiteY5" fmla="*/ 0 h 6502400"/>
              <a:gd name="connsiteX6" fmla="*/ 4512395 w 6813973"/>
              <a:gd name="connsiteY6" fmla="*/ 0 h 650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13973" h="6502400">
                <a:moveTo>
                  <a:pt x="4512395" y="0"/>
                </a:moveTo>
                <a:lnTo>
                  <a:pt x="6154861" y="1642466"/>
                </a:lnTo>
                <a:cubicBezTo>
                  <a:pt x="7039661" y="2527266"/>
                  <a:pt x="7039661" y="3975134"/>
                  <a:pt x="6154861" y="4859935"/>
                </a:cubicBezTo>
                <a:lnTo>
                  <a:pt x="4512395" y="6502400"/>
                </a:lnTo>
                <a:lnTo>
                  <a:pt x="0" y="6502400"/>
                </a:lnTo>
                <a:lnTo>
                  <a:pt x="0" y="0"/>
                </a:lnTo>
                <a:lnTo>
                  <a:pt x="4512395" y="0"/>
                </a:lnTo>
                <a:close/>
              </a:path>
            </a:pathLst>
          </a:custGeom>
          <a:gradFill>
            <a:gsLst>
              <a:gs pos="100000">
                <a:schemeClr val="accent2">
                  <a:lumMod val="60000"/>
                  <a:lumOff val="40000"/>
                </a:schemeClr>
              </a:gs>
              <a:gs pos="50000">
                <a:schemeClr val="accent2"/>
              </a:gs>
            </a:gsLst>
            <a:lin ang="0" scaled="0"/>
          </a:gradFill>
          <a:ln w="677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3" name="Freeform: Shape 62">
            <a:extLst>
              <a:ext uri="{FF2B5EF4-FFF2-40B4-BE49-F238E27FC236}">
                <a16:creationId xmlns:a16="http://schemas.microsoft.com/office/drawing/2014/main" id="{53BD1A3F-614E-4007-9E98-D788C5F8A305}"/>
              </a:ext>
            </a:extLst>
          </p:cNvPr>
          <p:cNvSpPr/>
          <p:nvPr/>
        </p:nvSpPr>
        <p:spPr>
          <a:xfrm>
            <a:off x="-1" y="0"/>
            <a:ext cx="5607844" cy="6858000"/>
          </a:xfrm>
          <a:custGeom>
            <a:avLst/>
            <a:gdLst>
              <a:gd name="connsiteX0" fmla="*/ 2829492 w 5317066"/>
              <a:gd name="connsiteY0" fmla="*/ 0 h 6502400"/>
              <a:gd name="connsiteX1" fmla="*/ 4784886 w 5317066"/>
              <a:gd name="connsiteY1" fmla="*/ 1955394 h 6502400"/>
              <a:gd name="connsiteX2" fmla="*/ 4784886 w 5317066"/>
              <a:gd name="connsiteY2" fmla="*/ 4546939 h 6502400"/>
              <a:gd name="connsiteX3" fmla="*/ 2829492 w 5317066"/>
              <a:gd name="connsiteY3" fmla="*/ 6502400 h 6502400"/>
              <a:gd name="connsiteX4" fmla="*/ 0 w 5317066"/>
              <a:gd name="connsiteY4" fmla="*/ 6502400 h 6502400"/>
              <a:gd name="connsiteX5" fmla="*/ 0 w 5317066"/>
              <a:gd name="connsiteY5" fmla="*/ 0 h 6502400"/>
              <a:gd name="connsiteX6" fmla="*/ 2829492 w 5317066"/>
              <a:gd name="connsiteY6" fmla="*/ 0 h 650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317066" h="6502400">
                <a:moveTo>
                  <a:pt x="2829492" y="0"/>
                </a:moveTo>
                <a:lnTo>
                  <a:pt x="4784886" y="1955394"/>
                </a:lnTo>
                <a:cubicBezTo>
                  <a:pt x="5497576" y="2668084"/>
                  <a:pt x="5497576" y="3834249"/>
                  <a:pt x="4784886" y="4546939"/>
                </a:cubicBezTo>
                <a:lnTo>
                  <a:pt x="2829492" y="6502400"/>
                </a:lnTo>
                <a:lnTo>
                  <a:pt x="0" y="6502400"/>
                </a:lnTo>
                <a:lnTo>
                  <a:pt x="0" y="0"/>
                </a:lnTo>
                <a:lnTo>
                  <a:pt x="2829492" y="0"/>
                </a:lnTo>
                <a:close/>
              </a:path>
            </a:pathLst>
          </a:custGeom>
          <a:gradFill>
            <a:gsLst>
              <a:gs pos="100000">
                <a:schemeClr val="accent2">
                  <a:lumMod val="60000"/>
                  <a:lumOff val="40000"/>
                </a:schemeClr>
              </a:gs>
              <a:gs pos="38000">
                <a:schemeClr val="accent2"/>
              </a:gs>
            </a:gsLst>
            <a:lin ang="0" scaled="0"/>
          </a:gradFill>
          <a:ln w="677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4" name="Freeform: Shape 63">
            <a:extLst>
              <a:ext uri="{FF2B5EF4-FFF2-40B4-BE49-F238E27FC236}">
                <a16:creationId xmlns:a16="http://schemas.microsoft.com/office/drawing/2014/main" id="{0B51BEC2-1B19-4A75-857F-D93C896BAFEE}"/>
              </a:ext>
            </a:extLst>
          </p:cNvPr>
          <p:cNvSpPr/>
          <p:nvPr/>
        </p:nvSpPr>
        <p:spPr>
          <a:xfrm>
            <a:off x="-1" y="0"/>
            <a:ext cx="4050506" cy="6858000"/>
          </a:xfrm>
          <a:custGeom>
            <a:avLst/>
            <a:gdLst>
              <a:gd name="connsiteX0" fmla="*/ 1170229 w 3840480"/>
              <a:gd name="connsiteY0" fmla="*/ 0 h 6502400"/>
              <a:gd name="connsiteX1" fmla="*/ 3438618 w 3840480"/>
              <a:gd name="connsiteY1" fmla="*/ 2268389 h 6502400"/>
              <a:gd name="connsiteX2" fmla="*/ 3438618 w 3840480"/>
              <a:gd name="connsiteY2" fmla="*/ 4234079 h 6502400"/>
              <a:gd name="connsiteX3" fmla="*/ 1170229 w 3840480"/>
              <a:gd name="connsiteY3" fmla="*/ 6502400 h 6502400"/>
              <a:gd name="connsiteX4" fmla="*/ 0 w 3840480"/>
              <a:gd name="connsiteY4" fmla="*/ 6502400 h 6502400"/>
              <a:gd name="connsiteX5" fmla="*/ 0 w 3840480"/>
              <a:gd name="connsiteY5" fmla="*/ 0 h 6502400"/>
              <a:gd name="connsiteX6" fmla="*/ 1170229 w 3840480"/>
              <a:gd name="connsiteY6" fmla="*/ 0 h 650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840480" h="6502400">
                <a:moveTo>
                  <a:pt x="1170229" y="0"/>
                </a:moveTo>
                <a:lnTo>
                  <a:pt x="3438618" y="2268389"/>
                </a:lnTo>
                <a:cubicBezTo>
                  <a:pt x="3979198" y="2808969"/>
                  <a:pt x="3979198" y="3693499"/>
                  <a:pt x="3438618" y="4234079"/>
                </a:cubicBezTo>
                <a:lnTo>
                  <a:pt x="1170229" y="6502400"/>
                </a:lnTo>
                <a:lnTo>
                  <a:pt x="0" y="6502400"/>
                </a:lnTo>
                <a:lnTo>
                  <a:pt x="0" y="0"/>
                </a:lnTo>
                <a:lnTo>
                  <a:pt x="1170229" y="0"/>
                </a:lnTo>
                <a:close/>
              </a:path>
            </a:pathLst>
          </a:custGeom>
          <a:gradFill>
            <a:gsLst>
              <a:gs pos="100000">
                <a:schemeClr val="accent2">
                  <a:lumMod val="60000"/>
                  <a:lumOff val="40000"/>
                </a:schemeClr>
              </a:gs>
              <a:gs pos="9000">
                <a:schemeClr val="accent2"/>
              </a:gs>
            </a:gsLst>
            <a:lin ang="0" scaled="0"/>
          </a:gradFill>
          <a:ln w="677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/>
              <a:t>z</a:t>
            </a:r>
          </a:p>
        </p:txBody>
      </p:sp>
      <p:sp>
        <p:nvSpPr>
          <p:cNvPr id="65" name="Freeform: Shape 64">
            <a:extLst>
              <a:ext uri="{FF2B5EF4-FFF2-40B4-BE49-F238E27FC236}">
                <a16:creationId xmlns:a16="http://schemas.microsoft.com/office/drawing/2014/main" id="{9E713E22-CA82-4F53-994A-8F572CAE98DF}"/>
              </a:ext>
            </a:extLst>
          </p:cNvPr>
          <p:cNvSpPr/>
          <p:nvPr/>
        </p:nvSpPr>
        <p:spPr>
          <a:xfrm>
            <a:off x="-1" y="665583"/>
            <a:ext cx="2343150" cy="5522119"/>
          </a:xfrm>
          <a:custGeom>
            <a:avLst/>
            <a:gdLst>
              <a:gd name="connsiteX0" fmla="*/ 0 w 2221653"/>
              <a:gd name="connsiteY0" fmla="*/ 0 h 5235786"/>
              <a:gd name="connsiteX1" fmla="*/ 1950178 w 2221653"/>
              <a:gd name="connsiteY1" fmla="*/ 1950246 h 5235786"/>
              <a:gd name="connsiteX2" fmla="*/ 1950178 w 2221653"/>
              <a:gd name="connsiteY2" fmla="*/ 3290012 h 5235786"/>
              <a:gd name="connsiteX3" fmla="*/ 0 w 2221653"/>
              <a:gd name="connsiteY3" fmla="*/ 5240257 h 5235786"/>
              <a:gd name="connsiteX4" fmla="*/ 0 w 2221653"/>
              <a:gd name="connsiteY4" fmla="*/ 0 h 5235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21653" h="5235786">
                <a:moveTo>
                  <a:pt x="0" y="0"/>
                </a:moveTo>
                <a:lnTo>
                  <a:pt x="1950178" y="1950246"/>
                </a:lnTo>
                <a:cubicBezTo>
                  <a:pt x="2318648" y="2318715"/>
                  <a:pt x="2318648" y="2921610"/>
                  <a:pt x="1950178" y="3290012"/>
                </a:cubicBezTo>
                <a:lnTo>
                  <a:pt x="0" y="5240257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00000">
                <a:schemeClr val="accent2">
                  <a:lumMod val="60000"/>
                  <a:lumOff val="40000"/>
                </a:schemeClr>
              </a:gs>
              <a:gs pos="0">
                <a:schemeClr val="accent2"/>
              </a:gs>
            </a:gsLst>
            <a:lin ang="0" scaled="0"/>
          </a:gradFill>
          <a:ln w="677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8589DD0-109B-2F79-B967-E29A57F1752E}"/>
              </a:ext>
            </a:extLst>
          </p:cNvPr>
          <p:cNvSpPr txBox="1"/>
          <p:nvPr/>
        </p:nvSpPr>
        <p:spPr>
          <a:xfrm>
            <a:off x="5607843" y="2023546"/>
            <a:ext cx="588865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b="1" dirty="0">
                <a:solidFill>
                  <a:schemeClr val="bg1"/>
                </a:solidFill>
                <a:latin typeface="Montserrat" panose="00000500000000000000" pitchFamily="50" charset="0"/>
              </a:rPr>
              <a:t>PRODUCT ROADMAP TEMPLATE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33AB77-7071-1926-74B5-2AED7A079FC2}"/>
              </a:ext>
            </a:extLst>
          </p:cNvPr>
          <p:cNvSpPr txBox="1"/>
          <p:nvPr/>
        </p:nvSpPr>
        <p:spPr>
          <a:xfrm>
            <a:off x="8363908" y="4896683"/>
            <a:ext cx="31325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Montserrat" panose="00000500000000000000" pitchFamily="50" charset="0"/>
              </a:rPr>
              <a:t>Presented by You Exec</a:t>
            </a:r>
          </a:p>
        </p:txBody>
      </p:sp>
    </p:spTree>
    <p:extLst>
      <p:ext uri="{BB962C8B-B14F-4D97-AF65-F5344CB8AC3E}">
        <p14:creationId xmlns:p14="http://schemas.microsoft.com/office/powerpoint/2010/main" val="3057310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3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3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3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6068 0 L 2.91667E-6 0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34" y="0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55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3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3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3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3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6068 0 L 2.91667E-6 0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34" y="0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55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3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3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3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3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6068 0 L 2.91667E-6 0 " pathEditMode="relative" rAng="0" ptsTypes="AA">
                                      <p:cBhvr>
                                        <p:cTn id="25" dur="2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34" y="0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55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3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3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35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3" presetClass="path" presetSubtype="0" accel="5000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6068 0 L 2.91667E-6 0 " pathEditMode="relative" rAng="0" ptsTypes="AA">
                                      <p:cBhvr>
                                        <p:cTn id="32" dur="2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34" y="0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55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3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3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135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63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6068 0 L 2.91667E-6 0 " pathEditMode="relative" rAng="0" ptsTypes="AA">
                                      <p:cBhvr>
                                        <p:cTn id="39" dur="2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34" y="0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7000"/>
                                  </p:iterate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 animBg="1"/>
      <p:bldP spid="61" grpId="1" animBg="1"/>
      <p:bldP spid="62" grpId="0" animBg="1"/>
      <p:bldP spid="62" grpId="1" animBg="1"/>
      <p:bldP spid="63" grpId="0" animBg="1"/>
      <p:bldP spid="63" grpId="1" animBg="1"/>
      <p:bldP spid="64" grpId="0" animBg="1"/>
      <p:bldP spid="64" grpId="1" animBg="1"/>
      <p:bldP spid="65" grpId="0" animBg="1"/>
      <p:bldP spid="65" grpId="1" animBg="1"/>
      <p:bldP spid="2" grpId="0"/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B11418D0-F8A4-4BD2-AA73-54E3AF78E113}"/>
              </a:ext>
            </a:extLst>
          </p:cNvPr>
          <p:cNvGrpSpPr/>
          <p:nvPr/>
        </p:nvGrpSpPr>
        <p:grpSpPr>
          <a:xfrm>
            <a:off x="524333" y="628863"/>
            <a:ext cx="10969168" cy="5530717"/>
            <a:chOff x="524333" y="556594"/>
            <a:chExt cx="10969168" cy="5530717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BA240844-40A5-4365-87B4-C8C95A0A56CC}"/>
                </a:ext>
              </a:extLst>
            </p:cNvPr>
            <p:cNvGrpSpPr/>
            <p:nvPr/>
          </p:nvGrpSpPr>
          <p:grpSpPr>
            <a:xfrm>
              <a:off x="698500" y="1374320"/>
              <a:ext cx="10795001" cy="4712991"/>
              <a:chOff x="698500" y="1158420"/>
              <a:chExt cx="10795001" cy="4712991"/>
            </a:xfrm>
          </p:grpSpPr>
          <p:sp>
            <p:nvSpPr>
              <p:cNvPr id="6" name="Rectangle: Diagonal Corners Rounded 5">
                <a:extLst>
                  <a:ext uri="{FF2B5EF4-FFF2-40B4-BE49-F238E27FC236}">
                    <a16:creationId xmlns:a16="http://schemas.microsoft.com/office/drawing/2014/main" id="{671AD899-9827-4190-BF8A-6DD88716CEC5}"/>
                  </a:ext>
                </a:extLst>
              </p:cNvPr>
              <p:cNvSpPr/>
              <p:nvPr/>
            </p:nvSpPr>
            <p:spPr>
              <a:xfrm flipH="1">
                <a:off x="698500" y="1158420"/>
                <a:ext cx="6578199" cy="2478116"/>
              </a:xfrm>
              <a:prstGeom prst="round2DiagRect">
                <a:avLst>
                  <a:gd name="adj1" fmla="val 0"/>
                  <a:gd name="adj2" fmla="val 13068"/>
                </a:avLst>
              </a:prstGeom>
              <a:solidFill>
                <a:schemeClr val="tx2">
                  <a:lumMod val="20000"/>
                  <a:lumOff val="80000"/>
                  <a:alpha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: Top Corners Rounded 6">
                <a:extLst>
                  <a:ext uri="{FF2B5EF4-FFF2-40B4-BE49-F238E27FC236}">
                    <a16:creationId xmlns:a16="http://schemas.microsoft.com/office/drawing/2014/main" id="{E0B9D5A8-83E4-479F-A4E0-F06F4C2AC45A}"/>
                  </a:ext>
                </a:extLst>
              </p:cNvPr>
              <p:cNvSpPr/>
              <p:nvPr/>
            </p:nvSpPr>
            <p:spPr>
              <a:xfrm>
                <a:off x="698500" y="3744884"/>
                <a:ext cx="10795000" cy="2126527"/>
              </a:xfrm>
              <a:prstGeom prst="round2SameRect">
                <a:avLst>
                  <a:gd name="adj1" fmla="val 0"/>
                  <a:gd name="adj2" fmla="val 12300"/>
                </a:avLst>
              </a:prstGeom>
              <a:solidFill>
                <a:schemeClr val="tx2">
                  <a:lumMod val="20000"/>
                  <a:lumOff val="80000"/>
                  <a:alpha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ectangle: Diagonal Corners Rounded 9">
                <a:extLst>
                  <a:ext uri="{FF2B5EF4-FFF2-40B4-BE49-F238E27FC236}">
                    <a16:creationId xmlns:a16="http://schemas.microsoft.com/office/drawing/2014/main" id="{1E79311D-F47C-47EB-907E-70E69CFEAB91}"/>
                  </a:ext>
                </a:extLst>
              </p:cNvPr>
              <p:cNvSpPr/>
              <p:nvPr/>
            </p:nvSpPr>
            <p:spPr>
              <a:xfrm>
                <a:off x="7385051" y="1158420"/>
                <a:ext cx="4108450" cy="2478116"/>
              </a:xfrm>
              <a:prstGeom prst="round2DiagRect">
                <a:avLst>
                  <a:gd name="adj1" fmla="val 0"/>
                  <a:gd name="adj2" fmla="val 12300"/>
                </a:avLst>
              </a:prstGeom>
              <a:solidFill>
                <a:schemeClr val="tx2">
                  <a:lumMod val="20000"/>
                  <a:lumOff val="80000"/>
                  <a:alpha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" name="Rectangle: Rounded Corners 1">
                <a:extLst>
                  <a:ext uri="{FF2B5EF4-FFF2-40B4-BE49-F238E27FC236}">
                    <a16:creationId xmlns:a16="http://schemas.microsoft.com/office/drawing/2014/main" id="{CFA55D73-2B78-47AA-92FD-84707A013F00}"/>
                  </a:ext>
                </a:extLst>
              </p:cNvPr>
              <p:cNvSpPr/>
              <p:nvPr/>
            </p:nvSpPr>
            <p:spPr>
              <a:xfrm>
                <a:off x="698500" y="1158420"/>
                <a:ext cx="10795000" cy="4712991"/>
              </a:xfrm>
              <a:prstGeom prst="roundRect">
                <a:avLst>
                  <a:gd name="adj" fmla="val 5985"/>
                </a:avLst>
              </a:prstGeom>
              <a:noFill/>
              <a:ln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6CD63A0-204A-4DA7-AFEC-B49CDBF6869D}"/>
                  </a:ext>
                </a:extLst>
              </p:cNvPr>
              <p:cNvSpPr txBox="1"/>
              <p:nvPr/>
            </p:nvSpPr>
            <p:spPr>
              <a:xfrm>
                <a:off x="950322" y="1324649"/>
                <a:ext cx="5388013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PE" sz="1500" b="1" dirty="0">
                    <a:solidFill>
                      <a:schemeClr val="accent2"/>
                    </a:solidFill>
                    <a:latin typeface="Montserrat" panose="00000500000000000000" pitchFamily="50" charset="0"/>
                  </a:rPr>
                  <a:t>Soporte para Programas de Formación y Educación</a:t>
                </a:r>
                <a:endParaRPr lang="en-US" sz="1500" dirty="0">
                  <a:solidFill>
                    <a:schemeClr val="accent2"/>
                  </a:solidFill>
                  <a:latin typeface="Montserrat" panose="00000500000000000000" pitchFamily="50" charset="0"/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3CE9838-F3EE-4FBE-857A-299F45AAF245}"/>
                  </a:ext>
                </a:extLst>
              </p:cNvPr>
              <p:cNvSpPr txBox="1"/>
              <p:nvPr/>
            </p:nvSpPr>
            <p:spPr>
              <a:xfrm>
                <a:off x="950323" y="1695981"/>
                <a:ext cx="6107702" cy="11040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  <a:spcAft>
                    <a:spcPts val="600"/>
                  </a:spcAft>
                </a:pPr>
                <a:r>
                  <a:rPr lang="es-PE" sz="1400" b="1" dirty="0">
                    <a:solidFill>
                      <a:schemeClr val="tx2"/>
                    </a:solidFill>
                    <a:latin typeface="Montserrat" panose="00000500000000000000" pitchFamily="50" charset="0"/>
                  </a:rPr>
                  <a:t>Necesidad/Problema</a:t>
                </a:r>
                <a:r>
                  <a:rPr lang="en-US" sz="1400" b="1" dirty="0">
                    <a:solidFill>
                      <a:schemeClr val="tx2"/>
                    </a:solidFill>
                    <a:latin typeface="Montserrat" panose="00000500000000000000" pitchFamily="50" charset="0"/>
                  </a:rPr>
                  <a:t> </a:t>
                </a:r>
              </a:p>
              <a:p>
                <a:pPr>
                  <a:lnSpc>
                    <a:spcPct val="150000"/>
                  </a:lnSpc>
                  <a:spcAft>
                    <a:spcPts val="600"/>
                  </a:spcAft>
                </a:pPr>
                <a:r>
                  <a:rPr lang="es-PE" sz="1400" i="1" dirty="0">
                    <a:solidFill>
                      <a:schemeClr val="tx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Implementar y gestionar programas de formación puede ser desafiante, especialmente en organizaciones grandes o distribuidas geográficamente.</a:t>
                </a:r>
                <a:endParaRPr lang="en-US" sz="2000" i="1" dirty="0">
                  <a:solidFill>
                    <a:schemeClr val="tx2"/>
                  </a:solidFill>
                  <a:latin typeface="Montserrat" panose="00000500000000000000" pitchFamily="50" charset="0"/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CC84AF06-AC7F-4484-B6BB-971E01BECDA1}"/>
                  </a:ext>
                </a:extLst>
              </p:cNvPr>
              <p:cNvSpPr txBox="1"/>
              <p:nvPr/>
            </p:nvSpPr>
            <p:spPr>
              <a:xfrm>
                <a:off x="7579722" y="1324649"/>
                <a:ext cx="1055097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500" b="1" dirty="0" err="1">
                    <a:solidFill>
                      <a:schemeClr val="accent2"/>
                    </a:solidFill>
                    <a:latin typeface="Montserrat" panose="00000500000000000000" pitchFamily="50" charset="0"/>
                  </a:rPr>
                  <a:t>Solución</a:t>
                </a:r>
                <a:endParaRPr lang="en-US" sz="1500" dirty="0">
                  <a:solidFill>
                    <a:schemeClr val="accent2"/>
                  </a:solidFill>
                  <a:latin typeface="Montserrat" panose="00000500000000000000" pitchFamily="50" charset="0"/>
                </a:endParaRP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68C98FA3-9E49-4DA5-A1F7-A82FAE698745}"/>
                  </a:ext>
                </a:extLst>
              </p:cNvPr>
              <p:cNvSpPr txBox="1"/>
              <p:nvPr/>
            </p:nvSpPr>
            <p:spPr>
              <a:xfrm>
                <a:off x="7579722" y="1676731"/>
                <a:ext cx="3692436" cy="16682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>
                  <a:lnSpc>
                    <a:spcPct val="150000"/>
                  </a:lnSpc>
                  <a:spcAft>
                    <a:spcPts val="800"/>
                  </a:spcAft>
                </a:pPr>
                <a:r>
                  <a:rPr lang="es-PE" sz="1400" i="1" dirty="0">
                    <a:solidFill>
                      <a:schemeClr val="tx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La plataforma puede integrarse con programas de formación existentes, proporcionando materiales de lectura complementarios y facilitando el seguimiento del progreso de lectura.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4F1CD6B9-5260-47AB-B0CC-1F0FE0A84319}"/>
                  </a:ext>
                </a:extLst>
              </p:cNvPr>
              <p:cNvSpPr txBox="1"/>
              <p:nvPr/>
            </p:nvSpPr>
            <p:spPr>
              <a:xfrm>
                <a:off x="950323" y="4020720"/>
                <a:ext cx="1242648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500" b="1" dirty="0" err="1">
                    <a:solidFill>
                      <a:schemeClr val="accent2"/>
                    </a:solidFill>
                    <a:latin typeface="Montserrat" panose="00000500000000000000" pitchFamily="50" charset="0"/>
                  </a:rPr>
                  <a:t>Educación</a:t>
                </a:r>
                <a:endParaRPr lang="en-US" sz="1500" dirty="0">
                  <a:solidFill>
                    <a:schemeClr val="accent2"/>
                  </a:solidFill>
                  <a:latin typeface="Montserrat" panose="00000500000000000000" pitchFamily="50" charset="0"/>
                </a:endParaRPr>
              </a:p>
            </p:txBody>
          </p:sp>
        </p:grp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EE4EBA8-0405-4629-B8CB-9811BB212792}"/>
                </a:ext>
              </a:extLst>
            </p:cNvPr>
            <p:cNvSpPr txBox="1"/>
            <p:nvPr/>
          </p:nvSpPr>
          <p:spPr>
            <a:xfrm>
              <a:off x="524333" y="556594"/>
              <a:ext cx="5130251" cy="646331"/>
            </a:xfrm>
            <a:prstGeom prst="rect">
              <a:avLst/>
            </a:prstGeom>
            <a:noFill/>
          </p:spPr>
          <p:txBody>
            <a:bodyPr wrap="none" lIns="182880" tIns="91440" rIns="182880" bIns="91440" rtlCol="0" anchor="ctr" anchorCtr="0">
              <a:spAutoFit/>
            </a:bodyPr>
            <a:lstStyle/>
            <a:p>
              <a:pPr algn="ctr"/>
              <a:r>
                <a:rPr lang="en-US" sz="3000" b="1" dirty="0">
                  <a:gradFill flip="none" rotWithShape="1"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tx2"/>
                      </a:gs>
                    </a:gsLst>
                    <a:lin ang="5400000" scaled="0"/>
                    <a:tileRect/>
                  </a:gradFill>
                  <a:latin typeface="Montserrat" panose="00000500000000000000" pitchFamily="50" charset="0"/>
                </a:rPr>
                <a:t>Casos de </a:t>
              </a:r>
              <a:r>
                <a:rPr lang="en-US" sz="3000" b="1" dirty="0" err="1">
                  <a:gradFill flip="none" rotWithShape="1"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tx2"/>
                      </a:gs>
                    </a:gsLst>
                    <a:lin ang="5400000" scaled="0"/>
                    <a:tileRect/>
                  </a:gradFill>
                  <a:latin typeface="Montserrat" panose="00000500000000000000" pitchFamily="50" charset="0"/>
                </a:rPr>
                <a:t>uso</a:t>
              </a:r>
              <a:r>
                <a:rPr lang="en-US" sz="3000" b="1" dirty="0">
                  <a:gradFill flip="none" rotWithShape="1"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tx2"/>
                      </a:gs>
                    </a:gsLst>
                    <a:lin ang="5400000" scaled="0"/>
                    <a:tileRect/>
                  </a:gradFill>
                  <a:latin typeface="Montserrat" panose="00000500000000000000" pitchFamily="50" charset="0"/>
                </a:rPr>
                <a:t> (</a:t>
              </a:r>
              <a:r>
                <a:rPr lang="en-US" sz="3000" b="1" dirty="0" err="1">
                  <a:gradFill flip="none" rotWithShape="1"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tx2"/>
                      </a:gs>
                    </a:gsLst>
                    <a:lin ang="5400000" scaled="0"/>
                    <a:tileRect/>
                  </a:gradFill>
                  <a:latin typeface="Montserrat" panose="00000500000000000000" pitchFamily="50" charset="0"/>
                </a:rPr>
                <a:t>Actuales</a:t>
              </a:r>
              <a:r>
                <a:rPr lang="en-US" sz="3000" b="1" dirty="0">
                  <a:gradFill flip="none" rotWithShape="1"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tx2"/>
                      </a:gs>
                    </a:gsLst>
                    <a:lin ang="5400000" scaled="0"/>
                    <a:tileRect/>
                  </a:gradFill>
                  <a:latin typeface="Montserrat" panose="00000500000000000000" pitchFamily="50" charset="0"/>
                </a:rPr>
                <a:t>)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4694CD6-01CE-43E2-A0F2-6B98641A2AF6}"/>
                </a:ext>
              </a:extLst>
            </p:cNvPr>
            <p:cNvSpPr txBox="1"/>
            <p:nvPr/>
          </p:nvSpPr>
          <p:spPr>
            <a:xfrm>
              <a:off x="8675495" y="709217"/>
              <a:ext cx="114005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chemeClr val="tx2">
                      <a:lumMod val="40000"/>
                      <a:lumOff val="60000"/>
                    </a:schemeClr>
                  </a:solidFill>
                  <a:latin typeface="Montserrat" panose="00000500000000000000" pitchFamily="50" charset="0"/>
                </a:rPr>
                <a:t>Begin</a:t>
              </a:r>
            </a:p>
            <a:p>
              <a:r>
                <a:rPr lang="en-US" sz="1200" b="1" dirty="0">
                  <a:solidFill>
                    <a:schemeClr val="accent2"/>
                  </a:solidFill>
                  <a:latin typeface="Montserrat" panose="00000500000000000000" pitchFamily="50" charset="0"/>
                </a:rPr>
                <a:t>January 6th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C4ED3AA1-71C5-4584-9194-4E1EF7F51630}"/>
                </a:ext>
              </a:extLst>
            </p:cNvPr>
            <p:cNvSpPr txBox="1"/>
            <p:nvPr/>
          </p:nvSpPr>
          <p:spPr>
            <a:xfrm>
              <a:off x="10201159" y="709217"/>
              <a:ext cx="129234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chemeClr val="tx2">
                      <a:lumMod val="40000"/>
                      <a:lumOff val="60000"/>
                    </a:schemeClr>
                  </a:solidFill>
                  <a:latin typeface="Montserrat" panose="00000500000000000000" pitchFamily="50" charset="0"/>
                </a:rPr>
                <a:t>End</a:t>
              </a:r>
            </a:p>
            <a:p>
              <a:r>
                <a:rPr lang="en-US" sz="1200" b="1" dirty="0">
                  <a:solidFill>
                    <a:schemeClr val="accent2"/>
                  </a:solidFill>
                  <a:latin typeface="Montserrat" panose="00000500000000000000" pitchFamily="50" charset="0"/>
                </a:rPr>
                <a:t>February 14th</a:t>
              </a:r>
            </a:p>
          </p:txBody>
        </p:sp>
      </p:grpSp>
      <p:grpSp>
        <p:nvGrpSpPr>
          <p:cNvPr id="3" name="Group 18">
            <a:extLst>
              <a:ext uri="{FF2B5EF4-FFF2-40B4-BE49-F238E27FC236}">
                <a16:creationId xmlns:a16="http://schemas.microsoft.com/office/drawing/2014/main" id="{38DCC34E-37D1-CF0A-4663-C1112B44EA21}"/>
              </a:ext>
            </a:extLst>
          </p:cNvPr>
          <p:cNvGrpSpPr/>
          <p:nvPr/>
        </p:nvGrpSpPr>
        <p:grpSpPr>
          <a:xfrm>
            <a:off x="1049751" y="4687560"/>
            <a:ext cx="2255133" cy="508665"/>
            <a:chOff x="1049751" y="4399391"/>
            <a:chExt cx="2255133" cy="508665"/>
          </a:xfrm>
        </p:grpSpPr>
        <p:sp>
          <p:nvSpPr>
            <p:cNvPr id="4" name="TextBox 17">
              <a:extLst>
                <a:ext uri="{FF2B5EF4-FFF2-40B4-BE49-F238E27FC236}">
                  <a16:creationId xmlns:a16="http://schemas.microsoft.com/office/drawing/2014/main" id="{2ABB1057-A292-8EC4-7E9C-5871D0AA9BD9}"/>
                </a:ext>
              </a:extLst>
            </p:cNvPr>
            <p:cNvSpPr txBox="1"/>
            <p:nvPr/>
          </p:nvSpPr>
          <p:spPr>
            <a:xfrm>
              <a:off x="1346997" y="4399391"/>
              <a:ext cx="1957887" cy="508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700"/>
                </a:lnSpc>
                <a:spcAft>
                  <a:spcPts val="600"/>
                </a:spcAft>
              </a:pPr>
              <a:r>
                <a:rPr lang="es-PE" sz="11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Recursos de Apoyo para Estudiantes</a:t>
              </a:r>
              <a:endParaRPr lang="en-US" sz="1100" dirty="0">
                <a:solidFill>
                  <a:schemeClr val="tx2"/>
                </a:solidFill>
                <a:latin typeface="Montserrat" panose="00000500000000000000" pitchFamily="50" charset="0"/>
              </a:endParaRPr>
            </a:p>
          </p:txBody>
        </p:sp>
        <p:sp>
          <p:nvSpPr>
            <p:cNvPr id="5" name="TextBox 19">
              <a:extLst>
                <a:ext uri="{FF2B5EF4-FFF2-40B4-BE49-F238E27FC236}">
                  <a16:creationId xmlns:a16="http://schemas.microsoft.com/office/drawing/2014/main" id="{A1CA2997-E3CD-1A8D-E2BB-2EE35B354D6D}"/>
                </a:ext>
              </a:extLst>
            </p:cNvPr>
            <p:cNvSpPr txBox="1"/>
            <p:nvPr/>
          </p:nvSpPr>
          <p:spPr>
            <a:xfrm>
              <a:off x="1049751" y="4541119"/>
              <a:ext cx="275864" cy="27863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txBody>
            <a:bodyPr wrap="square" lIns="0" tIns="0" rIns="0" bIns="0" rtlCol="0" anchor="ctr" anchorCtr="0"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1100" b="1" dirty="0">
                  <a:solidFill>
                    <a:schemeClr val="tx2"/>
                  </a:solidFill>
                  <a:latin typeface="Montserrat" panose="00000500000000000000" pitchFamily="50" charset="0"/>
                </a:rPr>
                <a:t>1</a:t>
              </a:r>
            </a:p>
          </p:txBody>
        </p:sp>
      </p:grpSp>
      <p:grpSp>
        <p:nvGrpSpPr>
          <p:cNvPr id="8" name="Group 21">
            <a:extLst>
              <a:ext uri="{FF2B5EF4-FFF2-40B4-BE49-F238E27FC236}">
                <a16:creationId xmlns:a16="http://schemas.microsoft.com/office/drawing/2014/main" id="{AFD0C8EE-8995-26A0-A404-3B7E3C11BE54}"/>
              </a:ext>
            </a:extLst>
          </p:cNvPr>
          <p:cNvGrpSpPr/>
          <p:nvPr/>
        </p:nvGrpSpPr>
        <p:grpSpPr>
          <a:xfrm>
            <a:off x="1049751" y="4664733"/>
            <a:ext cx="5175789" cy="1083221"/>
            <a:chOff x="-2547790" y="4376564"/>
            <a:chExt cx="5175789" cy="1083221"/>
          </a:xfrm>
        </p:grpSpPr>
        <p:sp>
          <p:nvSpPr>
            <p:cNvPr id="9" name="TextBox 22">
              <a:extLst>
                <a:ext uri="{FF2B5EF4-FFF2-40B4-BE49-F238E27FC236}">
                  <a16:creationId xmlns:a16="http://schemas.microsoft.com/office/drawing/2014/main" id="{DED238EF-C96F-A057-2528-E080F2295EDB}"/>
                </a:ext>
              </a:extLst>
            </p:cNvPr>
            <p:cNvSpPr txBox="1"/>
            <p:nvPr/>
          </p:nvSpPr>
          <p:spPr>
            <a:xfrm>
              <a:off x="337160" y="4376564"/>
              <a:ext cx="2290839" cy="508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700"/>
                </a:lnSpc>
                <a:spcAft>
                  <a:spcPts val="600"/>
                </a:spcAft>
              </a:pPr>
              <a:r>
                <a:rPr lang="es-PE" sz="11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Desarrollo Profesional para Educadores</a:t>
              </a:r>
              <a:endParaRPr lang="en-US" sz="1100" dirty="0">
                <a:solidFill>
                  <a:schemeClr val="tx2"/>
                </a:solidFill>
                <a:latin typeface="Montserrat" panose="00000500000000000000" pitchFamily="50" charset="0"/>
              </a:endParaRPr>
            </a:p>
          </p:txBody>
        </p:sp>
        <p:sp>
          <p:nvSpPr>
            <p:cNvPr id="11" name="TextBox 23">
              <a:extLst>
                <a:ext uri="{FF2B5EF4-FFF2-40B4-BE49-F238E27FC236}">
                  <a16:creationId xmlns:a16="http://schemas.microsoft.com/office/drawing/2014/main" id="{CF175BB6-EC8C-29CD-439D-CD410D0F58A8}"/>
                </a:ext>
              </a:extLst>
            </p:cNvPr>
            <p:cNvSpPr txBox="1"/>
            <p:nvPr/>
          </p:nvSpPr>
          <p:spPr>
            <a:xfrm>
              <a:off x="-2547790" y="5181153"/>
              <a:ext cx="275864" cy="27863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txBody>
            <a:bodyPr wrap="square" lIns="0" tIns="0" rIns="0" bIns="0" rtlCol="0" anchor="ctr" anchorCtr="0"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1100" b="1" dirty="0">
                  <a:solidFill>
                    <a:schemeClr val="tx2"/>
                  </a:solidFill>
                  <a:latin typeface="Montserrat" panose="00000500000000000000" pitchFamily="50" charset="0"/>
                </a:rPr>
                <a:t>2</a:t>
              </a:r>
            </a:p>
          </p:txBody>
        </p:sp>
      </p:grpSp>
      <p:sp>
        <p:nvSpPr>
          <p:cNvPr id="13" name="TextBox 26">
            <a:extLst>
              <a:ext uri="{FF2B5EF4-FFF2-40B4-BE49-F238E27FC236}">
                <a16:creationId xmlns:a16="http://schemas.microsoft.com/office/drawing/2014/main" id="{3589FCED-896D-49AB-4E04-FE2CB9111CB7}"/>
              </a:ext>
            </a:extLst>
          </p:cNvPr>
          <p:cNvSpPr txBox="1"/>
          <p:nvPr/>
        </p:nvSpPr>
        <p:spPr>
          <a:xfrm>
            <a:off x="9278484" y="4788126"/>
            <a:ext cx="275864" cy="278632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lIns="0" tIns="0" rIns="0" bIns="0" rtlCol="0" anchor="ctr" anchorCtr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100" b="1" dirty="0">
                <a:solidFill>
                  <a:schemeClr val="tx2"/>
                </a:solidFill>
                <a:latin typeface="Montserrat" panose="00000500000000000000" pitchFamily="50" charset="0"/>
              </a:rPr>
              <a:t>7</a:t>
            </a:r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E3607222-BF47-529F-7BED-55C17587E1DB}"/>
              </a:ext>
            </a:extLst>
          </p:cNvPr>
          <p:cNvSpPr txBox="1"/>
          <p:nvPr/>
        </p:nvSpPr>
        <p:spPr>
          <a:xfrm>
            <a:off x="1340360" y="5444716"/>
            <a:ext cx="1728472" cy="29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700"/>
              </a:lnSpc>
              <a:spcAft>
                <a:spcPts val="600"/>
              </a:spcAft>
            </a:pPr>
            <a:r>
              <a:rPr lang="es-PE" sz="1100" dirty="0">
                <a:solidFill>
                  <a:schemeClr val="tx2"/>
                </a:solidFill>
                <a:latin typeface="Montserrat" panose="00000500000000000000" pitchFamily="50" charset="0"/>
              </a:rPr>
              <a:t>Bibliotecas Digitales</a:t>
            </a:r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FEC6C27C-9820-3E47-E35D-061BE1235302}"/>
              </a:ext>
            </a:extLst>
          </p:cNvPr>
          <p:cNvSpPr txBox="1"/>
          <p:nvPr/>
        </p:nvSpPr>
        <p:spPr>
          <a:xfrm>
            <a:off x="9521899" y="4715393"/>
            <a:ext cx="179831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PE" sz="1100" dirty="0">
                <a:solidFill>
                  <a:schemeClr val="tx2"/>
                </a:solidFill>
                <a:latin typeface="Montserrat" panose="00000500000000000000" pitchFamily="50" charset="0"/>
              </a:rPr>
              <a:t>Investigación y Recursos Académicos</a:t>
            </a:r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652B944D-2B7A-1058-970C-4A8D0B0353B7}"/>
              </a:ext>
            </a:extLst>
          </p:cNvPr>
          <p:cNvSpPr txBox="1"/>
          <p:nvPr/>
        </p:nvSpPr>
        <p:spPr>
          <a:xfrm>
            <a:off x="3934701" y="5340137"/>
            <a:ext cx="2161299" cy="508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700"/>
              </a:lnSpc>
              <a:spcAft>
                <a:spcPts val="600"/>
              </a:spcAft>
            </a:pPr>
            <a:r>
              <a:rPr lang="es-PE" sz="1100" dirty="0">
                <a:solidFill>
                  <a:schemeClr val="tx2"/>
                </a:solidFill>
                <a:latin typeface="Montserrat" panose="00000500000000000000" pitchFamily="50" charset="0"/>
              </a:rPr>
              <a:t>Recursos de Investigación y Referencia</a:t>
            </a:r>
          </a:p>
        </p:txBody>
      </p:sp>
      <p:sp>
        <p:nvSpPr>
          <p:cNvPr id="35" name="CuadroTexto 34">
            <a:extLst>
              <a:ext uri="{FF2B5EF4-FFF2-40B4-BE49-F238E27FC236}">
                <a16:creationId xmlns:a16="http://schemas.microsoft.com/office/drawing/2014/main" id="{7DEFE2BF-8804-479C-CB66-0597EC984BE9}"/>
              </a:ext>
            </a:extLst>
          </p:cNvPr>
          <p:cNvSpPr txBox="1"/>
          <p:nvPr/>
        </p:nvSpPr>
        <p:spPr>
          <a:xfrm>
            <a:off x="7010457" y="4726833"/>
            <a:ext cx="166107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PE" sz="1100" dirty="0">
                <a:solidFill>
                  <a:schemeClr val="tx2"/>
                </a:solidFill>
                <a:latin typeface="Montserrat" panose="00000500000000000000" pitchFamily="50" charset="0"/>
              </a:rPr>
              <a:t>Provisión de Material de Estudio y Textos </a:t>
            </a:r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33FF1E28-0C8E-2557-355F-05B2A458C9CA}"/>
              </a:ext>
            </a:extLst>
          </p:cNvPr>
          <p:cNvSpPr txBox="1"/>
          <p:nvPr/>
        </p:nvSpPr>
        <p:spPr>
          <a:xfrm>
            <a:off x="7014425" y="5400161"/>
            <a:ext cx="1983525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PE" sz="1100" dirty="0">
                <a:solidFill>
                  <a:schemeClr val="tx2"/>
                </a:solidFill>
                <a:latin typeface="Montserrat" panose="00000500000000000000" pitchFamily="50" charset="0"/>
              </a:rPr>
              <a:t>Apoyo a Cursos en Línea y Aprendizaje a Distancia</a:t>
            </a:r>
          </a:p>
        </p:txBody>
      </p:sp>
      <p:sp>
        <p:nvSpPr>
          <p:cNvPr id="37" name="TextBox 23">
            <a:extLst>
              <a:ext uri="{FF2B5EF4-FFF2-40B4-BE49-F238E27FC236}">
                <a16:creationId xmlns:a16="http://schemas.microsoft.com/office/drawing/2014/main" id="{BC4BF339-16AD-C410-DCE5-72C7D3F03F23}"/>
              </a:ext>
            </a:extLst>
          </p:cNvPr>
          <p:cNvSpPr txBox="1"/>
          <p:nvPr/>
        </p:nvSpPr>
        <p:spPr>
          <a:xfrm>
            <a:off x="3651217" y="4814473"/>
            <a:ext cx="275864" cy="278632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lIns="0" tIns="0" rIns="0" bIns="0" rtlCol="0" anchor="ctr" anchorCtr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100" b="1" dirty="0">
                <a:solidFill>
                  <a:schemeClr val="tx2"/>
                </a:solidFill>
                <a:latin typeface="Montserrat" panose="00000500000000000000" pitchFamily="50" charset="0"/>
              </a:rPr>
              <a:t>3</a:t>
            </a:r>
          </a:p>
        </p:txBody>
      </p:sp>
      <p:sp>
        <p:nvSpPr>
          <p:cNvPr id="38" name="TextBox 23">
            <a:extLst>
              <a:ext uri="{FF2B5EF4-FFF2-40B4-BE49-F238E27FC236}">
                <a16:creationId xmlns:a16="http://schemas.microsoft.com/office/drawing/2014/main" id="{CCEAE31B-B922-B818-A5DB-9A69880AD7F8}"/>
              </a:ext>
            </a:extLst>
          </p:cNvPr>
          <p:cNvSpPr txBox="1"/>
          <p:nvPr/>
        </p:nvSpPr>
        <p:spPr>
          <a:xfrm>
            <a:off x="3658837" y="5455154"/>
            <a:ext cx="275864" cy="278632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lIns="0" tIns="0" rIns="0" bIns="0" rtlCol="0" anchor="ctr" anchorCtr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100" b="1" dirty="0">
                <a:solidFill>
                  <a:schemeClr val="tx2"/>
                </a:solidFill>
                <a:latin typeface="Montserrat" panose="00000500000000000000" pitchFamily="50" charset="0"/>
              </a:rPr>
              <a:t>4</a:t>
            </a:r>
          </a:p>
        </p:txBody>
      </p:sp>
      <p:sp>
        <p:nvSpPr>
          <p:cNvPr id="39" name="TextBox 23">
            <a:extLst>
              <a:ext uri="{FF2B5EF4-FFF2-40B4-BE49-F238E27FC236}">
                <a16:creationId xmlns:a16="http://schemas.microsoft.com/office/drawing/2014/main" id="{C8E25FD7-EEE3-1686-95DA-527EB09080DB}"/>
              </a:ext>
            </a:extLst>
          </p:cNvPr>
          <p:cNvSpPr txBox="1"/>
          <p:nvPr/>
        </p:nvSpPr>
        <p:spPr>
          <a:xfrm>
            <a:off x="6668737" y="4814473"/>
            <a:ext cx="275864" cy="278632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lIns="0" tIns="0" rIns="0" bIns="0" rtlCol="0" anchor="ctr" anchorCtr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100" b="1" dirty="0">
                <a:solidFill>
                  <a:schemeClr val="tx2"/>
                </a:solidFill>
                <a:latin typeface="Montserrat" panose="00000500000000000000" pitchFamily="50" charset="0"/>
              </a:rPr>
              <a:t>5</a:t>
            </a:r>
          </a:p>
        </p:txBody>
      </p:sp>
      <p:sp>
        <p:nvSpPr>
          <p:cNvPr id="40" name="TextBox 23">
            <a:extLst>
              <a:ext uri="{FF2B5EF4-FFF2-40B4-BE49-F238E27FC236}">
                <a16:creationId xmlns:a16="http://schemas.microsoft.com/office/drawing/2014/main" id="{5EFDAA46-C2AF-8087-EEB4-EC395E46AA2C}"/>
              </a:ext>
            </a:extLst>
          </p:cNvPr>
          <p:cNvSpPr txBox="1"/>
          <p:nvPr/>
        </p:nvSpPr>
        <p:spPr>
          <a:xfrm>
            <a:off x="6668737" y="5450729"/>
            <a:ext cx="275864" cy="278632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lIns="0" tIns="0" rIns="0" bIns="0" rtlCol="0" anchor="ctr" anchorCtr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100" b="1" dirty="0">
                <a:solidFill>
                  <a:schemeClr val="tx2"/>
                </a:solidFill>
                <a:latin typeface="Montserrat" panose="00000500000000000000" pitchFamily="50" charset="0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2767282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B11418D0-F8A4-4BD2-AA73-54E3AF78E113}"/>
              </a:ext>
            </a:extLst>
          </p:cNvPr>
          <p:cNvGrpSpPr/>
          <p:nvPr/>
        </p:nvGrpSpPr>
        <p:grpSpPr>
          <a:xfrm>
            <a:off x="524333" y="628863"/>
            <a:ext cx="10969168" cy="5530717"/>
            <a:chOff x="524333" y="556594"/>
            <a:chExt cx="10969168" cy="5530717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BA240844-40A5-4365-87B4-C8C95A0A56CC}"/>
                </a:ext>
              </a:extLst>
            </p:cNvPr>
            <p:cNvGrpSpPr/>
            <p:nvPr/>
          </p:nvGrpSpPr>
          <p:grpSpPr>
            <a:xfrm>
              <a:off x="698500" y="1374320"/>
              <a:ext cx="10795001" cy="4712991"/>
              <a:chOff x="698500" y="1158420"/>
              <a:chExt cx="10795001" cy="4712991"/>
            </a:xfrm>
          </p:grpSpPr>
          <p:sp>
            <p:nvSpPr>
              <p:cNvPr id="6" name="Rectangle: Diagonal Corners Rounded 5">
                <a:extLst>
                  <a:ext uri="{FF2B5EF4-FFF2-40B4-BE49-F238E27FC236}">
                    <a16:creationId xmlns:a16="http://schemas.microsoft.com/office/drawing/2014/main" id="{671AD899-9827-4190-BF8A-6DD88716CEC5}"/>
                  </a:ext>
                </a:extLst>
              </p:cNvPr>
              <p:cNvSpPr/>
              <p:nvPr/>
            </p:nvSpPr>
            <p:spPr>
              <a:xfrm flipH="1">
                <a:off x="698500" y="1158420"/>
                <a:ext cx="6578199" cy="2478116"/>
              </a:xfrm>
              <a:prstGeom prst="round2DiagRect">
                <a:avLst>
                  <a:gd name="adj1" fmla="val 0"/>
                  <a:gd name="adj2" fmla="val 13068"/>
                </a:avLst>
              </a:prstGeom>
              <a:solidFill>
                <a:schemeClr val="tx2">
                  <a:lumMod val="20000"/>
                  <a:lumOff val="80000"/>
                  <a:alpha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: Top Corners Rounded 6">
                <a:extLst>
                  <a:ext uri="{FF2B5EF4-FFF2-40B4-BE49-F238E27FC236}">
                    <a16:creationId xmlns:a16="http://schemas.microsoft.com/office/drawing/2014/main" id="{E0B9D5A8-83E4-479F-A4E0-F06F4C2AC45A}"/>
                  </a:ext>
                </a:extLst>
              </p:cNvPr>
              <p:cNvSpPr/>
              <p:nvPr/>
            </p:nvSpPr>
            <p:spPr>
              <a:xfrm>
                <a:off x="698500" y="3744884"/>
                <a:ext cx="10795000" cy="2126527"/>
              </a:xfrm>
              <a:prstGeom prst="round2SameRect">
                <a:avLst>
                  <a:gd name="adj1" fmla="val 0"/>
                  <a:gd name="adj2" fmla="val 12300"/>
                </a:avLst>
              </a:prstGeom>
              <a:solidFill>
                <a:schemeClr val="tx2">
                  <a:lumMod val="20000"/>
                  <a:lumOff val="80000"/>
                  <a:alpha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ectangle: Diagonal Corners Rounded 9">
                <a:extLst>
                  <a:ext uri="{FF2B5EF4-FFF2-40B4-BE49-F238E27FC236}">
                    <a16:creationId xmlns:a16="http://schemas.microsoft.com/office/drawing/2014/main" id="{1E79311D-F47C-47EB-907E-70E69CFEAB91}"/>
                  </a:ext>
                </a:extLst>
              </p:cNvPr>
              <p:cNvSpPr/>
              <p:nvPr/>
            </p:nvSpPr>
            <p:spPr>
              <a:xfrm>
                <a:off x="7385051" y="1158420"/>
                <a:ext cx="4108450" cy="2478116"/>
              </a:xfrm>
              <a:prstGeom prst="round2DiagRect">
                <a:avLst>
                  <a:gd name="adj1" fmla="val 0"/>
                  <a:gd name="adj2" fmla="val 12300"/>
                </a:avLst>
              </a:prstGeom>
              <a:solidFill>
                <a:schemeClr val="tx2">
                  <a:lumMod val="20000"/>
                  <a:lumOff val="80000"/>
                  <a:alpha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" name="Rectangle: Rounded Corners 1">
                <a:extLst>
                  <a:ext uri="{FF2B5EF4-FFF2-40B4-BE49-F238E27FC236}">
                    <a16:creationId xmlns:a16="http://schemas.microsoft.com/office/drawing/2014/main" id="{CFA55D73-2B78-47AA-92FD-84707A013F00}"/>
                  </a:ext>
                </a:extLst>
              </p:cNvPr>
              <p:cNvSpPr/>
              <p:nvPr/>
            </p:nvSpPr>
            <p:spPr>
              <a:xfrm>
                <a:off x="698500" y="1158420"/>
                <a:ext cx="10795000" cy="4712991"/>
              </a:xfrm>
              <a:prstGeom prst="roundRect">
                <a:avLst>
                  <a:gd name="adj" fmla="val 5985"/>
                </a:avLst>
              </a:prstGeom>
              <a:noFill/>
              <a:ln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6CD63A0-204A-4DA7-AFEC-B49CDBF6869D}"/>
                  </a:ext>
                </a:extLst>
              </p:cNvPr>
              <p:cNvSpPr txBox="1"/>
              <p:nvPr/>
            </p:nvSpPr>
            <p:spPr>
              <a:xfrm>
                <a:off x="950322" y="1324649"/>
                <a:ext cx="6000361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PE" sz="1500" b="1" dirty="0">
                    <a:solidFill>
                      <a:schemeClr val="accent2"/>
                    </a:solidFill>
                    <a:latin typeface="Montserrat" panose="00000500000000000000" pitchFamily="50" charset="0"/>
                  </a:rPr>
                  <a:t>Fomento de la Cultura de Lectura y Aprendizaje Continuo</a:t>
                </a:r>
                <a:endParaRPr lang="en-US" sz="1500" dirty="0">
                  <a:solidFill>
                    <a:schemeClr val="accent2"/>
                  </a:solidFill>
                  <a:latin typeface="Montserrat" panose="00000500000000000000" pitchFamily="50" charset="0"/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3CE9838-F3EE-4FBE-857A-299F45AAF245}"/>
                  </a:ext>
                </a:extLst>
              </p:cNvPr>
              <p:cNvSpPr txBox="1"/>
              <p:nvPr/>
            </p:nvSpPr>
            <p:spPr>
              <a:xfrm>
                <a:off x="950323" y="1695981"/>
                <a:ext cx="6107702" cy="11040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  <a:spcAft>
                    <a:spcPts val="600"/>
                  </a:spcAft>
                </a:pPr>
                <a:r>
                  <a:rPr lang="es-PE" sz="1400" b="1" dirty="0">
                    <a:solidFill>
                      <a:schemeClr val="tx2"/>
                    </a:solidFill>
                    <a:latin typeface="Montserrat" panose="00000500000000000000" pitchFamily="50" charset="0"/>
                  </a:rPr>
                  <a:t>Necesidad/Problema</a:t>
                </a:r>
                <a:r>
                  <a:rPr lang="en-US" sz="1400" b="1" dirty="0">
                    <a:solidFill>
                      <a:schemeClr val="tx2"/>
                    </a:solidFill>
                    <a:latin typeface="Montserrat" panose="00000500000000000000" pitchFamily="50" charset="0"/>
                  </a:rPr>
                  <a:t> </a:t>
                </a:r>
              </a:p>
              <a:p>
                <a:pPr>
                  <a:lnSpc>
                    <a:spcPct val="150000"/>
                  </a:lnSpc>
                  <a:spcAft>
                    <a:spcPts val="600"/>
                  </a:spcAft>
                </a:pPr>
                <a:r>
                  <a:rPr lang="es-PE" sz="1400" i="1" dirty="0">
                    <a:solidFill>
                      <a:schemeClr val="tx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Crear y mantener una cultura de aprendizaje continuo es vital para el crecimiento y la innovación en cualquier organización.</a:t>
                </a:r>
                <a:endParaRPr lang="en-US" sz="2000" i="1" dirty="0">
                  <a:solidFill>
                    <a:schemeClr val="tx2"/>
                  </a:solidFill>
                  <a:latin typeface="Montserrat" panose="00000500000000000000" pitchFamily="50" charset="0"/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CC84AF06-AC7F-4484-B6BB-971E01BECDA1}"/>
                  </a:ext>
                </a:extLst>
              </p:cNvPr>
              <p:cNvSpPr txBox="1"/>
              <p:nvPr/>
            </p:nvSpPr>
            <p:spPr>
              <a:xfrm>
                <a:off x="7579722" y="1324649"/>
                <a:ext cx="1055097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500" b="1" dirty="0" err="1">
                    <a:solidFill>
                      <a:schemeClr val="accent2"/>
                    </a:solidFill>
                    <a:latin typeface="Montserrat" panose="00000500000000000000" pitchFamily="50" charset="0"/>
                  </a:rPr>
                  <a:t>Solución</a:t>
                </a:r>
                <a:endParaRPr lang="en-US" sz="1500" dirty="0">
                  <a:solidFill>
                    <a:schemeClr val="accent2"/>
                  </a:solidFill>
                  <a:latin typeface="Montserrat" panose="00000500000000000000" pitchFamily="50" charset="0"/>
                </a:endParaRP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68C98FA3-9E49-4DA5-A1F7-A82FAE698745}"/>
                  </a:ext>
                </a:extLst>
              </p:cNvPr>
              <p:cNvSpPr txBox="1"/>
              <p:nvPr/>
            </p:nvSpPr>
            <p:spPr>
              <a:xfrm>
                <a:off x="7579722" y="1676731"/>
                <a:ext cx="3692436" cy="16682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>
                  <a:lnSpc>
                    <a:spcPct val="150000"/>
                  </a:lnSpc>
                  <a:spcAft>
                    <a:spcPts val="800"/>
                  </a:spcAft>
                </a:pPr>
                <a:r>
                  <a:rPr lang="es-PE" sz="1400" i="1" dirty="0">
                    <a:solidFill>
                      <a:schemeClr val="tx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Al ofrecer una amplia gama de libros accesibles y herramientas de lectura, la plataforma puede fomentar el hábito de la lectura y el aprendizaje autónomo entre los empleados.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4F1CD6B9-5260-47AB-B0CC-1F0FE0A84319}"/>
                  </a:ext>
                </a:extLst>
              </p:cNvPr>
              <p:cNvSpPr txBox="1"/>
              <p:nvPr/>
            </p:nvSpPr>
            <p:spPr>
              <a:xfrm>
                <a:off x="950323" y="4020720"/>
                <a:ext cx="1242648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500" b="1" dirty="0" err="1">
                    <a:solidFill>
                      <a:schemeClr val="accent2"/>
                    </a:solidFill>
                    <a:latin typeface="Montserrat" panose="00000500000000000000" pitchFamily="50" charset="0"/>
                  </a:rPr>
                  <a:t>Educación</a:t>
                </a:r>
                <a:endParaRPr lang="en-US" sz="1500" dirty="0">
                  <a:solidFill>
                    <a:schemeClr val="accent2"/>
                  </a:solidFill>
                  <a:latin typeface="Montserrat" panose="00000500000000000000" pitchFamily="50" charset="0"/>
                </a:endParaRPr>
              </a:p>
            </p:txBody>
          </p:sp>
        </p:grp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EE4EBA8-0405-4629-B8CB-9811BB212792}"/>
                </a:ext>
              </a:extLst>
            </p:cNvPr>
            <p:cNvSpPr txBox="1"/>
            <p:nvPr/>
          </p:nvSpPr>
          <p:spPr>
            <a:xfrm>
              <a:off x="524333" y="556594"/>
              <a:ext cx="5130251" cy="646331"/>
            </a:xfrm>
            <a:prstGeom prst="rect">
              <a:avLst/>
            </a:prstGeom>
            <a:noFill/>
          </p:spPr>
          <p:txBody>
            <a:bodyPr wrap="none" lIns="182880" tIns="91440" rIns="182880" bIns="91440" rtlCol="0" anchor="ctr" anchorCtr="0">
              <a:spAutoFit/>
            </a:bodyPr>
            <a:lstStyle/>
            <a:p>
              <a:pPr algn="ctr"/>
              <a:r>
                <a:rPr lang="en-US" sz="3000" b="1" dirty="0">
                  <a:gradFill flip="none" rotWithShape="1"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tx2"/>
                      </a:gs>
                    </a:gsLst>
                    <a:lin ang="5400000" scaled="0"/>
                    <a:tileRect/>
                  </a:gradFill>
                  <a:latin typeface="Montserrat" panose="00000500000000000000" pitchFamily="50" charset="0"/>
                </a:rPr>
                <a:t>Casos de </a:t>
              </a:r>
              <a:r>
                <a:rPr lang="en-US" sz="3000" b="1" dirty="0" err="1">
                  <a:gradFill flip="none" rotWithShape="1"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tx2"/>
                      </a:gs>
                    </a:gsLst>
                    <a:lin ang="5400000" scaled="0"/>
                    <a:tileRect/>
                  </a:gradFill>
                  <a:latin typeface="Montserrat" panose="00000500000000000000" pitchFamily="50" charset="0"/>
                </a:rPr>
                <a:t>uso</a:t>
              </a:r>
              <a:r>
                <a:rPr lang="en-US" sz="3000" b="1" dirty="0">
                  <a:gradFill flip="none" rotWithShape="1"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tx2"/>
                      </a:gs>
                    </a:gsLst>
                    <a:lin ang="5400000" scaled="0"/>
                    <a:tileRect/>
                  </a:gradFill>
                  <a:latin typeface="Montserrat" panose="00000500000000000000" pitchFamily="50" charset="0"/>
                </a:rPr>
                <a:t> (</a:t>
              </a:r>
              <a:r>
                <a:rPr lang="en-US" sz="3000" b="1" dirty="0" err="1">
                  <a:gradFill flip="none" rotWithShape="1"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tx2"/>
                      </a:gs>
                    </a:gsLst>
                    <a:lin ang="5400000" scaled="0"/>
                    <a:tileRect/>
                  </a:gradFill>
                  <a:latin typeface="Montserrat" panose="00000500000000000000" pitchFamily="50" charset="0"/>
                </a:rPr>
                <a:t>Actuales</a:t>
              </a:r>
              <a:r>
                <a:rPr lang="en-US" sz="3000" b="1" dirty="0">
                  <a:gradFill flip="none" rotWithShape="1"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tx2"/>
                      </a:gs>
                    </a:gsLst>
                    <a:lin ang="5400000" scaled="0"/>
                    <a:tileRect/>
                  </a:gradFill>
                  <a:latin typeface="Montserrat" panose="00000500000000000000" pitchFamily="50" charset="0"/>
                </a:rPr>
                <a:t>)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4694CD6-01CE-43E2-A0F2-6B98641A2AF6}"/>
                </a:ext>
              </a:extLst>
            </p:cNvPr>
            <p:cNvSpPr txBox="1"/>
            <p:nvPr/>
          </p:nvSpPr>
          <p:spPr>
            <a:xfrm>
              <a:off x="8675495" y="709217"/>
              <a:ext cx="114005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chemeClr val="tx2">
                      <a:lumMod val="40000"/>
                      <a:lumOff val="60000"/>
                    </a:schemeClr>
                  </a:solidFill>
                  <a:latin typeface="Montserrat" panose="00000500000000000000" pitchFamily="50" charset="0"/>
                </a:rPr>
                <a:t>Begin</a:t>
              </a:r>
            </a:p>
            <a:p>
              <a:r>
                <a:rPr lang="en-US" sz="1200" b="1" dirty="0">
                  <a:solidFill>
                    <a:schemeClr val="accent2"/>
                  </a:solidFill>
                  <a:latin typeface="Montserrat" panose="00000500000000000000" pitchFamily="50" charset="0"/>
                </a:rPr>
                <a:t>January 6th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C4ED3AA1-71C5-4584-9194-4E1EF7F51630}"/>
                </a:ext>
              </a:extLst>
            </p:cNvPr>
            <p:cNvSpPr txBox="1"/>
            <p:nvPr/>
          </p:nvSpPr>
          <p:spPr>
            <a:xfrm>
              <a:off x="10201159" y="709217"/>
              <a:ext cx="129234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chemeClr val="tx2">
                      <a:lumMod val="40000"/>
                      <a:lumOff val="60000"/>
                    </a:schemeClr>
                  </a:solidFill>
                  <a:latin typeface="Montserrat" panose="00000500000000000000" pitchFamily="50" charset="0"/>
                </a:rPr>
                <a:t>End</a:t>
              </a:r>
            </a:p>
            <a:p>
              <a:r>
                <a:rPr lang="en-US" sz="1200" b="1" dirty="0">
                  <a:solidFill>
                    <a:schemeClr val="accent2"/>
                  </a:solidFill>
                  <a:latin typeface="Montserrat" panose="00000500000000000000" pitchFamily="50" charset="0"/>
                </a:rPr>
                <a:t>February 14th</a:t>
              </a:r>
            </a:p>
          </p:txBody>
        </p:sp>
      </p:grpSp>
      <p:grpSp>
        <p:nvGrpSpPr>
          <p:cNvPr id="3" name="Group 18">
            <a:extLst>
              <a:ext uri="{FF2B5EF4-FFF2-40B4-BE49-F238E27FC236}">
                <a16:creationId xmlns:a16="http://schemas.microsoft.com/office/drawing/2014/main" id="{C7262C5D-E821-9ADE-4250-31268B77FD73}"/>
              </a:ext>
            </a:extLst>
          </p:cNvPr>
          <p:cNvGrpSpPr/>
          <p:nvPr/>
        </p:nvGrpSpPr>
        <p:grpSpPr>
          <a:xfrm>
            <a:off x="1049751" y="4687560"/>
            <a:ext cx="2255133" cy="508665"/>
            <a:chOff x="1049751" y="4399391"/>
            <a:chExt cx="2255133" cy="508665"/>
          </a:xfrm>
        </p:grpSpPr>
        <p:sp>
          <p:nvSpPr>
            <p:cNvPr id="4" name="TextBox 17">
              <a:extLst>
                <a:ext uri="{FF2B5EF4-FFF2-40B4-BE49-F238E27FC236}">
                  <a16:creationId xmlns:a16="http://schemas.microsoft.com/office/drawing/2014/main" id="{DBF44A11-1581-E416-8074-62B45BF05D01}"/>
                </a:ext>
              </a:extLst>
            </p:cNvPr>
            <p:cNvSpPr txBox="1"/>
            <p:nvPr/>
          </p:nvSpPr>
          <p:spPr>
            <a:xfrm>
              <a:off x="1346997" y="4399391"/>
              <a:ext cx="1957887" cy="508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700"/>
                </a:lnSpc>
                <a:spcAft>
                  <a:spcPts val="600"/>
                </a:spcAft>
              </a:pPr>
              <a:r>
                <a:rPr lang="es-PE" sz="11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Recursos de Apoyo para Estudiantes</a:t>
              </a:r>
              <a:endParaRPr lang="en-US" sz="1100" dirty="0">
                <a:solidFill>
                  <a:schemeClr val="tx2"/>
                </a:solidFill>
                <a:latin typeface="Montserrat" panose="00000500000000000000" pitchFamily="50" charset="0"/>
              </a:endParaRPr>
            </a:p>
          </p:txBody>
        </p:sp>
        <p:sp>
          <p:nvSpPr>
            <p:cNvPr id="5" name="TextBox 19">
              <a:extLst>
                <a:ext uri="{FF2B5EF4-FFF2-40B4-BE49-F238E27FC236}">
                  <a16:creationId xmlns:a16="http://schemas.microsoft.com/office/drawing/2014/main" id="{D6F4877D-DADB-A6D8-D596-0D21C9AA5A8D}"/>
                </a:ext>
              </a:extLst>
            </p:cNvPr>
            <p:cNvSpPr txBox="1"/>
            <p:nvPr/>
          </p:nvSpPr>
          <p:spPr>
            <a:xfrm>
              <a:off x="1049751" y="4541119"/>
              <a:ext cx="275864" cy="27863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txBody>
            <a:bodyPr wrap="square" lIns="0" tIns="0" rIns="0" bIns="0" rtlCol="0" anchor="ctr" anchorCtr="0"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1100" b="1" dirty="0">
                  <a:solidFill>
                    <a:schemeClr val="tx2"/>
                  </a:solidFill>
                  <a:latin typeface="Montserrat" panose="00000500000000000000" pitchFamily="50" charset="0"/>
                </a:rPr>
                <a:t>1</a:t>
              </a:r>
            </a:p>
          </p:txBody>
        </p:sp>
      </p:grpSp>
      <p:grpSp>
        <p:nvGrpSpPr>
          <p:cNvPr id="8" name="Group 21">
            <a:extLst>
              <a:ext uri="{FF2B5EF4-FFF2-40B4-BE49-F238E27FC236}">
                <a16:creationId xmlns:a16="http://schemas.microsoft.com/office/drawing/2014/main" id="{F8F0F5E1-D2B4-13DA-E927-6098DA03222B}"/>
              </a:ext>
            </a:extLst>
          </p:cNvPr>
          <p:cNvGrpSpPr/>
          <p:nvPr/>
        </p:nvGrpSpPr>
        <p:grpSpPr>
          <a:xfrm>
            <a:off x="1049751" y="4664733"/>
            <a:ext cx="5175789" cy="1083221"/>
            <a:chOff x="-2547790" y="4376564"/>
            <a:chExt cx="5175789" cy="1083221"/>
          </a:xfrm>
        </p:grpSpPr>
        <p:sp>
          <p:nvSpPr>
            <p:cNvPr id="9" name="TextBox 22">
              <a:extLst>
                <a:ext uri="{FF2B5EF4-FFF2-40B4-BE49-F238E27FC236}">
                  <a16:creationId xmlns:a16="http://schemas.microsoft.com/office/drawing/2014/main" id="{80D437C6-AFA7-755F-ED64-3A7261F263B3}"/>
                </a:ext>
              </a:extLst>
            </p:cNvPr>
            <p:cNvSpPr txBox="1"/>
            <p:nvPr/>
          </p:nvSpPr>
          <p:spPr>
            <a:xfrm>
              <a:off x="337160" y="4376564"/>
              <a:ext cx="2290839" cy="508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700"/>
                </a:lnSpc>
                <a:spcAft>
                  <a:spcPts val="600"/>
                </a:spcAft>
              </a:pPr>
              <a:r>
                <a:rPr lang="es-PE" sz="11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Desarrollo Profesional para Educadores</a:t>
              </a:r>
              <a:endParaRPr lang="en-US" sz="1100" dirty="0">
                <a:solidFill>
                  <a:schemeClr val="tx2"/>
                </a:solidFill>
                <a:latin typeface="Montserrat" panose="00000500000000000000" pitchFamily="50" charset="0"/>
              </a:endParaRPr>
            </a:p>
          </p:txBody>
        </p:sp>
        <p:sp>
          <p:nvSpPr>
            <p:cNvPr id="11" name="TextBox 23">
              <a:extLst>
                <a:ext uri="{FF2B5EF4-FFF2-40B4-BE49-F238E27FC236}">
                  <a16:creationId xmlns:a16="http://schemas.microsoft.com/office/drawing/2014/main" id="{840AC103-C3E5-57B4-844B-EBFC07AD9D9E}"/>
                </a:ext>
              </a:extLst>
            </p:cNvPr>
            <p:cNvSpPr txBox="1"/>
            <p:nvPr/>
          </p:nvSpPr>
          <p:spPr>
            <a:xfrm>
              <a:off x="-2547790" y="5181153"/>
              <a:ext cx="275864" cy="27863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txBody>
            <a:bodyPr wrap="square" lIns="0" tIns="0" rIns="0" bIns="0" rtlCol="0" anchor="ctr" anchorCtr="0"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1100" b="1" dirty="0">
                  <a:solidFill>
                    <a:schemeClr val="tx2"/>
                  </a:solidFill>
                  <a:latin typeface="Montserrat" panose="00000500000000000000" pitchFamily="50" charset="0"/>
                </a:rPr>
                <a:t>2</a:t>
              </a:r>
            </a:p>
          </p:txBody>
        </p:sp>
      </p:grpSp>
      <p:sp>
        <p:nvSpPr>
          <p:cNvPr id="13" name="TextBox 26">
            <a:extLst>
              <a:ext uri="{FF2B5EF4-FFF2-40B4-BE49-F238E27FC236}">
                <a16:creationId xmlns:a16="http://schemas.microsoft.com/office/drawing/2014/main" id="{317F1B19-936A-166D-0D74-BC6B66C21058}"/>
              </a:ext>
            </a:extLst>
          </p:cNvPr>
          <p:cNvSpPr txBox="1"/>
          <p:nvPr/>
        </p:nvSpPr>
        <p:spPr>
          <a:xfrm>
            <a:off x="9278484" y="4788126"/>
            <a:ext cx="275864" cy="278632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lIns="0" tIns="0" rIns="0" bIns="0" rtlCol="0" anchor="ctr" anchorCtr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100" b="1" dirty="0">
                <a:solidFill>
                  <a:schemeClr val="tx2"/>
                </a:solidFill>
                <a:latin typeface="Montserrat" panose="00000500000000000000" pitchFamily="50" charset="0"/>
              </a:rPr>
              <a:t>7</a:t>
            </a:r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00542A47-47E0-0561-4713-B5403A6E6986}"/>
              </a:ext>
            </a:extLst>
          </p:cNvPr>
          <p:cNvSpPr txBox="1"/>
          <p:nvPr/>
        </p:nvSpPr>
        <p:spPr>
          <a:xfrm>
            <a:off x="1340360" y="5444716"/>
            <a:ext cx="1728472" cy="29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700"/>
              </a:lnSpc>
              <a:spcAft>
                <a:spcPts val="600"/>
              </a:spcAft>
            </a:pPr>
            <a:r>
              <a:rPr lang="es-PE" sz="1100" dirty="0">
                <a:solidFill>
                  <a:schemeClr val="tx2"/>
                </a:solidFill>
                <a:latin typeface="Montserrat" panose="00000500000000000000" pitchFamily="50" charset="0"/>
              </a:rPr>
              <a:t>Bibliotecas Digitales</a:t>
            </a:r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A6D957DA-1DCA-0F1B-FF51-3D769F6F1867}"/>
              </a:ext>
            </a:extLst>
          </p:cNvPr>
          <p:cNvSpPr txBox="1"/>
          <p:nvPr/>
        </p:nvSpPr>
        <p:spPr>
          <a:xfrm>
            <a:off x="9521899" y="4715393"/>
            <a:ext cx="179831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PE" sz="1100" dirty="0">
                <a:solidFill>
                  <a:schemeClr val="tx2"/>
                </a:solidFill>
                <a:latin typeface="Montserrat" panose="00000500000000000000" pitchFamily="50" charset="0"/>
              </a:rPr>
              <a:t>Investigación y Recursos Académicos</a:t>
            </a:r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1C128548-14F5-94EE-74B4-892A2A7BC5CC}"/>
              </a:ext>
            </a:extLst>
          </p:cNvPr>
          <p:cNvSpPr txBox="1"/>
          <p:nvPr/>
        </p:nvSpPr>
        <p:spPr>
          <a:xfrm>
            <a:off x="3934701" y="5340137"/>
            <a:ext cx="2161299" cy="508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700"/>
              </a:lnSpc>
              <a:spcAft>
                <a:spcPts val="600"/>
              </a:spcAft>
            </a:pPr>
            <a:r>
              <a:rPr lang="es-PE" sz="1100" dirty="0">
                <a:solidFill>
                  <a:schemeClr val="tx2"/>
                </a:solidFill>
                <a:latin typeface="Montserrat" panose="00000500000000000000" pitchFamily="50" charset="0"/>
              </a:rPr>
              <a:t>Recursos de Investigación y Referencia</a:t>
            </a:r>
          </a:p>
        </p:txBody>
      </p:sp>
      <p:sp>
        <p:nvSpPr>
          <p:cNvPr id="35" name="CuadroTexto 34">
            <a:extLst>
              <a:ext uri="{FF2B5EF4-FFF2-40B4-BE49-F238E27FC236}">
                <a16:creationId xmlns:a16="http://schemas.microsoft.com/office/drawing/2014/main" id="{3BFF7AEA-BE3C-98D9-0516-C40E2331CE70}"/>
              </a:ext>
            </a:extLst>
          </p:cNvPr>
          <p:cNvSpPr txBox="1"/>
          <p:nvPr/>
        </p:nvSpPr>
        <p:spPr>
          <a:xfrm>
            <a:off x="7010457" y="4726833"/>
            <a:ext cx="166107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PE" sz="1100" dirty="0">
                <a:solidFill>
                  <a:schemeClr val="tx2"/>
                </a:solidFill>
                <a:latin typeface="Montserrat" panose="00000500000000000000" pitchFamily="50" charset="0"/>
              </a:rPr>
              <a:t>Provisión de Material de Estudio y Textos </a:t>
            </a:r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E6D23619-E2CC-5320-B90F-61BDD333278B}"/>
              </a:ext>
            </a:extLst>
          </p:cNvPr>
          <p:cNvSpPr txBox="1"/>
          <p:nvPr/>
        </p:nvSpPr>
        <p:spPr>
          <a:xfrm>
            <a:off x="7014425" y="5400161"/>
            <a:ext cx="1983525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PE" sz="1100" dirty="0">
                <a:solidFill>
                  <a:schemeClr val="tx2"/>
                </a:solidFill>
                <a:latin typeface="Montserrat" panose="00000500000000000000" pitchFamily="50" charset="0"/>
              </a:rPr>
              <a:t>Apoyo a Cursos en Línea y Aprendizaje a Distancia</a:t>
            </a:r>
          </a:p>
        </p:txBody>
      </p:sp>
      <p:sp>
        <p:nvSpPr>
          <p:cNvPr id="37" name="TextBox 23">
            <a:extLst>
              <a:ext uri="{FF2B5EF4-FFF2-40B4-BE49-F238E27FC236}">
                <a16:creationId xmlns:a16="http://schemas.microsoft.com/office/drawing/2014/main" id="{B642A608-D18E-454D-2DA7-A5A136256249}"/>
              </a:ext>
            </a:extLst>
          </p:cNvPr>
          <p:cNvSpPr txBox="1"/>
          <p:nvPr/>
        </p:nvSpPr>
        <p:spPr>
          <a:xfrm>
            <a:off x="3651217" y="4814473"/>
            <a:ext cx="275864" cy="278632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lIns="0" tIns="0" rIns="0" bIns="0" rtlCol="0" anchor="ctr" anchorCtr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100" b="1" dirty="0">
                <a:solidFill>
                  <a:schemeClr val="tx2"/>
                </a:solidFill>
                <a:latin typeface="Montserrat" panose="00000500000000000000" pitchFamily="50" charset="0"/>
              </a:rPr>
              <a:t>3</a:t>
            </a:r>
          </a:p>
        </p:txBody>
      </p:sp>
      <p:sp>
        <p:nvSpPr>
          <p:cNvPr id="38" name="TextBox 23">
            <a:extLst>
              <a:ext uri="{FF2B5EF4-FFF2-40B4-BE49-F238E27FC236}">
                <a16:creationId xmlns:a16="http://schemas.microsoft.com/office/drawing/2014/main" id="{73746C25-7E51-37CB-9B0B-6A564ED9EC66}"/>
              </a:ext>
            </a:extLst>
          </p:cNvPr>
          <p:cNvSpPr txBox="1"/>
          <p:nvPr/>
        </p:nvSpPr>
        <p:spPr>
          <a:xfrm>
            <a:off x="3658837" y="5455154"/>
            <a:ext cx="275864" cy="278632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lIns="0" tIns="0" rIns="0" bIns="0" rtlCol="0" anchor="ctr" anchorCtr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100" b="1" dirty="0">
                <a:solidFill>
                  <a:schemeClr val="tx2"/>
                </a:solidFill>
                <a:latin typeface="Montserrat" panose="00000500000000000000" pitchFamily="50" charset="0"/>
              </a:rPr>
              <a:t>4</a:t>
            </a:r>
          </a:p>
        </p:txBody>
      </p:sp>
      <p:sp>
        <p:nvSpPr>
          <p:cNvPr id="39" name="TextBox 23">
            <a:extLst>
              <a:ext uri="{FF2B5EF4-FFF2-40B4-BE49-F238E27FC236}">
                <a16:creationId xmlns:a16="http://schemas.microsoft.com/office/drawing/2014/main" id="{A03874F2-20C6-AC96-C4B5-01D55CF2AC4F}"/>
              </a:ext>
            </a:extLst>
          </p:cNvPr>
          <p:cNvSpPr txBox="1"/>
          <p:nvPr/>
        </p:nvSpPr>
        <p:spPr>
          <a:xfrm>
            <a:off x="6668737" y="4814473"/>
            <a:ext cx="275864" cy="278632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lIns="0" tIns="0" rIns="0" bIns="0" rtlCol="0" anchor="ctr" anchorCtr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100" b="1" dirty="0">
                <a:solidFill>
                  <a:schemeClr val="tx2"/>
                </a:solidFill>
                <a:latin typeface="Montserrat" panose="00000500000000000000" pitchFamily="50" charset="0"/>
              </a:rPr>
              <a:t>5</a:t>
            </a:r>
          </a:p>
        </p:txBody>
      </p:sp>
      <p:sp>
        <p:nvSpPr>
          <p:cNvPr id="40" name="TextBox 23">
            <a:extLst>
              <a:ext uri="{FF2B5EF4-FFF2-40B4-BE49-F238E27FC236}">
                <a16:creationId xmlns:a16="http://schemas.microsoft.com/office/drawing/2014/main" id="{F88BF09C-601F-AC64-AAD4-3CDEA255F41C}"/>
              </a:ext>
            </a:extLst>
          </p:cNvPr>
          <p:cNvSpPr txBox="1"/>
          <p:nvPr/>
        </p:nvSpPr>
        <p:spPr>
          <a:xfrm>
            <a:off x="6668737" y="5450729"/>
            <a:ext cx="275864" cy="278632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lIns="0" tIns="0" rIns="0" bIns="0" rtlCol="0" anchor="ctr" anchorCtr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100" b="1" dirty="0">
                <a:solidFill>
                  <a:schemeClr val="tx2"/>
                </a:solidFill>
                <a:latin typeface="Montserrat" panose="00000500000000000000" pitchFamily="50" charset="0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7011969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B11418D0-F8A4-4BD2-AA73-54E3AF78E113}"/>
              </a:ext>
            </a:extLst>
          </p:cNvPr>
          <p:cNvGrpSpPr/>
          <p:nvPr/>
        </p:nvGrpSpPr>
        <p:grpSpPr>
          <a:xfrm>
            <a:off x="524333" y="628863"/>
            <a:ext cx="10969168" cy="5530717"/>
            <a:chOff x="524333" y="556594"/>
            <a:chExt cx="10969168" cy="5530717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BA240844-40A5-4365-87B4-C8C95A0A56CC}"/>
                </a:ext>
              </a:extLst>
            </p:cNvPr>
            <p:cNvGrpSpPr/>
            <p:nvPr/>
          </p:nvGrpSpPr>
          <p:grpSpPr>
            <a:xfrm>
              <a:off x="698500" y="1374320"/>
              <a:ext cx="10795001" cy="4712991"/>
              <a:chOff x="698500" y="1158420"/>
              <a:chExt cx="10795001" cy="4712991"/>
            </a:xfrm>
          </p:grpSpPr>
          <p:sp>
            <p:nvSpPr>
              <p:cNvPr id="6" name="Rectangle: Diagonal Corners Rounded 5">
                <a:extLst>
                  <a:ext uri="{FF2B5EF4-FFF2-40B4-BE49-F238E27FC236}">
                    <a16:creationId xmlns:a16="http://schemas.microsoft.com/office/drawing/2014/main" id="{671AD899-9827-4190-BF8A-6DD88716CEC5}"/>
                  </a:ext>
                </a:extLst>
              </p:cNvPr>
              <p:cNvSpPr/>
              <p:nvPr/>
            </p:nvSpPr>
            <p:spPr>
              <a:xfrm flipH="1">
                <a:off x="698500" y="1158420"/>
                <a:ext cx="6578199" cy="2478116"/>
              </a:xfrm>
              <a:prstGeom prst="round2DiagRect">
                <a:avLst>
                  <a:gd name="adj1" fmla="val 0"/>
                  <a:gd name="adj2" fmla="val 13068"/>
                </a:avLst>
              </a:prstGeom>
              <a:solidFill>
                <a:schemeClr val="tx2">
                  <a:lumMod val="20000"/>
                  <a:lumOff val="80000"/>
                  <a:alpha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: Top Corners Rounded 6">
                <a:extLst>
                  <a:ext uri="{FF2B5EF4-FFF2-40B4-BE49-F238E27FC236}">
                    <a16:creationId xmlns:a16="http://schemas.microsoft.com/office/drawing/2014/main" id="{E0B9D5A8-83E4-479F-A4E0-F06F4C2AC45A}"/>
                  </a:ext>
                </a:extLst>
              </p:cNvPr>
              <p:cNvSpPr/>
              <p:nvPr/>
            </p:nvSpPr>
            <p:spPr>
              <a:xfrm>
                <a:off x="698500" y="3744884"/>
                <a:ext cx="10795000" cy="2126527"/>
              </a:xfrm>
              <a:prstGeom prst="round2SameRect">
                <a:avLst>
                  <a:gd name="adj1" fmla="val 0"/>
                  <a:gd name="adj2" fmla="val 12300"/>
                </a:avLst>
              </a:prstGeom>
              <a:solidFill>
                <a:schemeClr val="tx2">
                  <a:lumMod val="20000"/>
                  <a:lumOff val="80000"/>
                  <a:alpha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ectangle: Diagonal Corners Rounded 9">
                <a:extLst>
                  <a:ext uri="{FF2B5EF4-FFF2-40B4-BE49-F238E27FC236}">
                    <a16:creationId xmlns:a16="http://schemas.microsoft.com/office/drawing/2014/main" id="{1E79311D-F47C-47EB-907E-70E69CFEAB91}"/>
                  </a:ext>
                </a:extLst>
              </p:cNvPr>
              <p:cNvSpPr/>
              <p:nvPr/>
            </p:nvSpPr>
            <p:spPr>
              <a:xfrm>
                <a:off x="7385051" y="1158420"/>
                <a:ext cx="4108450" cy="2478116"/>
              </a:xfrm>
              <a:prstGeom prst="round2DiagRect">
                <a:avLst>
                  <a:gd name="adj1" fmla="val 0"/>
                  <a:gd name="adj2" fmla="val 12300"/>
                </a:avLst>
              </a:prstGeom>
              <a:solidFill>
                <a:schemeClr val="tx2">
                  <a:lumMod val="20000"/>
                  <a:lumOff val="80000"/>
                  <a:alpha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" name="Rectangle: Rounded Corners 1">
                <a:extLst>
                  <a:ext uri="{FF2B5EF4-FFF2-40B4-BE49-F238E27FC236}">
                    <a16:creationId xmlns:a16="http://schemas.microsoft.com/office/drawing/2014/main" id="{CFA55D73-2B78-47AA-92FD-84707A013F00}"/>
                  </a:ext>
                </a:extLst>
              </p:cNvPr>
              <p:cNvSpPr/>
              <p:nvPr/>
            </p:nvSpPr>
            <p:spPr>
              <a:xfrm>
                <a:off x="698500" y="1158420"/>
                <a:ext cx="10795000" cy="4712991"/>
              </a:xfrm>
              <a:prstGeom prst="roundRect">
                <a:avLst>
                  <a:gd name="adj" fmla="val 5985"/>
                </a:avLst>
              </a:prstGeom>
              <a:noFill/>
              <a:ln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6CD63A0-204A-4DA7-AFEC-B49CDBF6869D}"/>
                  </a:ext>
                </a:extLst>
              </p:cNvPr>
              <p:cNvSpPr txBox="1"/>
              <p:nvPr/>
            </p:nvSpPr>
            <p:spPr>
              <a:xfrm>
                <a:off x="950322" y="1324649"/>
                <a:ext cx="3393878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PE" sz="1500" b="1" dirty="0">
                    <a:solidFill>
                      <a:schemeClr val="accent2"/>
                    </a:solidFill>
                    <a:latin typeface="Montserrat" panose="00000500000000000000" pitchFamily="50" charset="0"/>
                  </a:rPr>
                  <a:t>Eficiencia de Costos y Logística</a:t>
                </a:r>
                <a:endParaRPr lang="en-US" sz="1500" dirty="0">
                  <a:solidFill>
                    <a:schemeClr val="accent2"/>
                  </a:solidFill>
                  <a:latin typeface="Montserrat" panose="00000500000000000000" pitchFamily="50" charset="0"/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3CE9838-F3EE-4FBE-857A-299F45AAF245}"/>
                  </a:ext>
                </a:extLst>
              </p:cNvPr>
              <p:cNvSpPr txBox="1"/>
              <p:nvPr/>
            </p:nvSpPr>
            <p:spPr>
              <a:xfrm>
                <a:off x="950323" y="1695981"/>
                <a:ext cx="6107702" cy="11040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  <a:spcAft>
                    <a:spcPts val="600"/>
                  </a:spcAft>
                </a:pPr>
                <a:r>
                  <a:rPr lang="es-PE" sz="1400" b="1" dirty="0">
                    <a:solidFill>
                      <a:schemeClr val="tx2"/>
                    </a:solidFill>
                    <a:latin typeface="Montserrat" panose="00000500000000000000" pitchFamily="50" charset="0"/>
                  </a:rPr>
                  <a:t>Necesidad/Problema</a:t>
                </a:r>
                <a:r>
                  <a:rPr lang="en-US" sz="1400" b="1" dirty="0">
                    <a:solidFill>
                      <a:schemeClr val="tx2"/>
                    </a:solidFill>
                    <a:latin typeface="Montserrat" panose="00000500000000000000" pitchFamily="50" charset="0"/>
                  </a:rPr>
                  <a:t> </a:t>
                </a:r>
              </a:p>
              <a:p>
                <a:pPr>
                  <a:lnSpc>
                    <a:spcPct val="150000"/>
                  </a:lnSpc>
                  <a:spcAft>
                    <a:spcPts val="600"/>
                  </a:spcAft>
                </a:pPr>
                <a:r>
                  <a:rPr lang="es-PE" sz="1400" i="1" dirty="0">
                    <a:solidFill>
                      <a:schemeClr val="tx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La compra y distribución física de libros puede ser costosa y logísticamente complicada.</a:t>
                </a:r>
                <a:endParaRPr lang="en-US" sz="2000" i="1" dirty="0">
                  <a:solidFill>
                    <a:schemeClr val="tx2"/>
                  </a:solidFill>
                  <a:latin typeface="Montserrat" panose="00000500000000000000" pitchFamily="50" charset="0"/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CC84AF06-AC7F-4484-B6BB-971E01BECDA1}"/>
                  </a:ext>
                </a:extLst>
              </p:cNvPr>
              <p:cNvSpPr txBox="1"/>
              <p:nvPr/>
            </p:nvSpPr>
            <p:spPr>
              <a:xfrm>
                <a:off x="7579722" y="1324649"/>
                <a:ext cx="1055097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500" b="1" dirty="0" err="1">
                    <a:solidFill>
                      <a:schemeClr val="accent2"/>
                    </a:solidFill>
                    <a:latin typeface="Montserrat" panose="00000500000000000000" pitchFamily="50" charset="0"/>
                  </a:rPr>
                  <a:t>Solución</a:t>
                </a:r>
                <a:endParaRPr lang="en-US" sz="1500" dirty="0">
                  <a:solidFill>
                    <a:schemeClr val="accent2"/>
                  </a:solidFill>
                  <a:latin typeface="Montserrat" panose="00000500000000000000" pitchFamily="50" charset="0"/>
                </a:endParaRP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68C98FA3-9E49-4DA5-A1F7-A82FAE698745}"/>
                  </a:ext>
                </a:extLst>
              </p:cNvPr>
              <p:cNvSpPr txBox="1"/>
              <p:nvPr/>
            </p:nvSpPr>
            <p:spPr>
              <a:xfrm>
                <a:off x="7579722" y="1676731"/>
                <a:ext cx="3692436" cy="16682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>
                  <a:lnSpc>
                    <a:spcPct val="150000"/>
                  </a:lnSpc>
                  <a:spcAft>
                    <a:spcPts val="800"/>
                  </a:spcAft>
                </a:pPr>
                <a:r>
                  <a:rPr lang="es-PE" sz="1400" i="1" dirty="0">
                    <a:solidFill>
                      <a:schemeClr val="tx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Una plataforma digital reduce costos relacionados con la compra, almacenamiento y distribución de libros físicos, y facilita la gestión de licencias y accesos.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4F1CD6B9-5260-47AB-B0CC-1F0FE0A84319}"/>
                  </a:ext>
                </a:extLst>
              </p:cNvPr>
              <p:cNvSpPr txBox="1"/>
              <p:nvPr/>
            </p:nvSpPr>
            <p:spPr>
              <a:xfrm>
                <a:off x="950323" y="4020720"/>
                <a:ext cx="1242648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500" b="1" dirty="0" err="1">
                    <a:solidFill>
                      <a:schemeClr val="accent2"/>
                    </a:solidFill>
                    <a:latin typeface="Montserrat" panose="00000500000000000000" pitchFamily="50" charset="0"/>
                  </a:rPr>
                  <a:t>Educación</a:t>
                </a:r>
                <a:endParaRPr lang="en-US" sz="1500" dirty="0">
                  <a:solidFill>
                    <a:schemeClr val="accent2"/>
                  </a:solidFill>
                  <a:latin typeface="Montserrat" panose="00000500000000000000" pitchFamily="50" charset="0"/>
                </a:endParaRPr>
              </a:p>
            </p:txBody>
          </p:sp>
        </p:grp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EE4EBA8-0405-4629-B8CB-9811BB212792}"/>
                </a:ext>
              </a:extLst>
            </p:cNvPr>
            <p:cNvSpPr txBox="1"/>
            <p:nvPr/>
          </p:nvSpPr>
          <p:spPr>
            <a:xfrm>
              <a:off x="524333" y="556594"/>
              <a:ext cx="5130251" cy="646331"/>
            </a:xfrm>
            <a:prstGeom prst="rect">
              <a:avLst/>
            </a:prstGeom>
            <a:noFill/>
          </p:spPr>
          <p:txBody>
            <a:bodyPr wrap="none" lIns="182880" tIns="91440" rIns="182880" bIns="91440" rtlCol="0" anchor="ctr" anchorCtr="0">
              <a:spAutoFit/>
            </a:bodyPr>
            <a:lstStyle/>
            <a:p>
              <a:pPr algn="ctr"/>
              <a:r>
                <a:rPr lang="en-US" sz="3000" b="1" dirty="0">
                  <a:gradFill flip="none" rotWithShape="1"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tx2"/>
                      </a:gs>
                    </a:gsLst>
                    <a:lin ang="5400000" scaled="0"/>
                    <a:tileRect/>
                  </a:gradFill>
                  <a:latin typeface="Montserrat" panose="00000500000000000000" pitchFamily="50" charset="0"/>
                </a:rPr>
                <a:t>Casos de </a:t>
              </a:r>
              <a:r>
                <a:rPr lang="en-US" sz="3000" b="1" dirty="0" err="1">
                  <a:gradFill flip="none" rotWithShape="1"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tx2"/>
                      </a:gs>
                    </a:gsLst>
                    <a:lin ang="5400000" scaled="0"/>
                    <a:tileRect/>
                  </a:gradFill>
                  <a:latin typeface="Montserrat" panose="00000500000000000000" pitchFamily="50" charset="0"/>
                </a:rPr>
                <a:t>uso</a:t>
              </a:r>
              <a:r>
                <a:rPr lang="en-US" sz="3000" b="1" dirty="0">
                  <a:gradFill flip="none" rotWithShape="1"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tx2"/>
                      </a:gs>
                    </a:gsLst>
                    <a:lin ang="5400000" scaled="0"/>
                    <a:tileRect/>
                  </a:gradFill>
                  <a:latin typeface="Montserrat" panose="00000500000000000000" pitchFamily="50" charset="0"/>
                </a:rPr>
                <a:t> (</a:t>
              </a:r>
              <a:r>
                <a:rPr lang="en-US" sz="3000" b="1" dirty="0" err="1">
                  <a:gradFill flip="none" rotWithShape="1"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tx2"/>
                      </a:gs>
                    </a:gsLst>
                    <a:lin ang="5400000" scaled="0"/>
                    <a:tileRect/>
                  </a:gradFill>
                  <a:latin typeface="Montserrat" panose="00000500000000000000" pitchFamily="50" charset="0"/>
                </a:rPr>
                <a:t>Actuales</a:t>
              </a:r>
              <a:r>
                <a:rPr lang="en-US" sz="3000" b="1" dirty="0">
                  <a:gradFill flip="none" rotWithShape="1"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tx2"/>
                      </a:gs>
                    </a:gsLst>
                    <a:lin ang="5400000" scaled="0"/>
                    <a:tileRect/>
                  </a:gradFill>
                  <a:latin typeface="Montserrat" panose="00000500000000000000" pitchFamily="50" charset="0"/>
                </a:rPr>
                <a:t>)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4694CD6-01CE-43E2-A0F2-6B98641A2AF6}"/>
                </a:ext>
              </a:extLst>
            </p:cNvPr>
            <p:cNvSpPr txBox="1"/>
            <p:nvPr/>
          </p:nvSpPr>
          <p:spPr>
            <a:xfrm>
              <a:off x="8675495" y="709217"/>
              <a:ext cx="114005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chemeClr val="tx2">
                      <a:lumMod val="40000"/>
                      <a:lumOff val="60000"/>
                    </a:schemeClr>
                  </a:solidFill>
                  <a:latin typeface="Montserrat" panose="00000500000000000000" pitchFamily="50" charset="0"/>
                </a:rPr>
                <a:t>Begin</a:t>
              </a:r>
            </a:p>
            <a:p>
              <a:r>
                <a:rPr lang="en-US" sz="1200" b="1" dirty="0">
                  <a:solidFill>
                    <a:schemeClr val="accent2"/>
                  </a:solidFill>
                  <a:latin typeface="Montserrat" panose="00000500000000000000" pitchFamily="50" charset="0"/>
                </a:rPr>
                <a:t>January 6th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C4ED3AA1-71C5-4584-9194-4E1EF7F51630}"/>
                </a:ext>
              </a:extLst>
            </p:cNvPr>
            <p:cNvSpPr txBox="1"/>
            <p:nvPr/>
          </p:nvSpPr>
          <p:spPr>
            <a:xfrm>
              <a:off x="10201159" y="709217"/>
              <a:ext cx="129234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chemeClr val="tx2">
                      <a:lumMod val="40000"/>
                      <a:lumOff val="60000"/>
                    </a:schemeClr>
                  </a:solidFill>
                  <a:latin typeface="Montserrat" panose="00000500000000000000" pitchFamily="50" charset="0"/>
                </a:rPr>
                <a:t>End</a:t>
              </a:r>
            </a:p>
            <a:p>
              <a:r>
                <a:rPr lang="en-US" sz="1200" b="1" dirty="0">
                  <a:solidFill>
                    <a:schemeClr val="accent2"/>
                  </a:solidFill>
                  <a:latin typeface="Montserrat" panose="00000500000000000000" pitchFamily="50" charset="0"/>
                </a:rPr>
                <a:t>February 14th</a:t>
              </a:r>
            </a:p>
          </p:txBody>
        </p:sp>
      </p:grpSp>
      <p:grpSp>
        <p:nvGrpSpPr>
          <p:cNvPr id="3" name="Group 18">
            <a:extLst>
              <a:ext uri="{FF2B5EF4-FFF2-40B4-BE49-F238E27FC236}">
                <a16:creationId xmlns:a16="http://schemas.microsoft.com/office/drawing/2014/main" id="{D75339EB-BF23-72B6-CF76-84B87D7B8EE9}"/>
              </a:ext>
            </a:extLst>
          </p:cNvPr>
          <p:cNvGrpSpPr/>
          <p:nvPr/>
        </p:nvGrpSpPr>
        <p:grpSpPr>
          <a:xfrm>
            <a:off x="1049751" y="4687560"/>
            <a:ext cx="2255133" cy="508665"/>
            <a:chOff x="1049751" y="4399391"/>
            <a:chExt cx="2255133" cy="508665"/>
          </a:xfrm>
        </p:grpSpPr>
        <p:sp>
          <p:nvSpPr>
            <p:cNvPr id="4" name="TextBox 17">
              <a:extLst>
                <a:ext uri="{FF2B5EF4-FFF2-40B4-BE49-F238E27FC236}">
                  <a16:creationId xmlns:a16="http://schemas.microsoft.com/office/drawing/2014/main" id="{010C48C6-BF45-54B2-933C-FD7EE983A9A0}"/>
                </a:ext>
              </a:extLst>
            </p:cNvPr>
            <p:cNvSpPr txBox="1"/>
            <p:nvPr/>
          </p:nvSpPr>
          <p:spPr>
            <a:xfrm>
              <a:off x="1346997" y="4399391"/>
              <a:ext cx="1957887" cy="508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700"/>
                </a:lnSpc>
                <a:spcAft>
                  <a:spcPts val="600"/>
                </a:spcAft>
              </a:pPr>
              <a:r>
                <a:rPr lang="es-PE" sz="11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Recursos de Apoyo para Estudiantes</a:t>
              </a:r>
              <a:endParaRPr lang="en-US" sz="1100" dirty="0">
                <a:solidFill>
                  <a:schemeClr val="tx2"/>
                </a:solidFill>
                <a:latin typeface="Montserrat" panose="00000500000000000000" pitchFamily="50" charset="0"/>
              </a:endParaRPr>
            </a:p>
          </p:txBody>
        </p:sp>
        <p:sp>
          <p:nvSpPr>
            <p:cNvPr id="5" name="TextBox 19">
              <a:extLst>
                <a:ext uri="{FF2B5EF4-FFF2-40B4-BE49-F238E27FC236}">
                  <a16:creationId xmlns:a16="http://schemas.microsoft.com/office/drawing/2014/main" id="{1A805697-A154-ACB6-2D6B-8B88BB53B84C}"/>
                </a:ext>
              </a:extLst>
            </p:cNvPr>
            <p:cNvSpPr txBox="1"/>
            <p:nvPr/>
          </p:nvSpPr>
          <p:spPr>
            <a:xfrm>
              <a:off x="1049751" y="4541119"/>
              <a:ext cx="275864" cy="27863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txBody>
            <a:bodyPr wrap="square" lIns="0" tIns="0" rIns="0" bIns="0" rtlCol="0" anchor="ctr" anchorCtr="0"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1100" b="1" dirty="0">
                  <a:solidFill>
                    <a:schemeClr val="tx2"/>
                  </a:solidFill>
                  <a:latin typeface="Montserrat" panose="00000500000000000000" pitchFamily="50" charset="0"/>
                </a:rPr>
                <a:t>1</a:t>
              </a:r>
            </a:p>
          </p:txBody>
        </p:sp>
      </p:grpSp>
      <p:grpSp>
        <p:nvGrpSpPr>
          <p:cNvPr id="8" name="Group 21">
            <a:extLst>
              <a:ext uri="{FF2B5EF4-FFF2-40B4-BE49-F238E27FC236}">
                <a16:creationId xmlns:a16="http://schemas.microsoft.com/office/drawing/2014/main" id="{C8B288BB-BD44-A622-8394-02F0046C05D7}"/>
              </a:ext>
            </a:extLst>
          </p:cNvPr>
          <p:cNvGrpSpPr/>
          <p:nvPr/>
        </p:nvGrpSpPr>
        <p:grpSpPr>
          <a:xfrm>
            <a:off x="1049751" y="4664733"/>
            <a:ext cx="5175789" cy="1083221"/>
            <a:chOff x="-2547790" y="4376564"/>
            <a:chExt cx="5175789" cy="1083221"/>
          </a:xfrm>
        </p:grpSpPr>
        <p:sp>
          <p:nvSpPr>
            <p:cNvPr id="9" name="TextBox 22">
              <a:extLst>
                <a:ext uri="{FF2B5EF4-FFF2-40B4-BE49-F238E27FC236}">
                  <a16:creationId xmlns:a16="http://schemas.microsoft.com/office/drawing/2014/main" id="{4FE8174C-53F4-7D86-DE85-9A7E2BAF8C18}"/>
                </a:ext>
              </a:extLst>
            </p:cNvPr>
            <p:cNvSpPr txBox="1"/>
            <p:nvPr/>
          </p:nvSpPr>
          <p:spPr>
            <a:xfrm>
              <a:off x="337160" y="4376564"/>
              <a:ext cx="2290839" cy="508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700"/>
                </a:lnSpc>
                <a:spcAft>
                  <a:spcPts val="600"/>
                </a:spcAft>
              </a:pPr>
              <a:r>
                <a:rPr lang="es-PE" sz="11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Desarrollo Profesional para Educadores</a:t>
              </a:r>
              <a:endParaRPr lang="en-US" sz="1100" dirty="0">
                <a:solidFill>
                  <a:schemeClr val="tx2"/>
                </a:solidFill>
                <a:latin typeface="Montserrat" panose="00000500000000000000" pitchFamily="50" charset="0"/>
              </a:endParaRPr>
            </a:p>
          </p:txBody>
        </p:sp>
        <p:sp>
          <p:nvSpPr>
            <p:cNvPr id="11" name="TextBox 23">
              <a:extLst>
                <a:ext uri="{FF2B5EF4-FFF2-40B4-BE49-F238E27FC236}">
                  <a16:creationId xmlns:a16="http://schemas.microsoft.com/office/drawing/2014/main" id="{A2904D41-A918-5636-D6E9-F92C6B65A966}"/>
                </a:ext>
              </a:extLst>
            </p:cNvPr>
            <p:cNvSpPr txBox="1"/>
            <p:nvPr/>
          </p:nvSpPr>
          <p:spPr>
            <a:xfrm>
              <a:off x="-2547790" y="5181153"/>
              <a:ext cx="275864" cy="27863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txBody>
            <a:bodyPr wrap="square" lIns="0" tIns="0" rIns="0" bIns="0" rtlCol="0" anchor="ctr" anchorCtr="0"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1100" b="1" dirty="0">
                  <a:solidFill>
                    <a:schemeClr val="tx2"/>
                  </a:solidFill>
                  <a:latin typeface="Montserrat" panose="00000500000000000000" pitchFamily="50" charset="0"/>
                </a:rPr>
                <a:t>2</a:t>
              </a:r>
            </a:p>
          </p:txBody>
        </p:sp>
      </p:grpSp>
      <p:sp>
        <p:nvSpPr>
          <p:cNvPr id="13" name="TextBox 26">
            <a:extLst>
              <a:ext uri="{FF2B5EF4-FFF2-40B4-BE49-F238E27FC236}">
                <a16:creationId xmlns:a16="http://schemas.microsoft.com/office/drawing/2014/main" id="{AC2CB070-33B1-0B99-8ED7-09BB6B4392BA}"/>
              </a:ext>
            </a:extLst>
          </p:cNvPr>
          <p:cNvSpPr txBox="1"/>
          <p:nvPr/>
        </p:nvSpPr>
        <p:spPr>
          <a:xfrm>
            <a:off x="9278484" y="4788126"/>
            <a:ext cx="275864" cy="278632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lIns="0" tIns="0" rIns="0" bIns="0" rtlCol="0" anchor="ctr" anchorCtr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100" b="1" dirty="0">
                <a:solidFill>
                  <a:schemeClr val="tx2"/>
                </a:solidFill>
                <a:latin typeface="Montserrat" panose="00000500000000000000" pitchFamily="50" charset="0"/>
              </a:rPr>
              <a:t>7</a:t>
            </a:r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23DD8CF0-67E5-E5BE-E594-41F7EDE879EE}"/>
              </a:ext>
            </a:extLst>
          </p:cNvPr>
          <p:cNvSpPr txBox="1"/>
          <p:nvPr/>
        </p:nvSpPr>
        <p:spPr>
          <a:xfrm>
            <a:off x="1340360" y="5444716"/>
            <a:ext cx="1728472" cy="29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700"/>
              </a:lnSpc>
              <a:spcAft>
                <a:spcPts val="600"/>
              </a:spcAft>
            </a:pPr>
            <a:r>
              <a:rPr lang="es-PE" sz="1100" dirty="0">
                <a:solidFill>
                  <a:schemeClr val="tx2"/>
                </a:solidFill>
                <a:latin typeface="Montserrat" panose="00000500000000000000" pitchFamily="50" charset="0"/>
              </a:rPr>
              <a:t>Bibliotecas Digitales</a:t>
            </a:r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FDDD3574-6788-3F27-1D29-D40941FA8566}"/>
              </a:ext>
            </a:extLst>
          </p:cNvPr>
          <p:cNvSpPr txBox="1"/>
          <p:nvPr/>
        </p:nvSpPr>
        <p:spPr>
          <a:xfrm>
            <a:off x="9521899" y="4715393"/>
            <a:ext cx="179831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PE" sz="1100" dirty="0">
                <a:solidFill>
                  <a:schemeClr val="tx2"/>
                </a:solidFill>
                <a:latin typeface="Montserrat" panose="00000500000000000000" pitchFamily="50" charset="0"/>
              </a:rPr>
              <a:t>Investigación y Recursos Académicos</a:t>
            </a:r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5D0F85D7-4EB0-3DE7-A177-2CE0CBCCE9F1}"/>
              </a:ext>
            </a:extLst>
          </p:cNvPr>
          <p:cNvSpPr txBox="1"/>
          <p:nvPr/>
        </p:nvSpPr>
        <p:spPr>
          <a:xfrm>
            <a:off x="3934701" y="5340137"/>
            <a:ext cx="2161299" cy="508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700"/>
              </a:lnSpc>
              <a:spcAft>
                <a:spcPts val="600"/>
              </a:spcAft>
            </a:pPr>
            <a:r>
              <a:rPr lang="es-PE" sz="1100" dirty="0">
                <a:solidFill>
                  <a:schemeClr val="tx2"/>
                </a:solidFill>
                <a:latin typeface="Montserrat" panose="00000500000000000000" pitchFamily="50" charset="0"/>
              </a:rPr>
              <a:t>Recursos de Investigación y Referencia</a:t>
            </a:r>
          </a:p>
        </p:txBody>
      </p:sp>
      <p:sp>
        <p:nvSpPr>
          <p:cNvPr id="35" name="CuadroTexto 34">
            <a:extLst>
              <a:ext uri="{FF2B5EF4-FFF2-40B4-BE49-F238E27FC236}">
                <a16:creationId xmlns:a16="http://schemas.microsoft.com/office/drawing/2014/main" id="{18E78F15-6D05-DAF1-2B7E-715F1A109FCB}"/>
              </a:ext>
            </a:extLst>
          </p:cNvPr>
          <p:cNvSpPr txBox="1"/>
          <p:nvPr/>
        </p:nvSpPr>
        <p:spPr>
          <a:xfrm>
            <a:off x="7010457" y="4726833"/>
            <a:ext cx="166107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PE" sz="1100" dirty="0">
                <a:solidFill>
                  <a:schemeClr val="tx2"/>
                </a:solidFill>
                <a:latin typeface="Montserrat" panose="00000500000000000000" pitchFamily="50" charset="0"/>
              </a:rPr>
              <a:t>Provisión de Material de Estudio y Textos </a:t>
            </a:r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6F8D5CFC-198A-2869-2CC7-FE41BB5AAB70}"/>
              </a:ext>
            </a:extLst>
          </p:cNvPr>
          <p:cNvSpPr txBox="1"/>
          <p:nvPr/>
        </p:nvSpPr>
        <p:spPr>
          <a:xfrm>
            <a:off x="7014425" y="5400161"/>
            <a:ext cx="1983525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PE" sz="1100" dirty="0">
                <a:solidFill>
                  <a:schemeClr val="tx2"/>
                </a:solidFill>
                <a:latin typeface="Montserrat" panose="00000500000000000000" pitchFamily="50" charset="0"/>
              </a:rPr>
              <a:t>Apoyo a Cursos en Línea y Aprendizaje a Distancia</a:t>
            </a:r>
          </a:p>
        </p:txBody>
      </p:sp>
      <p:sp>
        <p:nvSpPr>
          <p:cNvPr id="37" name="TextBox 23">
            <a:extLst>
              <a:ext uri="{FF2B5EF4-FFF2-40B4-BE49-F238E27FC236}">
                <a16:creationId xmlns:a16="http://schemas.microsoft.com/office/drawing/2014/main" id="{3724F540-9D42-7C63-EF70-D16DB54E8022}"/>
              </a:ext>
            </a:extLst>
          </p:cNvPr>
          <p:cNvSpPr txBox="1"/>
          <p:nvPr/>
        </p:nvSpPr>
        <p:spPr>
          <a:xfrm>
            <a:off x="3651217" y="4814473"/>
            <a:ext cx="275864" cy="278632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lIns="0" tIns="0" rIns="0" bIns="0" rtlCol="0" anchor="ctr" anchorCtr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100" b="1" dirty="0">
                <a:solidFill>
                  <a:schemeClr val="tx2"/>
                </a:solidFill>
                <a:latin typeface="Montserrat" panose="00000500000000000000" pitchFamily="50" charset="0"/>
              </a:rPr>
              <a:t>3</a:t>
            </a:r>
          </a:p>
        </p:txBody>
      </p:sp>
      <p:sp>
        <p:nvSpPr>
          <p:cNvPr id="38" name="TextBox 23">
            <a:extLst>
              <a:ext uri="{FF2B5EF4-FFF2-40B4-BE49-F238E27FC236}">
                <a16:creationId xmlns:a16="http://schemas.microsoft.com/office/drawing/2014/main" id="{663A23EB-7975-D2E8-9177-83263104097B}"/>
              </a:ext>
            </a:extLst>
          </p:cNvPr>
          <p:cNvSpPr txBox="1"/>
          <p:nvPr/>
        </p:nvSpPr>
        <p:spPr>
          <a:xfrm>
            <a:off x="3658837" y="5455154"/>
            <a:ext cx="275864" cy="278632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lIns="0" tIns="0" rIns="0" bIns="0" rtlCol="0" anchor="ctr" anchorCtr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100" b="1" dirty="0">
                <a:solidFill>
                  <a:schemeClr val="tx2"/>
                </a:solidFill>
                <a:latin typeface="Montserrat" panose="00000500000000000000" pitchFamily="50" charset="0"/>
              </a:rPr>
              <a:t>4</a:t>
            </a:r>
          </a:p>
        </p:txBody>
      </p:sp>
      <p:sp>
        <p:nvSpPr>
          <p:cNvPr id="39" name="TextBox 23">
            <a:extLst>
              <a:ext uri="{FF2B5EF4-FFF2-40B4-BE49-F238E27FC236}">
                <a16:creationId xmlns:a16="http://schemas.microsoft.com/office/drawing/2014/main" id="{0D021551-EC13-DD09-5ADF-01C8AFC9E5B9}"/>
              </a:ext>
            </a:extLst>
          </p:cNvPr>
          <p:cNvSpPr txBox="1"/>
          <p:nvPr/>
        </p:nvSpPr>
        <p:spPr>
          <a:xfrm>
            <a:off x="6668737" y="4814473"/>
            <a:ext cx="275864" cy="278632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lIns="0" tIns="0" rIns="0" bIns="0" rtlCol="0" anchor="ctr" anchorCtr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100" b="1" dirty="0">
                <a:solidFill>
                  <a:schemeClr val="tx2"/>
                </a:solidFill>
                <a:latin typeface="Montserrat" panose="00000500000000000000" pitchFamily="50" charset="0"/>
              </a:rPr>
              <a:t>5</a:t>
            </a:r>
          </a:p>
        </p:txBody>
      </p:sp>
      <p:sp>
        <p:nvSpPr>
          <p:cNvPr id="40" name="TextBox 23">
            <a:extLst>
              <a:ext uri="{FF2B5EF4-FFF2-40B4-BE49-F238E27FC236}">
                <a16:creationId xmlns:a16="http://schemas.microsoft.com/office/drawing/2014/main" id="{8CCA243D-1598-B74C-20D4-AEEF77905864}"/>
              </a:ext>
            </a:extLst>
          </p:cNvPr>
          <p:cNvSpPr txBox="1"/>
          <p:nvPr/>
        </p:nvSpPr>
        <p:spPr>
          <a:xfrm>
            <a:off x="6668737" y="5450729"/>
            <a:ext cx="275864" cy="278632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lIns="0" tIns="0" rIns="0" bIns="0" rtlCol="0" anchor="ctr" anchorCtr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100" b="1" dirty="0">
                <a:solidFill>
                  <a:schemeClr val="tx2"/>
                </a:solidFill>
                <a:latin typeface="Montserrat" panose="00000500000000000000" pitchFamily="50" charset="0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9053511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B11418D0-F8A4-4BD2-AA73-54E3AF78E113}"/>
              </a:ext>
            </a:extLst>
          </p:cNvPr>
          <p:cNvGrpSpPr/>
          <p:nvPr/>
        </p:nvGrpSpPr>
        <p:grpSpPr>
          <a:xfrm>
            <a:off x="524333" y="628863"/>
            <a:ext cx="10969168" cy="5530717"/>
            <a:chOff x="524333" y="556594"/>
            <a:chExt cx="10969168" cy="5530717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BA240844-40A5-4365-87B4-C8C95A0A56CC}"/>
                </a:ext>
              </a:extLst>
            </p:cNvPr>
            <p:cNvGrpSpPr/>
            <p:nvPr/>
          </p:nvGrpSpPr>
          <p:grpSpPr>
            <a:xfrm>
              <a:off x="698500" y="1374320"/>
              <a:ext cx="10795001" cy="4712991"/>
              <a:chOff x="698500" y="1158420"/>
              <a:chExt cx="10795001" cy="4712991"/>
            </a:xfrm>
          </p:grpSpPr>
          <p:sp>
            <p:nvSpPr>
              <p:cNvPr id="6" name="Rectangle: Diagonal Corners Rounded 5">
                <a:extLst>
                  <a:ext uri="{FF2B5EF4-FFF2-40B4-BE49-F238E27FC236}">
                    <a16:creationId xmlns:a16="http://schemas.microsoft.com/office/drawing/2014/main" id="{671AD899-9827-4190-BF8A-6DD88716CEC5}"/>
                  </a:ext>
                </a:extLst>
              </p:cNvPr>
              <p:cNvSpPr/>
              <p:nvPr/>
            </p:nvSpPr>
            <p:spPr>
              <a:xfrm flipH="1">
                <a:off x="698500" y="1158420"/>
                <a:ext cx="6578199" cy="2478116"/>
              </a:xfrm>
              <a:prstGeom prst="round2DiagRect">
                <a:avLst>
                  <a:gd name="adj1" fmla="val 0"/>
                  <a:gd name="adj2" fmla="val 13068"/>
                </a:avLst>
              </a:prstGeom>
              <a:solidFill>
                <a:schemeClr val="tx2">
                  <a:lumMod val="20000"/>
                  <a:lumOff val="80000"/>
                  <a:alpha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: Top Corners Rounded 6">
                <a:extLst>
                  <a:ext uri="{FF2B5EF4-FFF2-40B4-BE49-F238E27FC236}">
                    <a16:creationId xmlns:a16="http://schemas.microsoft.com/office/drawing/2014/main" id="{E0B9D5A8-83E4-479F-A4E0-F06F4C2AC45A}"/>
                  </a:ext>
                </a:extLst>
              </p:cNvPr>
              <p:cNvSpPr/>
              <p:nvPr/>
            </p:nvSpPr>
            <p:spPr>
              <a:xfrm>
                <a:off x="698500" y="3744884"/>
                <a:ext cx="10795000" cy="2126527"/>
              </a:xfrm>
              <a:prstGeom prst="round2SameRect">
                <a:avLst>
                  <a:gd name="adj1" fmla="val 0"/>
                  <a:gd name="adj2" fmla="val 12300"/>
                </a:avLst>
              </a:prstGeom>
              <a:solidFill>
                <a:schemeClr val="tx2">
                  <a:lumMod val="20000"/>
                  <a:lumOff val="80000"/>
                  <a:alpha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ectangle: Diagonal Corners Rounded 9">
                <a:extLst>
                  <a:ext uri="{FF2B5EF4-FFF2-40B4-BE49-F238E27FC236}">
                    <a16:creationId xmlns:a16="http://schemas.microsoft.com/office/drawing/2014/main" id="{1E79311D-F47C-47EB-907E-70E69CFEAB91}"/>
                  </a:ext>
                </a:extLst>
              </p:cNvPr>
              <p:cNvSpPr/>
              <p:nvPr/>
            </p:nvSpPr>
            <p:spPr>
              <a:xfrm>
                <a:off x="7385051" y="1158420"/>
                <a:ext cx="4108450" cy="2478116"/>
              </a:xfrm>
              <a:prstGeom prst="round2DiagRect">
                <a:avLst>
                  <a:gd name="adj1" fmla="val 0"/>
                  <a:gd name="adj2" fmla="val 12300"/>
                </a:avLst>
              </a:prstGeom>
              <a:solidFill>
                <a:schemeClr val="tx2">
                  <a:lumMod val="20000"/>
                  <a:lumOff val="80000"/>
                  <a:alpha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" name="Rectangle: Rounded Corners 1">
                <a:extLst>
                  <a:ext uri="{FF2B5EF4-FFF2-40B4-BE49-F238E27FC236}">
                    <a16:creationId xmlns:a16="http://schemas.microsoft.com/office/drawing/2014/main" id="{CFA55D73-2B78-47AA-92FD-84707A013F00}"/>
                  </a:ext>
                </a:extLst>
              </p:cNvPr>
              <p:cNvSpPr/>
              <p:nvPr/>
            </p:nvSpPr>
            <p:spPr>
              <a:xfrm>
                <a:off x="698500" y="1158420"/>
                <a:ext cx="10795000" cy="4712991"/>
              </a:xfrm>
              <a:prstGeom prst="roundRect">
                <a:avLst>
                  <a:gd name="adj" fmla="val 5985"/>
                </a:avLst>
              </a:prstGeom>
              <a:noFill/>
              <a:ln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6CD63A0-204A-4DA7-AFEC-B49CDBF6869D}"/>
                  </a:ext>
                </a:extLst>
              </p:cNvPr>
              <p:cNvSpPr txBox="1"/>
              <p:nvPr/>
            </p:nvSpPr>
            <p:spPr>
              <a:xfrm>
                <a:off x="950322" y="1324649"/>
                <a:ext cx="2513830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PE" sz="1500" b="1" dirty="0">
                    <a:solidFill>
                      <a:schemeClr val="accent2"/>
                    </a:solidFill>
                    <a:latin typeface="Montserrat" panose="00000500000000000000" pitchFamily="50" charset="0"/>
                  </a:rPr>
                  <a:t>Seguimiento y Reporte</a:t>
                </a:r>
                <a:endParaRPr lang="en-US" sz="1500" dirty="0">
                  <a:solidFill>
                    <a:schemeClr val="accent2"/>
                  </a:solidFill>
                  <a:latin typeface="Montserrat" panose="00000500000000000000" pitchFamily="50" charset="0"/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3CE9838-F3EE-4FBE-857A-299F45AAF245}"/>
                  </a:ext>
                </a:extLst>
              </p:cNvPr>
              <p:cNvSpPr txBox="1"/>
              <p:nvPr/>
            </p:nvSpPr>
            <p:spPr>
              <a:xfrm>
                <a:off x="950323" y="1695981"/>
                <a:ext cx="6107702" cy="11040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  <a:spcAft>
                    <a:spcPts val="600"/>
                  </a:spcAft>
                </a:pPr>
                <a:r>
                  <a:rPr lang="es-PE" sz="1400" b="1" dirty="0">
                    <a:solidFill>
                      <a:schemeClr val="tx2"/>
                    </a:solidFill>
                    <a:latin typeface="Montserrat" panose="00000500000000000000" pitchFamily="50" charset="0"/>
                  </a:rPr>
                  <a:t>Necesidad/Problema</a:t>
                </a:r>
                <a:r>
                  <a:rPr lang="en-US" sz="1400" b="1" dirty="0">
                    <a:solidFill>
                      <a:schemeClr val="tx2"/>
                    </a:solidFill>
                    <a:latin typeface="Montserrat" panose="00000500000000000000" pitchFamily="50" charset="0"/>
                  </a:rPr>
                  <a:t> </a:t>
                </a:r>
              </a:p>
              <a:p>
                <a:pPr>
                  <a:lnSpc>
                    <a:spcPct val="150000"/>
                  </a:lnSpc>
                  <a:spcAft>
                    <a:spcPts val="600"/>
                  </a:spcAft>
                </a:pPr>
                <a:r>
                  <a:rPr lang="es-PE" sz="1400" i="1" dirty="0">
                    <a:solidFill>
                      <a:schemeClr val="tx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Las organizaciones necesitan monitorear y reportar el uso de recursos de aprendizaje para evaluar la efectividad de sus programas de capacitación.</a:t>
                </a:r>
                <a:endParaRPr lang="en-US" sz="2000" i="1" dirty="0">
                  <a:solidFill>
                    <a:schemeClr val="tx2"/>
                  </a:solidFill>
                  <a:latin typeface="Montserrat" panose="00000500000000000000" pitchFamily="50" charset="0"/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CC84AF06-AC7F-4484-B6BB-971E01BECDA1}"/>
                  </a:ext>
                </a:extLst>
              </p:cNvPr>
              <p:cNvSpPr txBox="1"/>
              <p:nvPr/>
            </p:nvSpPr>
            <p:spPr>
              <a:xfrm>
                <a:off x="7579722" y="1324649"/>
                <a:ext cx="1055097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500" b="1" dirty="0" err="1">
                    <a:solidFill>
                      <a:schemeClr val="accent2"/>
                    </a:solidFill>
                    <a:latin typeface="Montserrat" panose="00000500000000000000" pitchFamily="50" charset="0"/>
                  </a:rPr>
                  <a:t>Solución</a:t>
                </a:r>
                <a:endParaRPr lang="en-US" sz="1500" dirty="0">
                  <a:solidFill>
                    <a:schemeClr val="accent2"/>
                  </a:solidFill>
                  <a:latin typeface="Montserrat" panose="00000500000000000000" pitchFamily="50" charset="0"/>
                </a:endParaRP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68C98FA3-9E49-4DA5-A1F7-A82FAE698745}"/>
                  </a:ext>
                </a:extLst>
              </p:cNvPr>
              <p:cNvSpPr txBox="1"/>
              <p:nvPr/>
            </p:nvSpPr>
            <p:spPr>
              <a:xfrm>
                <a:off x="7579722" y="1676731"/>
                <a:ext cx="3692436" cy="13450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>
                  <a:lnSpc>
                    <a:spcPct val="150000"/>
                  </a:lnSpc>
                  <a:spcAft>
                    <a:spcPts val="800"/>
                  </a:spcAft>
                </a:pPr>
                <a:r>
                  <a:rPr lang="es-PE" sz="1400" i="1" dirty="0">
                    <a:solidFill>
                      <a:schemeClr val="tx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La plataforma puede ofrecer funcionalidades de seguimiento y generación de informes para ayudar a los administradores a entender cómo se utilizan los recursos.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4F1CD6B9-5260-47AB-B0CC-1F0FE0A84319}"/>
                  </a:ext>
                </a:extLst>
              </p:cNvPr>
              <p:cNvSpPr txBox="1"/>
              <p:nvPr/>
            </p:nvSpPr>
            <p:spPr>
              <a:xfrm>
                <a:off x="950323" y="4020720"/>
                <a:ext cx="1242648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500" b="1" dirty="0" err="1">
                    <a:solidFill>
                      <a:schemeClr val="accent2"/>
                    </a:solidFill>
                    <a:latin typeface="Montserrat" panose="00000500000000000000" pitchFamily="50" charset="0"/>
                  </a:rPr>
                  <a:t>Educación</a:t>
                </a:r>
                <a:endParaRPr lang="en-US" sz="1500" dirty="0">
                  <a:solidFill>
                    <a:schemeClr val="accent2"/>
                  </a:solidFill>
                  <a:latin typeface="Montserrat" panose="00000500000000000000" pitchFamily="50" charset="0"/>
                </a:endParaRPr>
              </a:p>
            </p:txBody>
          </p:sp>
        </p:grp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EE4EBA8-0405-4629-B8CB-9811BB212792}"/>
                </a:ext>
              </a:extLst>
            </p:cNvPr>
            <p:cNvSpPr txBox="1"/>
            <p:nvPr/>
          </p:nvSpPr>
          <p:spPr>
            <a:xfrm>
              <a:off x="524333" y="556594"/>
              <a:ext cx="5130251" cy="646331"/>
            </a:xfrm>
            <a:prstGeom prst="rect">
              <a:avLst/>
            </a:prstGeom>
            <a:noFill/>
          </p:spPr>
          <p:txBody>
            <a:bodyPr wrap="none" lIns="182880" tIns="91440" rIns="182880" bIns="91440" rtlCol="0" anchor="ctr" anchorCtr="0">
              <a:spAutoFit/>
            </a:bodyPr>
            <a:lstStyle/>
            <a:p>
              <a:pPr algn="ctr"/>
              <a:r>
                <a:rPr lang="en-US" sz="3000" b="1" dirty="0">
                  <a:gradFill flip="none" rotWithShape="1"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tx2"/>
                      </a:gs>
                    </a:gsLst>
                    <a:lin ang="5400000" scaled="0"/>
                    <a:tileRect/>
                  </a:gradFill>
                  <a:latin typeface="Montserrat" panose="00000500000000000000" pitchFamily="50" charset="0"/>
                </a:rPr>
                <a:t>Casos de </a:t>
              </a:r>
              <a:r>
                <a:rPr lang="en-US" sz="3000" b="1" dirty="0" err="1">
                  <a:gradFill flip="none" rotWithShape="1"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tx2"/>
                      </a:gs>
                    </a:gsLst>
                    <a:lin ang="5400000" scaled="0"/>
                    <a:tileRect/>
                  </a:gradFill>
                  <a:latin typeface="Montserrat" panose="00000500000000000000" pitchFamily="50" charset="0"/>
                </a:rPr>
                <a:t>uso</a:t>
              </a:r>
              <a:r>
                <a:rPr lang="en-US" sz="3000" b="1" dirty="0">
                  <a:gradFill flip="none" rotWithShape="1"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tx2"/>
                      </a:gs>
                    </a:gsLst>
                    <a:lin ang="5400000" scaled="0"/>
                    <a:tileRect/>
                  </a:gradFill>
                  <a:latin typeface="Montserrat" panose="00000500000000000000" pitchFamily="50" charset="0"/>
                </a:rPr>
                <a:t> (</a:t>
              </a:r>
              <a:r>
                <a:rPr lang="en-US" sz="3000" b="1" dirty="0" err="1">
                  <a:gradFill flip="none" rotWithShape="1"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tx2"/>
                      </a:gs>
                    </a:gsLst>
                    <a:lin ang="5400000" scaled="0"/>
                    <a:tileRect/>
                  </a:gradFill>
                  <a:latin typeface="Montserrat" panose="00000500000000000000" pitchFamily="50" charset="0"/>
                </a:rPr>
                <a:t>Actuales</a:t>
              </a:r>
              <a:r>
                <a:rPr lang="en-US" sz="3000" b="1" dirty="0">
                  <a:gradFill flip="none" rotWithShape="1"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tx2"/>
                      </a:gs>
                    </a:gsLst>
                    <a:lin ang="5400000" scaled="0"/>
                    <a:tileRect/>
                  </a:gradFill>
                  <a:latin typeface="Montserrat" panose="00000500000000000000" pitchFamily="50" charset="0"/>
                </a:rPr>
                <a:t>)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4694CD6-01CE-43E2-A0F2-6B98641A2AF6}"/>
                </a:ext>
              </a:extLst>
            </p:cNvPr>
            <p:cNvSpPr txBox="1"/>
            <p:nvPr/>
          </p:nvSpPr>
          <p:spPr>
            <a:xfrm>
              <a:off x="8675495" y="709217"/>
              <a:ext cx="114005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chemeClr val="tx2">
                      <a:lumMod val="40000"/>
                      <a:lumOff val="60000"/>
                    </a:schemeClr>
                  </a:solidFill>
                  <a:latin typeface="Montserrat" panose="00000500000000000000" pitchFamily="50" charset="0"/>
                </a:rPr>
                <a:t>Begin</a:t>
              </a:r>
            </a:p>
            <a:p>
              <a:r>
                <a:rPr lang="en-US" sz="1200" b="1" dirty="0">
                  <a:solidFill>
                    <a:schemeClr val="accent2"/>
                  </a:solidFill>
                  <a:latin typeface="Montserrat" panose="00000500000000000000" pitchFamily="50" charset="0"/>
                </a:rPr>
                <a:t>January 6th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C4ED3AA1-71C5-4584-9194-4E1EF7F51630}"/>
                </a:ext>
              </a:extLst>
            </p:cNvPr>
            <p:cNvSpPr txBox="1"/>
            <p:nvPr/>
          </p:nvSpPr>
          <p:spPr>
            <a:xfrm>
              <a:off x="10201159" y="709217"/>
              <a:ext cx="129234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chemeClr val="tx2">
                      <a:lumMod val="40000"/>
                      <a:lumOff val="60000"/>
                    </a:schemeClr>
                  </a:solidFill>
                  <a:latin typeface="Montserrat" panose="00000500000000000000" pitchFamily="50" charset="0"/>
                </a:rPr>
                <a:t>End</a:t>
              </a:r>
            </a:p>
            <a:p>
              <a:r>
                <a:rPr lang="en-US" sz="1200" b="1" dirty="0">
                  <a:solidFill>
                    <a:schemeClr val="accent2"/>
                  </a:solidFill>
                  <a:latin typeface="Montserrat" panose="00000500000000000000" pitchFamily="50" charset="0"/>
                </a:rPr>
                <a:t>February 14th</a:t>
              </a:r>
            </a:p>
          </p:txBody>
        </p:sp>
      </p:grpSp>
      <p:grpSp>
        <p:nvGrpSpPr>
          <p:cNvPr id="3" name="Group 18">
            <a:extLst>
              <a:ext uri="{FF2B5EF4-FFF2-40B4-BE49-F238E27FC236}">
                <a16:creationId xmlns:a16="http://schemas.microsoft.com/office/drawing/2014/main" id="{A7C73108-45E5-98F0-09F4-48BF9BE9F69B}"/>
              </a:ext>
            </a:extLst>
          </p:cNvPr>
          <p:cNvGrpSpPr/>
          <p:nvPr/>
        </p:nvGrpSpPr>
        <p:grpSpPr>
          <a:xfrm>
            <a:off x="1049751" y="4687560"/>
            <a:ext cx="2255133" cy="508665"/>
            <a:chOff x="1049751" y="4399391"/>
            <a:chExt cx="2255133" cy="508665"/>
          </a:xfrm>
        </p:grpSpPr>
        <p:sp>
          <p:nvSpPr>
            <p:cNvPr id="4" name="TextBox 17">
              <a:extLst>
                <a:ext uri="{FF2B5EF4-FFF2-40B4-BE49-F238E27FC236}">
                  <a16:creationId xmlns:a16="http://schemas.microsoft.com/office/drawing/2014/main" id="{AB82163E-51E4-4EFF-2F92-7DE8944BC348}"/>
                </a:ext>
              </a:extLst>
            </p:cNvPr>
            <p:cNvSpPr txBox="1"/>
            <p:nvPr/>
          </p:nvSpPr>
          <p:spPr>
            <a:xfrm>
              <a:off x="1346997" y="4399391"/>
              <a:ext cx="1957887" cy="508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700"/>
                </a:lnSpc>
                <a:spcAft>
                  <a:spcPts val="600"/>
                </a:spcAft>
              </a:pPr>
              <a:r>
                <a:rPr lang="es-PE" sz="11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Recursos de Apoyo para Estudiantes</a:t>
              </a:r>
              <a:endParaRPr lang="en-US" sz="1100" dirty="0">
                <a:solidFill>
                  <a:schemeClr val="tx2"/>
                </a:solidFill>
                <a:latin typeface="Montserrat" panose="00000500000000000000" pitchFamily="50" charset="0"/>
              </a:endParaRPr>
            </a:p>
          </p:txBody>
        </p:sp>
        <p:sp>
          <p:nvSpPr>
            <p:cNvPr id="5" name="TextBox 19">
              <a:extLst>
                <a:ext uri="{FF2B5EF4-FFF2-40B4-BE49-F238E27FC236}">
                  <a16:creationId xmlns:a16="http://schemas.microsoft.com/office/drawing/2014/main" id="{5B99C323-380E-7C8E-763B-7C243962A937}"/>
                </a:ext>
              </a:extLst>
            </p:cNvPr>
            <p:cNvSpPr txBox="1"/>
            <p:nvPr/>
          </p:nvSpPr>
          <p:spPr>
            <a:xfrm>
              <a:off x="1049751" y="4541119"/>
              <a:ext cx="275864" cy="27863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txBody>
            <a:bodyPr wrap="square" lIns="0" tIns="0" rIns="0" bIns="0" rtlCol="0" anchor="ctr" anchorCtr="0"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1100" b="1" dirty="0">
                  <a:solidFill>
                    <a:schemeClr val="tx2"/>
                  </a:solidFill>
                  <a:latin typeface="Montserrat" panose="00000500000000000000" pitchFamily="50" charset="0"/>
                </a:rPr>
                <a:t>1</a:t>
              </a:r>
            </a:p>
          </p:txBody>
        </p:sp>
      </p:grpSp>
      <p:grpSp>
        <p:nvGrpSpPr>
          <p:cNvPr id="8" name="Group 21">
            <a:extLst>
              <a:ext uri="{FF2B5EF4-FFF2-40B4-BE49-F238E27FC236}">
                <a16:creationId xmlns:a16="http://schemas.microsoft.com/office/drawing/2014/main" id="{AA5FEDB0-144F-6BFC-68C7-2B4CFBE3FD64}"/>
              </a:ext>
            </a:extLst>
          </p:cNvPr>
          <p:cNvGrpSpPr/>
          <p:nvPr/>
        </p:nvGrpSpPr>
        <p:grpSpPr>
          <a:xfrm>
            <a:off x="1049751" y="4664733"/>
            <a:ext cx="5175789" cy="1083221"/>
            <a:chOff x="-2547790" y="4376564"/>
            <a:chExt cx="5175789" cy="1083221"/>
          </a:xfrm>
        </p:grpSpPr>
        <p:sp>
          <p:nvSpPr>
            <p:cNvPr id="9" name="TextBox 22">
              <a:extLst>
                <a:ext uri="{FF2B5EF4-FFF2-40B4-BE49-F238E27FC236}">
                  <a16:creationId xmlns:a16="http://schemas.microsoft.com/office/drawing/2014/main" id="{841EE505-7B25-DE97-E4C1-2DC9DA617B88}"/>
                </a:ext>
              </a:extLst>
            </p:cNvPr>
            <p:cNvSpPr txBox="1"/>
            <p:nvPr/>
          </p:nvSpPr>
          <p:spPr>
            <a:xfrm>
              <a:off x="337160" y="4376564"/>
              <a:ext cx="2290839" cy="508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700"/>
                </a:lnSpc>
                <a:spcAft>
                  <a:spcPts val="600"/>
                </a:spcAft>
              </a:pPr>
              <a:r>
                <a:rPr lang="es-PE" sz="11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Desarrollo Profesional para Educadores</a:t>
              </a:r>
              <a:endParaRPr lang="en-US" sz="1100" dirty="0">
                <a:solidFill>
                  <a:schemeClr val="tx2"/>
                </a:solidFill>
                <a:latin typeface="Montserrat" panose="00000500000000000000" pitchFamily="50" charset="0"/>
              </a:endParaRPr>
            </a:p>
          </p:txBody>
        </p:sp>
        <p:sp>
          <p:nvSpPr>
            <p:cNvPr id="11" name="TextBox 23">
              <a:extLst>
                <a:ext uri="{FF2B5EF4-FFF2-40B4-BE49-F238E27FC236}">
                  <a16:creationId xmlns:a16="http://schemas.microsoft.com/office/drawing/2014/main" id="{24C9B754-3065-8795-0D71-E294CFF5E279}"/>
                </a:ext>
              </a:extLst>
            </p:cNvPr>
            <p:cNvSpPr txBox="1"/>
            <p:nvPr/>
          </p:nvSpPr>
          <p:spPr>
            <a:xfrm>
              <a:off x="-2547790" y="5181153"/>
              <a:ext cx="275864" cy="27863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txBody>
            <a:bodyPr wrap="square" lIns="0" tIns="0" rIns="0" bIns="0" rtlCol="0" anchor="ctr" anchorCtr="0"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1100" b="1" dirty="0">
                  <a:solidFill>
                    <a:schemeClr val="tx2"/>
                  </a:solidFill>
                  <a:latin typeface="Montserrat" panose="00000500000000000000" pitchFamily="50" charset="0"/>
                </a:rPr>
                <a:t>2</a:t>
              </a:r>
            </a:p>
          </p:txBody>
        </p:sp>
      </p:grpSp>
      <p:sp>
        <p:nvSpPr>
          <p:cNvPr id="13" name="TextBox 26">
            <a:extLst>
              <a:ext uri="{FF2B5EF4-FFF2-40B4-BE49-F238E27FC236}">
                <a16:creationId xmlns:a16="http://schemas.microsoft.com/office/drawing/2014/main" id="{9DE569A0-9D11-19EA-768A-179543EF3660}"/>
              </a:ext>
            </a:extLst>
          </p:cNvPr>
          <p:cNvSpPr txBox="1"/>
          <p:nvPr/>
        </p:nvSpPr>
        <p:spPr>
          <a:xfrm>
            <a:off x="9278484" y="4788126"/>
            <a:ext cx="275864" cy="278632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lIns="0" tIns="0" rIns="0" bIns="0" rtlCol="0" anchor="ctr" anchorCtr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100" b="1" dirty="0">
                <a:solidFill>
                  <a:schemeClr val="tx2"/>
                </a:solidFill>
                <a:latin typeface="Montserrat" panose="00000500000000000000" pitchFamily="50" charset="0"/>
              </a:rPr>
              <a:t>7</a:t>
            </a:r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BB5AB056-99DD-D42D-B653-1526543AB9E5}"/>
              </a:ext>
            </a:extLst>
          </p:cNvPr>
          <p:cNvSpPr txBox="1"/>
          <p:nvPr/>
        </p:nvSpPr>
        <p:spPr>
          <a:xfrm>
            <a:off x="1340360" y="5444716"/>
            <a:ext cx="1728472" cy="29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700"/>
              </a:lnSpc>
              <a:spcAft>
                <a:spcPts val="600"/>
              </a:spcAft>
            </a:pPr>
            <a:r>
              <a:rPr lang="es-PE" sz="1100" dirty="0">
                <a:solidFill>
                  <a:schemeClr val="tx2"/>
                </a:solidFill>
                <a:latin typeface="Montserrat" panose="00000500000000000000" pitchFamily="50" charset="0"/>
              </a:rPr>
              <a:t>Bibliotecas Digitales</a:t>
            </a:r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74F52B00-5E13-06E7-C1A3-C79DEF897643}"/>
              </a:ext>
            </a:extLst>
          </p:cNvPr>
          <p:cNvSpPr txBox="1"/>
          <p:nvPr/>
        </p:nvSpPr>
        <p:spPr>
          <a:xfrm>
            <a:off x="9521899" y="4715393"/>
            <a:ext cx="179831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PE" sz="1100" dirty="0">
                <a:solidFill>
                  <a:schemeClr val="tx2"/>
                </a:solidFill>
                <a:latin typeface="Montserrat" panose="00000500000000000000" pitchFamily="50" charset="0"/>
              </a:rPr>
              <a:t>Investigación y Recursos Académicos</a:t>
            </a:r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CDA62CF1-7EE6-7708-3211-6EEA97497C58}"/>
              </a:ext>
            </a:extLst>
          </p:cNvPr>
          <p:cNvSpPr txBox="1"/>
          <p:nvPr/>
        </p:nvSpPr>
        <p:spPr>
          <a:xfrm>
            <a:off x="3934701" y="5340137"/>
            <a:ext cx="2161299" cy="508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700"/>
              </a:lnSpc>
              <a:spcAft>
                <a:spcPts val="600"/>
              </a:spcAft>
            </a:pPr>
            <a:r>
              <a:rPr lang="es-PE" sz="1100" dirty="0">
                <a:solidFill>
                  <a:schemeClr val="tx2"/>
                </a:solidFill>
                <a:latin typeface="Montserrat" panose="00000500000000000000" pitchFamily="50" charset="0"/>
              </a:rPr>
              <a:t>Recursos de Investigación y Referencia</a:t>
            </a:r>
          </a:p>
        </p:txBody>
      </p:sp>
      <p:sp>
        <p:nvSpPr>
          <p:cNvPr id="35" name="CuadroTexto 34">
            <a:extLst>
              <a:ext uri="{FF2B5EF4-FFF2-40B4-BE49-F238E27FC236}">
                <a16:creationId xmlns:a16="http://schemas.microsoft.com/office/drawing/2014/main" id="{93665B53-4FBE-57F1-5BB4-B447270C3636}"/>
              </a:ext>
            </a:extLst>
          </p:cNvPr>
          <p:cNvSpPr txBox="1"/>
          <p:nvPr/>
        </p:nvSpPr>
        <p:spPr>
          <a:xfrm>
            <a:off x="7010457" y="4726833"/>
            <a:ext cx="166107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PE" sz="1100" dirty="0">
                <a:solidFill>
                  <a:schemeClr val="tx2"/>
                </a:solidFill>
                <a:latin typeface="Montserrat" panose="00000500000000000000" pitchFamily="50" charset="0"/>
              </a:rPr>
              <a:t>Provisión de Material de Estudio y Textos </a:t>
            </a:r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7C3BE45A-14CD-15B5-CEF4-8BC7DCCB5220}"/>
              </a:ext>
            </a:extLst>
          </p:cNvPr>
          <p:cNvSpPr txBox="1"/>
          <p:nvPr/>
        </p:nvSpPr>
        <p:spPr>
          <a:xfrm>
            <a:off x="7014425" y="5400161"/>
            <a:ext cx="1983525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PE" sz="1100" dirty="0">
                <a:solidFill>
                  <a:schemeClr val="tx2"/>
                </a:solidFill>
                <a:latin typeface="Montserrat" panose="00000500000000000000" pitchFamily="50" charset="0"/>
              </a:rPr>
              <a:t>Apoyo a Cursos en Línea y Aprendizaje a Distancia</a:t>
            </a:r>
          </a:p>
        </p:txBody>
      </p:sp>
      <p:sp>
        <p:nvSpPr>
          <p:cNvPr id="37" name="TextBox 23">
            <a:extLst>
              <a:ext uri="{FF2B5EF4-FFF2-40B4-BE49-F238E27FC236}">
                <a16:creationId xmlns:a16="http://schemas.microsoft.com/office/drawing/2014/main" id="{60E65C05-B01C-8B40-3C48-973E16DF2B92}"/>
              </a:ext>
            </a:extLst>
          </p:cNvPr>
          <p:cNvSpPr txBox="1"/>
          <p:nvPr/>
        </p:nvSpPr>
        <p:spPr>
          <a:xfrm>
            <a:off x="3651217" y="4814473"/>
            <a:ext cx="275864" cy="278632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lIns="0" tIns="0" rIns="0" bIns="0" rtlCol="0" anchor="ctr" anchorCtr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100" b="1" dirty="0">
                <a:solidFill>
                  <a:schemeClr val="tx2"/>
                </a:solidFill>
                <a:latin typeface="Montserrat" panose="00000500000000000000" pitchFamily="50" charset="0"/>
              </a:rPr>
              <a:t>3</a:t>
            </a:r>
          </a:p>
        </p:txBody>
      </p:sp>
      <p:sp>
        <p:nvSpPr>
          <p:cNvPr id="38" name="TextBox 23">
            <a:extLst>
              <a:ext uri="{FF2B5EF4-FFF2-40B4-BE49-F238E27FC236}">
                <a16:creationId xmlns:a16="http://schemas.microsoft.com/office/drawing/2014/main" id="{0DCBE450-BBDD-812D-1116-78A7B7529E78}"/>
              </a:ext>
            </a:extLst>
          </p:cNvPr>
          <p:cNvSpPr txBox="1"/>
          <p:nvPr/>
        </p:nvSpPr>
        <p:spPr>
          <a:xfrm>
            <a:off x="3658837" y="5455154"/>
            <a:ext cx="275864" cy="278632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lIns="0" tIns="0" rIns="0" bIns="0" rtlCol="0" anchor="ctr" anchorCtr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100" b="1" dirty="0">
                <a:solidFill>
                  <a:schemeClr val="tx2"/>
                </a:solidFill>
                <a:latin typeface="Montserrat" panose="00000500000000000000" pitchFamily="50" charset="0"/>
              </a:rPr>
              <a:t>4</a:t>
            </a:r>
          </a:p>
        </p:txBody>
      </p:sp>
      <p:sp>
        <p:nvSpPr>
          <p:cNvPr id="39" name="TextBox 23">
            <a:extLst>
              <a:ext uri="{FF2B5EF4-FFF2-40B4-BE49-F238E27FC236}">
                <a16:creationId xmlns:a16="http://schemas.microsoft.com/office/drawing/2014/main" id="{235762C6-F20D-D7AD-794D-D07FF64AD5AA}"/>
              </a:ext>
            </a:extLst>
          </p:cNvPr>
          <p:cNvSpPr txBox="1"/>
          <p:nvPr/>
        </p:nvSpPr>
        <p:spPr>
          <a:xfrm>
            <a:off x="6668737" y="4814473"/>
            <a:ext cx="275864" cy="278632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lIns="0" tIns="0" rIns="0" bIns="0" rtlCol="0" anchor="ctr" anchorCtr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100" b="1" dirty="0">
                <a:solidFill>
                  <a:schemeClr val="tx2"/>
                </a:solidFill>
                <a:latin typeface="Montserrat" panose="00000500000000000000" pitchFamily="50" charset="0"/>
              </a:rPr>
              <a:t>5</a:t>
            </a:r>
          </a:p>
        </p:txBody>
      </p:sp>
      <p:sp>
        <p:nvSpPr>
          <p:cNvPr id="40" name="TextBox 23">
            <a:extLst>
              <a:ext uri="{FF2B5EF4-FFF2-40B4-BE49-F238E27FC236}">
                <a16:creationId xmlns:a16="http://schemas.microsoft.com/office/drawing/2014/main" id="{3D6A6178-D17D-DD17-0771-0CEE136F2359}"/>
              </a:ext>
            </a:extLst>
          </p:cNvPr>
          <p:cNvSpPr txBox="1"/>
          <p:nvPr/>
        </p:nvSpPr>
        <p:spPr>
          <a:xfrm>
            <a:off x="6668737" y="5450729"/>
            <a:ext cx="275864" cy="278632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lIns="0" tIns="0" rIns="0" bIns="0" rtlCol="0" anchor="ctr" anchorCtr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100" b="1" dirty="0">
                <a:solidFill>
                  <a:schemeClr val="tx2"/>
                </a:solidFill>
                <a:latin typeface="Montserrat" panose="00000500000000000000" pitchFamily="50" charset="0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5743957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ACFA05DC-989A-F495-4D5C-5EF341823666}"/>
              </a:ext>
            </a:extLst>
          </p:cNvPr>
          <p:cNvSpPr txBox="1"/>
          <p:nvPr/>
        </p:nvSpPr>
        <p:spPr>
          <a:xfrm>
            <a:off x="3048802" y="1241608"/>
            <a:ext cx="6097604" cy="43795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Bef>
                <a:spcPts val="200"/>
              </a:spcBef>
            </a:pPr>
            <a:r>
              <a:rPr lang="es-PE" sz="1300" b="1" kern="100" dirty="0"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Nichos de negocio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Educación y Formación Continua (40%):</a:t>
            </a:r>
            <a:endParaRPr lang="es-PE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Este sector incluye instituciones educativas y empresas que requieren materiales para formación y desarrollo profesional. La tendencia creciente de los </a:t>
            </a:r>
            <a:r>
              <a:rPr lang="es-PE" sz="1100" b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ebooks</a:t>
            </a: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y su aceptación en entornos educativos y corporativos respaldan la importancia de este nicho.</a:t>
            </a:r>
            <a:endParaRPr lang="es-PE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Sector Legal (25%):</a:t>
            </a:r>
            <a:endParaRPr lang="es-PE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Dada la necesidad de acceso continuo a materiales legales actualizados y especializados, el sector legal representa un nicho significativo. Aunque la información específica sobre este segmento es limitada, la digitalización general en la industria legal sugiere una demanda creciente.</a:t>
            </a:r>
            <a:endParaRPr lang="es-PE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Autores y Pequeñas Editoriales (20%):</a:t>
            </a:r>
            <a:endParaRPr lang="es-PE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 </a:t>
            </a:r>
            <a:r>
              <a:rPr lang="es-PE" sz="1100" b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auto-publicación</a:t>
            </a: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y las editoriales independientes están ganando terreno. Estos grupos buscan plataformas para publicar y distribuir sus obras, lo que representa un nicho en crecimiento.</a:t>
            </a:r>
            <a:endParaRPr lang="es-PE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Diversidad y Representación Cultural (15%):</a:t>
            </a:r>
            <a:endParaRPr lang="es-PE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Hay un aumento en la demanda de libros que representan diversas culturas e identidades. Ofrecer contenido que aborde esta necesidad puede atraer a un segmento del mercado enfocado en la inclusión y la diversidad.</a:t>
            </a:r>
            <a:endParaRPr lang="es-PE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3649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9D673196-374B-3721-A0D6-CAD0B1EB4AC2}"/>
              </a:ext>
            </a:extLst>
          </p:cNvPr>
          <p:cNvSpPr txBox="1"/>
          <p:nvPr/>
        </p:nvSpPr>
        <p:spPr>
          <a:xfrm>
            <a:off x="3048000" y="-4827106"/>
            <a:ext cx="6096000" cy="1651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Bef>
                <a:spcPts val="200"/>
              </a:spcBef>
            </a:pPr>
            <a:r>
              <a:rPr lang="es-PE" sz="2400" b="1" kern="100" dirty="0"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Disruptivo 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Creación de Contenido Colaborativo:</a:t>
            </a:r>
            <a:r>
              <a:rPr lang="es-PE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Permitir a profesores y estudiantes colaborar en la creación de contenido educativo personalizado. Los estudiantes podrían contribuir con resúmenes, notas y preguntas relacionadas con los libros, lo que enriquecería la experiencia de aprendizaje.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Integración con Plataformas de Aprendizaje en Línea:</a:t>
            </a:r>
            <a:r>
              <a:rPr lang="es-PE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Integrar tu plataforma con sistemas de gestión del aprendizaje (LMS) y plataformas de aprendizaje en línea populares utilizadas por universidades y colegios. Esto facilitaría la incorporación de los materiales de lectura en los cursos existentes y simplificaría la administración de recursos educativos.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Analítica de Datos Avanzada:</a:t>
            </a:r>
            <a:r>
              <a:rPr lang="es-PE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Utilizar análisis de datos avanzados y aprendizaje automático para proporcionar información detallada sobre cómo los estudiantes interactúan con los materiales de lectura. Esto podría ayudar a identificar patrones de aprendizaje, áreas de dificultad y oportunidades de mejora.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Bibliotecas Virtuales Personalizadas:</a:t>
            </a:r>
            <a:r>
              <a:rPr lang="es-PE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Permitir a profesores y estudiantes crear bibliotecas virtuales personalizadas que contengan una selección específica de libros y recursos para cada curso o tema. Esto facilitaría el acceso a los materiales relevantes.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Experiencias de Aprendizaje Inmersivas:</a:t>
            </a:r>
            <a:r>
              <a:rPr lang="es-PE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Explorar la incorporación de tecnologías de realidad virtual y realidad aumentada para crear experiencias de lectura más inmersivas. Por ejemplo, los estudiantes podrían interactuar con modelos tridimensionales relacionados con los contenidos de los libros.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Redes Sociales y Comunidades de Aprendizaje:</a:t>
            </a:r>
            <a:r>
              <a:rPr lang="es-PE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Facilitar la interacción social entre estudiantes y profesores dentro de la plataforma. Esto podría incluir la capacidad de comentar, discutir y compartir </a:t>
            </a:r>
            <a:r>
              <a:rPr lang="es-PE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insights</a:t>
            </a:r>
            <a:r>
              <a:rPr lang="es-PE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sobre los libros y recursos.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Mercado de Contenido Educativo:</a:t>
            </a:r>
            <a:r>
              <a:rPr lang="es-PE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Permitir a autores y educadores vender su contenido educativo directamente a través de la plataforma. Esto podría atraer a una amplia variedad de creadores de contenido y enriquecer la oferta disponible.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Programas de Recompensas y Gamificación:</a:t>
            </a:r>
            <a:r>
              <a:rPr lang="es-PE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Implementar elementos de gamificación, como logros y recompensas, para motivar a los estudiantes a utilizar la plataforma de manera más activa y comprometida.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Aprendizaje Basado en Proyectos:</a:t>
            </a:r>
            <a:r>
              <a:rPr lang="es-PE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Facilitar la creación y gestión de proyectos de aprendizaje en línea que involucren la lectura de libros como parte integral del proceso de aprendizaje.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Inteligencia Artificial para Recomendaciones Educativas:</a:t>
            </a:r>
            <a:r>
              <a:rPr lang="es-PE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Utilizar algoritmos de inteligencia artificial para ofrecer recomendaciones de libros y recursos educativos altamente personalizadas, basadas en el historial de lectura y las preferencias del estudiante.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C6DD1CD6-1BD3-EE48-CAAB-DC70B7230F04}"/>
              </a:ext>
            </a:extLst>
          </p:cNvPr>
          <p:cNvSpPr txBox="1"/>
          <p:nvPr/>
        </p:nvSpPr>
        <p:spPr>
          <a:xfrm>
            <a:off x="-3162300" y="1015917"/>
            <a:ext cx="6096000" cy="43308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PE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Ejemplo de Propuesta de Valor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PE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"Nuestra plataforma de </a:t>
            </a:r>
            <a:r>
              <a:rPr lang="es-PE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ebooks</a:t>
            </a:r>
            <a:r>
              <a:rPr lang="es-PE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digitales ofrece una experiencia de lectura inmersiva y personalizada, diferenciándose por su interfaz intuitiva y herramientas avanzadas de lectura, como marcadores inteligentes, notas exportables y búsqueda de texto optimizada. Nos centramos en la conveniencia y accesibilidad, permitiendo a los usuarios descubrir y disfrutar de una amplia gama de títulos en diversos formatos desde cualquier dispositivo. Además, nuestra comunidad de lectores permite descubrir nuevas lecturas a través de recomendaciones personalizadas y compartir experiencias con otros apasionados por los libros. Nuestro compromiso es enriquecer la experiencia de lectura, haciendo que cada libro sea más que solo palabras en una página."</a:t>
            </a:r>
          </a:p>
        </p:txBody>
      </p:sp>
    </p:spTree>
    <p:extLst>
      <p:ext uri="{BB962C8B-B14F-4D97-AF65-F5344CB8AC3E}">
        <p14:creationId xmlns:p14="http://schemas.microsoft.com/office/powerpoint/2010/main" val="12647672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63BD1108-EC48-7BED-2647-C30F590C1D5E}"/>
              </a:ext>
            </a:extLst>
          </p:cNvPr>
          <p:cNvSpPr txBox="1"/>
          <p:nvPr/>
        </p:nvSpPr>
        <p:spPr>
          <a:xfrm>
            <a:off x="3048802" y="-343634"/>
            <a:ext cx="6097604" cy="755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Bef>
                <a:spcPts val="1200"/>
              </a:spcBef>
            </a:pPr>
            <a:r>
              <a:rPr lang="es-PE" sz="1600" b="1" kern="100" dirty="0"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Posibles competidores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Plataformas de </a:t>
            </a:r>
            <a:r>
              <a:rPr lang="es-PE" sz="1100" b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Ebooks</a:t>
            </a: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Generalistas:</a:t>
            </a:r>
            <a:endParaRPr lang="es-PE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Amazon Kindle</a:t>
            </a: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Ampliamente reconocida, ofrece una extensa biblioteca de </a:t>
            </a:r>
            <a:r>
              <a:rPr lang="es-PE" sz="11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ebooks</a:t>
            </a: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y </a:t>
            </a:r>
            <a:r>
              <a:rPr lang="es-PE" sz="11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audiobooks</a:t>
            </a: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con herramientas de lectura avanzadas.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Apple </a:t>
            </a:r>
            <a:r>
              <a:rPr lang="es-PE" sz="1100" b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Books</a:t>
            </a: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Integrada en el ecosistema de Apple, proporciona acceso a una gran selección de libros digitales.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Google Play </a:t>
            </a:r>
            <a:r>
              <a:rPr lang="es-PE" sz="1100" b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Books</a:t>
            </a: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Ofrece una amplia gama de </a:t>
            </a:r>
            <a:r>
              <a:rPr lang="es-PE" sz="11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ebooks</a:t>
            </a: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y </a:t>
            </a:r>
            <a:r>
              <a:rPr lang="es-PE" sz="11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audiobooks</a:t>
            </a: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accesible en dispositivos Android y a través de la web.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Plataformas Educativas y de Formación:</a:t>
            </a:r>
            <a:endParaRPr lang="es-PE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Coursera, Udemy, y </a:t>
            </a:r>
            <a:r>
              <a:rPr lang="es-PE" sz="1100" b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EdX</a:t>
            </a: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Aunque se centran más en cursos en línea, también ofrecen materiales de lectura y recursos educativos digitales.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JSTOR y Project MUSE</a:t>
            </a: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Proporcionan acceso a literatura académica y de investigación, especialmente utilizada por instituciones educativas.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Plataformas de Publicación y Auto-Publicación:</a:t>
            </a:r>
            <a:endParaRPr lang="es-PE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s-PE" sz="1100" b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Smashwords</a:t>
            </a: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y Lulu</a:t>
            </a: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Permiten a los autores </a:t>
            </a:r>
            <a:r>
              <a:rPr lang="es-PE" sz="11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auto-publicar</a:t>
            </a: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y distribuir sus libros electrónicos.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Scribd</a:t>
            </a: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Ofrece una plataforma de suscripción que incluye libros, documentos y </a:t>
            </a:r>
            <a:r>
              <a:rPr lang="es-PE" sz="11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audiobooks</a:t>
            </a: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Plataformas Especializadas en el Sector Legal:</a:t>
            </a:r>
            <a:endParaRPr lang="es-PE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s-PE" sz="1100" b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Westlaw</a:t>
            </a: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y </a:t>
            </a:r>
            <a:r>
              <a:rPr lang="es-PE" sz="1100" b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LexisNexis</a:t>
            </a: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Proporcionan recursos y literatura legal específicos para profesionales del derecho.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s-PE" sz="1100" b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HeinOnline</a:t>
            </a: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y Bloomberg </a:t>
            </a:r>
            <a:r>
              <a:rPr lang="es-PE" sz="1100" b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Law</a:t>
            </a: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Ofrecen acceso a una gran cantidad de recursos legales digitales.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Plataformas de </a:t>
            </a:r>
            <a:r>
              <a:rPr lang="es-PE" sz="1100" b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Audiobooks</a:t>
            </a: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es-PE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Audible (Amazon)</a:t>
            </a: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Líder en el mercado de </a:t>
            </a:r>
            <a:r>
              <a:rPr lang="es-PE" sz="11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audiobooks</a:t>
            </a: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ofreciendo una amplia selección de títulos.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Plataformas de Resúmenes de Libros:</a:t>
            </a:r>
            <a:endParaRPr lang="es-PE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s-PE" sz="1100" b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Blinkist</a:t>
            </a: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Proporciona resúmenes de libros no ficcionales en formatos de texto y audio.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Servicios de Bibliotecas Digitales:</a:t>
            </a:r>
            <a:endParaRPr lang="es-PE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s-PE" sz="1100" b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OverDrive</a:t>
            </a: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y </a:t>
            </a:r>
            <a:r>
              <a:rPr lang="es-PE" sz="1100" b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Hoopla</a:t>
            </a: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Ofrecen acceso digital a las colecciones de las bibliotecas públicas.</a:t>
            </a:r>
          </a:p>
        </p:txBody>
      </p:sp>
    </p:spTree>
    <p:extLst>
      <p:ext uri="{BB962C8B-B14F-4D97-AF65-F5344CB8AC3E}">
        <p14:creationId xmlns:p14="http://schemas.microsoft.com/office/powerpoint/2010/main" val="15211710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63BD1108-EC48-7BED-2647-C30F590C1D5E}"/>
              </a:ext>
            </a:extLst>
          </p:cNvPr>
          <p:cNvSpPr txBox="1"/>
          <p:nvPr/>
        </p:nvSpPr>
        <p:spPr>
          <a:xfrm>
            <a:off x="3048802" y="-343634"/>
            <a:ext cx="6097604" cy="80357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Bef>
                <a:spcPts val="1200"/>
              </a:spcBef>
            </a:pPr>
            <a:r>
              <a:rPr lang="es-PE" sz="1600" b="1" kern="100" dirty="0"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Las funcionalidades comunes en plataformas de libros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Biblioteca Digital y Acceso a Contenidos:</a:t>
            </a:r>
            <a:endParaRPr lang="es-PE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Amplia selección de títulos disponibles para leer o comprar.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Capacidad para cargar y acceder a materiales propios en algunos casos.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Herramientas de Lectura Personalizables:</a:t>
            </a:r>
            <a:endParaRPr lang="es-PE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Opciones para ajustar el tamaño y estilo de fuente, el espaciado de líneas y el color de fondo.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Marcadores, notas y destacados para marcar secciones importantes.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Sincronización entre Dispositivos:</a:t>
            </a:r>
            <a:endParaRPr lang="es-PE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Posibilidad de continuar la lectura en diferentes dispositivos desde el punto donde se dejó.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Búsqueda y Navegación:</a:t>
            </a:r>
            <a:endParaRPr lang="es-PE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Funcionalidades de búsqueda para encontrar libros o contenido específico dentro de los libros.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Categorización y filtros para facilitar la navegación por géneros, autores o temas.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Opciones de Compra y Suscripción:</a:t>
            </a:r>
            <a:endParaRPr lang="es-PE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Opciones para comprar libros individuales o suscribirse para un acceso ilimitado a una colección.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Compatibilidad con Diversos Formatos:</a:t>
            </a:r>
            <a:endParaRPr lang="es-PE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Soporte para diferentes formatos de </a:t>
            </a:r>
            <a:r>
              <a:rPr lang="es-PE" sz="11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ebooks</a:t>
            </a: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como </a:t>
            </a:r>
            <a:r>
              <a:rPr lang="es-PE" sz="11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ePub</a:t>
            </a: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PDF, entre otros.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Soporte Multilingüe:</a:t>
            </a:r>
            <a:endParaRPr lang="es-PE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Disponibilidad de libros en varios idiomas.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Integraciones y Compatibilidad:</a:t>
            </a:r>
            <a:endParaRPr lang="es-PE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Integración con otros servicios, como redes sociales o plataformas de lectura compartida.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Aplicaciones Móviles y de Escritorio:</a:t>
            </a:r>
            <a:endParaRPr lang="es-PE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Aplicaciones dedicadas para dispositivos móviles y versiones de escritorio.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Reseñas y Recomendaciones:</a:t>
            </a:r>
            <a:endParaRPr lang="es-PE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Sección de reseñas de usuarios y recomendaciones basadas en el historial de lectura.</a:t>
            </a:r>
          </a:p>
          <a:p>
            <a:pPr>
              <a:lnSpc>
                <a:spcPct val="107000"/>
              </a:lnSpc>
              <a:spcBef>
                <a:spcPts val="1200"/>
              </a:spcBef>
            </a:pPr>
            <a:endParaRPr lang="es-PE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01049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63BD1108-EC48-7BED-2647-C30F590C1D5E}"/>
              </a:ext>
            </a:extLst>
          </p:cNvPr>
          <p:cNvSpPr txBox="1"/>
          <p:nvPr/>
        </p:nvSpPr>
        <p:spPr>
          <a:xfrm>
            <a:off x="3048802" y="-343634"/>
            <a:ext cx="6097604" cy="80357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Bef>
                <a:spcPts val="1200"/>
              </a:spcBef>
            </a:pPr>
            <a:r>
              <a:rPr lang="es-PE" sz="1600" b="1" kern="100" dirty="0"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Las funcionalidades comunes en plataformas de libros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Biblioteca Digital y Acceso a Contenidos:</a:t>
            </a:r>
            <a:endParaRPr lang="es-PE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Amplia selección de títulos disponibles para leer o comprar.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Capacidad para cargar y acceder a materiales propios en algunos casos.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Herramientas de Lectura Personalizables:</a:t>
            </a:r>
            <a:endParaRPr lang="es-PE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Opciones para ajustar el tamaño y estilo de fuente, el espaciado de líneas y el color de fondo.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Marcadores, notas y destacados para marcar secciones importantes.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Sincronización entre Dispositivos:</a:t>
            </a:r>
            <a:endParaRPr lang="es-PE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Posibilidad de continuar la lectura en diferentes dispositivos desde el punto donde se dejó.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Búsqueda y Navegación:</a:t>
            </a:r>
            <a:endParaRPr lang="es-PE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Funcionalidades de búsqueda para encontrar libros o contenido específico dentro de los libros.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Categorización y filtros para facilitar la navegación por géneros, autores o temas.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Opciones de Compra y Suscripción:</a:t>
            </a:r>
            <a:endParaRPr lang="es-PE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Opciones para comprar libros individuales o suscribirse para un acceso ilimitado a una colección.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Compatibilidad con Diversos Formatos:</a:t>
            </a:r>
            <a:endParaRPr lang="es-PE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Soporte para diferentes formatos de </a:t>
            </a:r>
            <a:r>
              <a:rPr lang="es-PE" sz="11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ebooks</a:t>
            </a: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como </a:t>
            </a:r>
            <a:r>
              <a:rPr lang="es-PE" sz="11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ePub</a:t>
            </a: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PDF, entre otros.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Soporte Multilingüe:</a:t>
            </a:r>
            <a:endParaRPr lang="es-PE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Disponibilidad de libros en varios idiomas.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Integraciones y Compatibilidad:</a:t>
            </a:r>
            <a:endParaRPr lang="es-PE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Integración con otros servicios, como redes sociales o plataformas de lectura compartida.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Aplicaciones Móviles y de Escritorio:</a:t>
            </a:r>
            <a:endParaRPr lang="es-PE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Aplicaciones dedicadas para dispositivos móviles y versiones de escritorio.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Reseñas y Recomendaciones:</a:t>
            </a:r>
            <a:endParaRPr lang="es-PE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Sección de reseñas de usuarios y recomendaciones basadas en el historial de lectura.</a:t>
            </a:r>
          </a:p>
          <a:p>
            <a:pPr>
              <a:lnSpc>
                <a:spcPct val="107000"/>
              </a:lnSpc>
              <a:spcBef>
                <a:spcPts val="1200"/>
              </a:spcBef>
            </a:pPr>
            <a:endParaRPr lang="es-PE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34730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31DF7265-03F6-40CA-F55F-6242D83422B1}"/>
              </a:ext>
            </a:extLst>
          </p:cNvPr>
          <p:cNvSpPr txBox="1"/>
          <p:nvPr/>
        </p:nvSpPr>
        <p:spPr>
          <a:xfrm>
            <a:off x="-1263316" y="760386"/>
            <a:ext cx="6097604" cy="41485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PE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Estrategias para Competir:</a:t>
            </a:r>
            <a:endParaRPr lang="es-PE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PE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Innovación en Funcionalidades:</a:t>
            </a:r>
            <a:r>
              <a:rPr lang="es-PE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Ofrecer características únicas que no están presentes en otras plataformas.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PE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Enfoque en Nichos Específicos:</a:t>
            </a:r>
            <a:r>
              <a:rPr lang="es-PE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Dirigirse a segmentos del mercado menos atendidos por los competidores.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PE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Alianzas Estratégicas:</a:t>
            </a:r>
            <a:r>
              <a:rPr lang="es-PE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Formar alianzas con editoriales, autores o instituciones educativas para contenido exclusivo.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PE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Mejora de la Experiencia del Usuario:</a:t>
            </a:r>
            <a:r>
              <a:rPr lang="es-PE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Centrarse en una interfaz de usuario superior y una experiencia de lectura más atractiva.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PE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Modelos de Precios Competitivos:</a:t>
            </a:r>
            <a:r>
              <a:rPr lang="es-PE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Ofrecer precios más atractivos o modelos de suscripción flexibles.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5584FF22-5EAE-6EB5-07F3-977883592534}"/>
              </a:ext>
            </a:extLst>
          </p:cNvPr>
          <p:cNvSpPr txBox="1"/>
          <p:nvPr/>
        </p:nvSpPr>
        <p:spPr>
          <a:xfrm>
            <a:off x="5435066" y="122241"/>
            <a:ext cx="6756934" cy="97946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Bef>
                <a:spcPts val="200"/>
              </a:spcBef>
            </a:pPr>
            <a:r>
              <a:rPr lang="es-PE" sz="2400" b="1" kern="100" dirty="0"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¿Qué deseos o preferencias de tus clientes puedes satisfacer mejor que tus competidores?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PE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Personalización Avanzada:</a:t>
            </a:r>
            <a:r>
              <a:rPr lang="es-PE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Utilizar IA para recomendaciones de lectura altamente personalizadas y adaptación de la interfaz según las preferencias del usuario.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Experiencia de Usuario Única:</a:t>
            </a:r>
            <a:r>
              <a:rPr lang="es-PE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Ofrecer una experiencia de lectura más inmersiva y atractiva, quizás a través de integraciones multimedia o realidad aumentada.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Soporte y Comunidad:</a:t>
            </a:r>
            <a:r>
              <a:rPr lang="es-PE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Proporcionar un soporte al cliente excepcional y fomentar una comunidad de usuarios, incluyendo clubes de lectura y eventos interactivos.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Contenido Exclusivo y Colaboraciones:</a:t>
            </a:r>
            <a:r>
              <a:rPr lang="es-PE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Establecer alianzas para ofrecer contenido exclusivo y colaborar con autores para experiencias de lectura únicas.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Accesibilidad y Conveniencia:</a:t>
            </a:r>
            <a:r>
              <a:rPr lang="es-PE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Asegurar que la plataforma sea accesible y fácil de usar en una variedad de dispositivos y sistemas operativos.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PE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Materiales de Curso y Textos Académicos (40%):</a:t>
            </a:r>
            <a:r>
              <a:rPr lang="es-PE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Proporcionar un acceso fácil a textos académicos y materiales de curso requeridos, incluyendo libros de texto, artículos de investigación y publicaciones especializadas.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Herramientas de Investigación y Referencia (20%):</a:t>
            </a:r>
            <a:r>
              <a:rPr lang="es-PE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Facilitar la investigación académica proporcionando acceso a bases de datos, revistas académicas, y herramientas de referencia.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Desarrollo Profesional Continuo (10%):</a:t>
            </a:r>
            <a:r>
              <a:rPr lang="es-PE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Apoyar el desarrollo profesional continuo de los docentes y administrativos con acceso a literatura profesional y educativa </a:t>
            </a:r>
            <a:r>
              <a:rPr lang="es-PE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avan</a:t>
            </a:r>
            <a:endParaRPr lang="es-PE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00947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60D961C-D2BD-44C0-8EB9-28B511C3B30C}"/>
              </a:ext>
            </a:extLst>
          </p:cNvPr>
          <p:cNvSpPr txBox="1"/>
          <p:nvPr/>
        </p:nvSpPr>
        <p:spPr>
          <a:xfrm>
            <a:off x="878508" y="44687"/>
            <a:ext cx="3129703" cy="646331"/>
          </a:xfrm>
          <a:prstGeom prst="rect">
            <a:avLst/>
          </a:prstGeom>
          <a:noFill/>
        </p:spPr>
        <p:txBody>
          <a:bodyPr wrap="none" lIns="182880" tIns="91440" rIns="182880" bIns="91440" rtlCol="0" anchor="ctr" anchorCtr="0">
            <a:spAutoFit/>
          </a:bodyPr>
          <a:lstStyle/>
          <a:p>
            <a:pPr algn="ctr"/>
            <a:r>
              <a:rPr lang="en-US" sz="3000" b="1" dirty="0">
                <a:gradFill flip="none" rotWithShape="1"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tx2"/>
                    </a:gs>
                  </a:gsLst>
                  <a:lin ang="5400000" scaled="0"/>
                  <a:tileRect/>
                </a:gradFill>
                <a:latin typeface="Montserrat" panose="00000500000000000000" pitchFamily="50" charset="0"/>
              </a:rPr>
              <a:t>MVP CANVAS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84967A0C-1CD8-4DC8-9C74-20AB045400FE}"/>
              </a:ext>
            </a:extLst>
          </p:cNvPr>
          <p:cNvSpPr txBox="1"/>
          <p:nvPr/>
        </p:nvSpPr>
        <p:spPr>
          <a:xfrm rot="16200000">
            <a:off x="-2394590" y="3490238"/>
            <a:ext cx="5878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tx2">
                    <a:lumMod val="40000"/>
                    <a:lumOff val="60000"/>
                  </a:schemeClr>
                </a:solidFill>
                <a:latin typeface="Montserrat" panose="00000500000000000000" pitchFamily="50" charset="0"/>
              </a:rPr>
              <a:t>Learning Content Management System (LCMS)</a:t>
            </a:r>
          </a:p>
        </p:txBody>
      </p:sp>
      <p:grpSp>
        <p:nvGrpSpPr>
          <p:cNvPr id="87" name="Grupo 86">
            <a:extLst>
              <a:ext uri="{FF2B5EF4-FFF2-40B4-BE49-F238E27FC236}">
                <a16:creationId xmlns:a16="http://schemas.microsoft.com/office/drawing/2014/main" id="{DF4B4C69-C451-1AD1-9475-7841664BDE2F}"/>
              </a:ext>
            </a:extLst>
          </p:cNvPr>
          <p:cNvGrpSpPr/>
          <p:nvPr/>
        </p:nvGrpSpPr>
        <p:grpSpPr>
          <a:xfrm>
            <a:off x="1026207" y="797113"/>
            <a:ext cx="5095875" cy="976245"/>
            <a:chOff x="1794934" y="3366424"/>
            <a:chExt cx="1676800" cy="612441"/>
          </a:xfrm>
        </p:grpSpPr>
        <p:sp>
          <p:nvSpPr>
            <p:cNvPr id="88" name="Rectangle: Rounded Corners 7">
              <a:extLst>
                <a:ext uri="{FF2B5EF4-FFF2-40B4-BE49-F238E27FC236}">
                  <a16:creationId xmlns:a16="http://schemas.microsoft.com/office/drawing/2014/main" id="{E1785CE8-653F-18F5-DDAE-F0F33A5F83DE}"/>
                </a:ext>
              </a:extLst>
            </p:cNvPr>
            <p:cNvSpPr/>
            <p:nvPr/>
          </p:nvSpPr>
          <p:spPr>
            <a:xfrm>
              <a:off x="1794934" y="3366424"/>
              <a:ext cx="1676800" cy="612441"/>
            </a:xfrm>
            <a:prstGeom prst="roundRect">
              <a:avLst>
                <a:gd name="adj" fmla="val 15899"/>
              </a:avLst>
            </a:prstGeom>
            <a:solidFill>
              <a:schemeClr val="accent1">
                <a:lumMod val="60000"/>
                <a:lumOff val="40000"/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5760" rtlCol="0" anchor="ctr"/>
            <a:lstStyle/>
            <a:p>
              <a:pPr algn="ctr"/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Obtener </a:t>
              </a:r>
              <a:r>
                <a:rPr lang="es-PE" sz="900" dirty="0" err="1">
                  <a:solidFill>
                    <a:schemeClr val="tx2"/>
                  </a:solidFill>
                  <a:latin typeface="Montserrat" panose="00000500000000000000" pitchFamily="50" charset="0"/>
                </a:rPr>
                <a:t>feedback</a:t>
              </a: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 de los usuarios a través de encuestas, grupos focales y análisis de uso de la plataforma para mejorar continuamente la oferta de servicios</a:t>
              </a:r>
              <a:r>
                <a:rPr lang="es-PE" sz="1000" dirty="0">
                  <a:solidFill>
                    <a:srgbClr val="0F0F0F"/>
                  </a:solidFill>
                  <a:latin typeface="Söhne"/>
                </a:rPr>
                <a:t>.</a:t>
              </a:r>
              <a:endParaRPr lang="en-US" sz="1000" dirty="0">
                <a:solidFill>
                  <a:srgbClr val="0F0F0F"/>
                </a:solidFill>
                <a:latin typeface="Söhne"/>
              </a:endParaRPr>
            </a:p>
          </p:txBody>
        </p:sp>
        <p:sp>
          <p:nvSpPr>
            <p:cNvPr id="89" name="Rectangle: Rounded Corners 9">
              <a:extLst>
                <a:ext uri="{FF2B5EF4-FFF2-40B4-BE49-F238E27FC236}">
                  <a16:creationId xmlns:a16="http://schemas.microsoft.com/office/drawing/2014/main" id="{BE286D3F-064D-EB9B-42C4-4EF6D7808F87}"/>
                </a:ext>
              </a:extLst>
            </p:cNvPr>
            <p:cNvSpPr/>
            <p:nvPr/>
          </p:nvSpPr>
          <p:spPr>
            <a:xfrm>
              <a:off x="1890453" y="3412437"/>
              <a:ext cx="1485761" cy="21064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ffectLst>
              <a:outerShdw blurRad="38100" dist="38100" dir="2700000" sx="97000" sy="97000" algn="tl" rotWithShape="0">
                <a:schemeClr val="tx2">
                  <a:alpha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18288" rtlCol="0" anchor="ctr"/>
            <a:lstStyle/>
            <a:p>
              <a:pPr algn="ctr"/>
              <a:r>
                <a:rPr lang="en-US" sz="900" b="1" dirty="0">
                  <a:solidFill>
                    <a:schemeClr val="accent2"/>
                  </a:solidFill>
                  <a:latin typeface="Montserrat" panose="00000500000000000000" pitchFamily="50" charset="0"/>
                </a:rPr>
                <a:t>4. </a:t>
              </a:r>
              <a:r>
                <a:rPr lang="en-US" sz="900" b="1" dirty="0" err="1">
                  <a:solidFill>
                    <a:schemeClr val="accent2"/>
                  </a:solidFill>
                  <a:latin typeface="Montserrat" panose="00000500000000000000" pitchFamily="50" charset="0"/>
                </a:rPr>
                <a:t>Compromiso</a:t>
              </a:r>
              <a:r>
                <a:rPr lang="en-US" sz="900" b="1" dirty="0">
                  <a:solidFill>
                    <a:schemeClr val="accent2"/>
                  </a:solidFill>
                  <a:latin typeface="Montserrat" panose="00000500000000000000" pitchFamily="50" charset="0"/>
                </a:rPr>
                <a:t> del </a:t>
              </a:r>
              <a:r>
                <a:rPr lang="en-US" sz="900" b="1" dirty="0" err="1">
                  <a:solidFill>
                    <a:schemeClr val="accent2"/>
                  </a:solidFill>
                  <a:latin typeface="Montserrat" panose="00000500000000000000" pitchFamily="50" charset="0"/>
                </a:rPr>
                <a:t>Cliente</a:t>
              </a:r>
              <a:endParaRPr lang="en-US" sz="900" b="1" dirty="0">
                <a:solidFill>
                  <a:schemeClr val="accent2"/>
                </a:solidFill>
                <a:latin typeface="Montserrat" panose="00000500000000000000" pitchFamily="50" charset="0"/>
              </a:endParaRPr>
            </a:p>
          </p:txBody>
        </p:sp>
      </p:grpSp>
      <p:grpSp>
        <p:nvGrpSpPr>
          <p:cNvPr id="5" name="Grupo 4">
            <a:extLst>
              <a:ext uri="{FF2B5EF4-FFF2-40B4-BE49-F238E27FC236}">
                <a16:creationId xmlns:a16="http://schemas.microsoft.com/office/drawing/2014/main" id="{7C558391-1567-6279-3F60-9ADF1CC40D2A}"/>
              </a:ext>
            </a:extLst>
          </p:cNvPr>
          <p:cNvGrpSpPr/>
          <p:nvPr/>
        </p:nvGrpSpPr>
        <p:grpSpPr>
          <a:xfrm>
            <a:off x="1026207" y="1920052"/>
            <a:ext cx="2495549" cy="1950407"/>
            <a:chOff x="1794934" y="3366424"/>
            <a:chExt cx="1676800" cy="1223575"/>
          </a:xfrm>
        </p:grpSpPr>
        <p:sp>
          <p:nvSpPr>
            <p:cNvPr id="7" name="Rectangle: Rounded Corners 7">
              <a:extLst>
                <a:ext uri="{FF2B5EF4-FFF2-40B4-BE49-F238E27FC236}">
                  <a16:creationId xmlns:a16="http://schemas.microsoft.com/office/drawing/2014/main" id="{ABA89230-675C-756C-17FB-5250F4C580B5}"/>
                </a:ext>
              </a:extLst>
            </p:cNvPr>
            <p:cNvSpPr/>
            <p:nvPr/>
          </p:nvSpPr>
          <p:spPr>
            <a:xfrm>
              <a:off x="1794934" y="3366424"/>
              <a:ext cx="1676800" cy="1223575"/>
            </a:xfrm>
            <a:prstGeom prst="roundRect">
              <a:avLst>
                <a:gd name="adj" fmla="val 15899"/>
              </a:avLst>
            </a:prstGeom>
            <a:solidFill>
              <a:schemeClr val="accent1">
                <a:lumMod val="60000"/>
                <a:lumOff val="40000"/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5760" rtlCol="0" anchor="ctr"/>
            <a:lstStyle/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s-PE" sz="10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Universidades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s-PE" sz="10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Preparatorias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000" dirty="0" err="1">
                  <a:solidFill>
                    <a:schemeClr val="tx2"/>
                  </a:solidFill>
                  <a:latin typeface="Montserrat" panose="00000500000000000000" pitchFamily="50" charset="0"/>
                </a:rPr>
                <a:t>Institutos</a:t>
              </a:r>
              <a:r>
                <a:rPr lang="en-US" sz="10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 </a:t>
              </a:r>
              <a:r>
                <a:rPr lang="en-US" sz="1000" dirty="0" err="1">
                  <a:solidFill>
                    <a:schemeClr val="tx2"/>
                  </a:solidFill>
                  <a:latin typeface="Montserrat" panose="00000500000000000000" pitchFamily="50" charset="0"/>
                </a:rPr>
                <a:t>Técnicos</a:t>
              </a:r>
              <a:r>
                <a:rPr lang="en-US" sz="10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 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s-PE" sz="1000" dirty="0" err="1">
                  <a:solidFill>
                    <a:schemeClr val="tx2"/>
                  </a:solidFill>
                  <a:latin typeface="Montserrat" panose="00000500000000000000" pitchFamily="50" charset="0"/>
                </a:rPr>
                <a:t>ONGs</a:t>
              </a:r>
              <a:r>
                <a:rPr lang="es-PE" sz="10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 y Organizaciones Educativas sin Fines de Lucro</a:t>
              </a:r>
              <a:endParaRPr lang="en-US" sz="1000" dirty="0">
                <a:solidFill>
                  <a:schemeClr val="tx2"/>
                </a:solidFill>
                <a:latin typeface="Montserrat" panose="00000500000000000000" pitchFamily="50" charset="0"/>
              </a:endParaRPr>
            </a:p>
          </p:txBody>
        </p:sp>
        <p:sp>
          <p:nvSpPr>
            <p:cNvPr id="9" name="Rectangle: Rounded Corners 9">
              <a:extLst>
                <a:ext uri="{FF2B5EF4-FFF2-40B4-BE49-F238E27FC236}">
                  <a16:creationId xmlns:a16="http://schemas.microsoft.com/office/drawing/2014/main" id="{0FD33802-0474-38A5-C526-DCAFBD37BD57}"/>
                </a:ext>
              </a:extLst>
            </p:cNvPr>
            <p:cNvSpPr/>
            <p:nvPr/>
          </p:nvSpPr>
          <p:spPr>
            <a:xfrm>
              <a:off x="1890453" y="3412437"/>
              <a:ext cx="1485761" cy="21064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ffectLst>
              <a:outerShdw blurRad="38100" dist="38100" dir="2700000" sx="97000" sy="97000" algn="tl" rotWithShape="0">
                <a:schemeClr val="tx2">
                  <a:alpha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18288" rtlCol="0" anchor="ctr"/>
            <a:lstStyle/>
            <a:p>
              <a:pPr algn="ctr"/>
              <a:r>
                <a:rPr lang="en-US" sz="900" b="1" dirty="0">
                  <a:solidFill>
                    <a:schemeClr val="accent2"/>
                  </a:solidFill>
                  <a:latin typeface="Montserrat" panose="00000500000000000000" pitchFamily="50" charset="0"/>
                </a:rPr>
                <a:t>1. </a:t>
              </a:r>
              <a:r>
                <a:rPr lang="en-US" sz="900" b="1" dirty="0" err="1">
                  <a:solidFill>
                    <a:schemeClr val="accent2"/>
                  </a:solidFill>
                  <a:latin typeface="Montserrat" panose="00000500000000000000" pitchFamily="50" charset="0"/>
                </a:rPr>
                <a:t>Segmento</a:t>
              </a:r>
              <a:r>
                <a:rPr lang="en-US" sz="900" b="1" dirty="0">
                  <a:solidFill>
                    <a:schemeClr val="accent2"/>
                  </a:solidFill>
                  <a:latin typeface="Montserrat" panose="00000500000000000000" pitchFamily="50" charset="0"/>
                </a:rPr>
                <a:t> de </a:t>
              </a:r>
              <a:r>
                <a:rPr lang="en-US" sz="900" b="1" dirty="0" err="1">
                  <a:solidFill>
                    <a:schemeClr val="accent2"/>
                  </a:solidFill>
                  <a:latin typeface="Montserrat" panose="00000500000000000000" pitchFamily="50" charset="0"/>
                </a:rPr>
                <a:t>Clientes</a:t>
              </a:r>
              <a:r>
                <a:rPr lang="en-US" sz="900" b="1" dirty="0">
                  <a:solidFill>
                    <a:schemeClr val="accent2"/>
                  </a:solidFill>
                  <a:latin typeface="Montserrat" panose="00000500000000000000" pitchFamily="50" charset="0"/>
                </a:rPr>
                <a:t>:</a:t>
              </a:r>
            </a:p>
          </p:txBody>
        </p:sp>
      </p:grpSp>
      <p:grpSp>
        <p:nvGrpSpPr>
          <p:cNvPr id="11" name="Grupo 10">
            <a:extLst>
              <a:ext uri="{FF2B5EF4-FFF2-40B4-BE49-F238E27FC236}">
                <a16:creationId xmlns:a16="http://schemas.microsoft.com/office/drawing/2014/main" id="{7997A240-7BD0-6923-0555-A827CF49B584}"/>
              </a:ext>
            </a:extLst>
          </p:cNvPr>
          <p:cNvGrpSpPr/>
          <p:nvPr/>
        </p:nvGrpSpPr>
        <p:grpSpPr>
          <a:xfrm>
            <a:off x="3631657" y="1920052"/>
            <a:ext cx="2495550" cy="1950407"/>
            <a:chOff x="1794934" y="3366424"/>
            <a:chExt cx="1676800" cy="1223575"/>
          </a:xfrm>
        </p:grpSpPr>
        <p:sp>
          <p:nvSpPr>
            <p:cNvPr id="12" name="Rectangle: Rounded Corners 7">
              <a:extLst>
                <a:ext uri="{FF2B5EF4-FFF2-40B4-BE49-F238E27FC236}">
                  <a16:creationId xmlns:a16="http://schemas.microsoft.com/office/drawing/2014/main" id="{9C819493-28E0-63A6-2DE3-99305AA25AD3}"/>
                </a:ext>
              </a:extLst>
            </p:cNvPr>
            <p:cNvSpPr/>
            <p:nvPr/>
          </p:nvSpPr>
          <p:spPr>
            <a:xfrm>
              <a:off x="1794934" y="3366424"/>
              <a:ext cx="1676800" cy="1223575"/>
            </a:xfrm>
            <a:prstGeom prst="roundRect">
              <a:avLst>
                <a:gd name="adj" fmla="val 15899"/>
              </a:avLst>
            </a:prstGeom>
            <a:solidFill>
              <a:schemeClr val="accent1">
                <a:lumMod val="60000"/>
                <a:lumOff val="40000"/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5760" rtlCol="0" anchor="ctr"/>
            <a:lstStyle/>
            <a:p>
              <a:pPr algn="ctr">
                <a:lnSpc>
                  <a:spcPct val="150000"/>
                </a:lnSpc>
              </a:pPr>
              <a:r>
                <a:rPr lang="es-PE" sz="8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Nuestra plataforma ofrece una experiencia de lectura y aprendizaje web avanzada y personalizada, destacando por su capacidad de permitir a los usuarios interactuar en tiempo real sobre el mismo material, fomentando un entorno de aprendizaje colaborativo.</a:t>
              </a:r>
              <a:endParaRPr lang="en-US" sz="800" dirty="0">
                <a:solidFill>
                  <a:schemeClr val="tx2"/>
                </a:solidFill>
                <a:latin typeface="Montserrat" panose="00000500000000000000" pitchFamily="50" charset="0"/>
              </a:endParaRPr>
            </a:p>
          </p:txBody>
        </p:sp>
        <p:sp>
          <p:nvSpPr>
            <p:cNvPr id="13" name="Rectangle: Rounded Corners 9">
              <a:extLst>
                <a:ext uri="{FF2B5EF4-FFF2-40B4-BE49-F238E27FC236}">
                  <a16:creationId xmlns:a16="http://schemas.microsoft.com/office/drawing/2014/main" id="{FCB45816-2C59-6A12-9A47-9116D9987C5A}"/>
                </a:ext>
              </a:extLst>
            </p:cNvPr>
            <p:cNvSpPr/>
            <p:nvPr/>
          </p:nvSpPr>
          <p:spPr>
            <a:xfrm>
              <a:off x="1890453" y="3412437"/>
              <a:ext cx="1485761" cy="21064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ffectLst>
              <a:outerShdw blurRad="38100" dist="38100" dir="2700000" sx="97000" sy="97000" algn="tl" rotWithShape="0">
                <a:schemeClr val="tx2">
                  <a:alpha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18288" rtlCol="0" anchor="ctr"/>
            <a:lstStyle/>
            <a:p>
              <a:pPr algn="ctr"/>
              <a:r>
                <a:rPr lang="en-US" sz="900" b="1" dirty="0">
                  <a:solidFill>
                    <a:schemeClr val="accent2"/>
                  </a:solidFill>
                  <a:latin typeface="Montserrat" panose="00000500000000000000" pitchFamily="50" charset="0"/>
                </a:rPr>
                <a:t>2. </a:t>
              </a:r>
              <a:r>
                <a:rPr lang="en-US" sz="900" b="1" dirty="0" err="1">
                  <a:solidFill>
                    <a:schemeClr val="accent2"/>
                  </a:solidFill>
                  <a:latin typeface="Montserrat" panose="00000500000000000000" pitchFamily="50" charset="0"/>
                </a:rPr>
                <a:t>Propuesta</a:t>
              </a:r>
              <a:r>
                <a:rPr lang="en-US" sz="900" b="1" dirty="0">
                  <a:solidFill>
                    <a:schemeClr val="accent2"/>
                  </a:solidFill>
                  <a:latin typeface="Montserrat" panose="00000500000000000000" pitchFamily="50" charset="0"/>
                </a:rPr>
                <a:t> de Valor</a:t>
              </a:r>
            </a:p>
          </p:txBody>
        </p:sp>
      </p:grpSp>
      <p:grpSp>
        <p:nvGrpSpPr>
          <p:cNvPr id="15" name="Grupo 14">
            <a:extLst>
              <a:ext uri="{FF2B5EF4-FFF2-40B4-BE49-F238E27FC236}">
                <a16:creationId xmlns:a16="http://schemas.microsoft.com/office/drawing/2014/main" id="{6DA88606-F730-4B12-B21B-216F295275FB}"/>
              </a:ext>
            </a:extLst>
          </p:cNvPr>
          <p:cNvGrpSpPr/>
          <p:nvPr/>
        </p:nvGrpSpPr>
        <p:grpSpPr>
          <a:xfrm>
            <a:off x="1016021" y="3964343"/>
            <a:ext cx="5095875" cy="1142459"/>
            <a:chOff x="1794934" y="3366424"/>
            <a:chExt cx="1676800" cy="716714"/>
          </a:xfrm>
        </p:grpSpPr>
        <p:sp>
          <p:nvSpPr>
            <p:cNvPr id="16" name="Rectangle: Rounded Corners 7">
              <a:extLst>
                <a:ext uri="{FF2B5EF4-FFF2-40B4-BE49-F238E27FC236}">
                  <a16:creationId xmlns:a16="http://schemas.microsoft.com/office/drawing/2014/main" id="{0DE43472-5F53-6675-B041-02C934216A1F}"/>
                </a:ext>
              </a:extLst>
            </p:cNvPr>
            <p:cNvSpPr/>
            <p:nvPr/>
          </p:nvSpPr>
          <p:spPr>
            <a:xfrm>
              <a:off x="1794934" y="3366424"/>
              <a:ext cx="1676800" cy="716714"/>
            </a:xfrm>
            <a:prstGeom prst="roundRect">
              <a:avLst>
                <a:gd name="adj" fmla="val 15899"/>
              </a:avLst>
            </a:prstGeom>
            <a:solidFill>
              <a:schemeClr val="accent1">
                <a:lumMod val="60000"/>
                <a:lumOff val="40000"/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5760" rtlCol="0" anchor="b"/>
            <a:lstStyle/>
            <a:p>
              <a:pPr indent="-171450">
                <a:buFont typeface="Arial" panose="020B0604020202020204" pitchFamily="34" charset="0"/>
                <a:buChar char="•"/>
              </a:pP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Marketing digital dirigido a instituciones educativas</a:t>
              </a:r>
            </a:p>
            <a:p>
              <a:pPr indent="-171450">
                <a:buFont typeface="Arial" panose="020B0604020202020204" pitchFamily="34" charset="0"/>
                <a:buChar char="•"/>
              </a:pP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participación en conferencias y ferias educativas</a:t>
              </a:r>
            </a:p>
            <a:p>
              <a:pPr indent="-171450">
                <a:buFont typeface="Arial" panose="020B0604020202020204" pitchFamily="34" charset="0"/>
                <a:buChar char="•"/>
              </a:pP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 asociaciones con editoriales académicas  </a:t>
              </a:r>
            </a:p>
            <a:p>
              <a:pPr indent="-171450">
                <a:buFont typeface="Arial" panose="020B0604020202020204" pitchFamily="34" charset="0"/>
                <a:buChar char="•"/>
              </a:pP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demostraciones directas a los administradores de universidades</a:t>
              </a:r>
              <a:r>
                <a:rPr lang="es-PE" sz="900" dirty="0">
                  <a:solidFill>
                    <a:srgbClr val="0F0F0F"/>
                  </a:solidFill>
                  <a:latin typeface="Söhne"/>
                </a:rPr>
                <a:t>.</a:t>
              </a:r>
              <a:endParaRPr lang="en-US" sz="900" dirty="0">
                <a:solidFill>
                  <a:srgbClr val="0F0F0F"/>
                </a:solidFill>
                <a:latin typeface="Söhne"/>
              </a:endParaRPr>
            </a:p>
          </p:txBody>
        </p:sp>
        <p:sp>
          <p:nvSpPr>
            <p:cNvPr id="17" name="Rectangle: Rounded Corners 9">
              <a:extLst>
                <a:ext uri="{FF2B5EF4-FFF2-40B4-BE49-F238E27FC236}">
                  <a16:creationId xmlns:a16="http://schemas.microsoft.com/office/drawing/2014/main" id="{CE0E9DF9-12E9-67DC-11BE-EF9E61B3F884}"/>
                </a:ext>
              </a:extLst>
            </p:cNvPr>
            <p:cNvSpPr/>
            <p:nvPr/>
          </p:nvSpPr>
          <p:spPr>
            <a:xfrm>
              <a:off x="1841711" y="3412437"/>
              <a:ext cx="1586496" cy="18768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ffectLst>
              <a:outerShdw blurRad="38100" dist="38100" dir="2700000" sx="97000" sy="97000" algn="tl" rotWithShape="0">
                <a:schemeClr val="tx2">
                  <a:alpha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18288" rtlCol="0" anchor="ctr"/>
            <a:lstStyle/>
            <a:p>
              <a:pPr algn="ctr"/>
              <a:r>
                <a:rPr lang="en-US" sz="900" b="1" dirty="0">
                  <a:solidFill>
                    <a:schemeClr val="accent2"/>
                  </a:solidFill>
                  <a:latin typeface="Montserrat" panose="00000500000000000000" pitchFamily="50" charset="0"/>
                </a:rPr>
                <a:t>3. Canales</a:t>
              </a:r>
            </a:p>
          </p:txBody>
        </p:sp>
      </p:grpSp>
      <p:grpSp>
        <p:nvGrpSpPr>
          <p:cNvPr id="18" name="Grupo 17">
            <a:extLst>
              <a:ext uri="{FF2B5EF4-FFF2-40B4-BE49-F238E27FC236}">
                <a16:creationId xmlns:a16="http://schemas.microsoft.com/office/drawing/2014/main" id="{C4BCDE11-105E-2D81-D463-052BD2E1AC7D}"/>
              </a:ext>
            </a:extLst>
          </p:cNvPr>
          <p:cNvGrpSpPr/>
          <p:nvPr/>
        </p:nvGrpSpPr>
        <p:grpSpPr>
          <a:xfrm>
            <a:off x="1021450" y="5208539"/>
            <a:ext cx="2495549" cy="1469507"/>
            <a:chOff x="1794934" y="3366424"/>
            <a:chExt cx="1676800" cy="1382118"/>
          </a:xfrm>
        </p:grpSpPr>
        <p:sp>
          <p:nvSpPr>
            <p:cNvPr id="19" name="Rectangle: Rounded Corners 7">
              <a:extLst>
                <a:ext uri="{FF2B5EF4-FFF2-40B4-BE49-F238E27FC236}">
                  <a16:creationId xmlns:a16="http://schemas.microsoft.com/office/drawing/2014/main" id="{908F383A-A647-978D-E0A9-63090C107E33}"/>
                </a:ext>
              </a:extLst>
            </p:cNvPr>
            <p:cNvSpPr/>
            <p:nvPr/>
          </p:nvSpPr>
          <p:spPr>
            <a:xfrm>
              <a:off x="1794934" y="3366424"/>
              <a:ext cx="1676800" cy="1382118"/>
            </a:xfrm>
            <a:prstGeom prst="roundRect">
              <a:avLst>
                <a:gd name="adj" fmla="val 15899"/>
              </a:avLst>
            </a:prstGeom>
            <a:solidFill>
              <a:schemeClr val="accent1">
                <a:lumMod val="60000"/>
                <a:lumOff val="40000"/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5760" rtlCol="0" anchor="ctr"/>
            <a:lstStyle/>
            <a:p>
              <a:pPr algn="ctr"/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La suposición de que las universidades están dispuestas a cambiar a una nueva plataforma de recursos digitales y la necesidad de colaboración en tiempo real es un factor decisivo para ellas.</a:t>
              </a:r>
              <a:endParaRPr lang="en-US" sz="900" dirty="0">
                <a:solidFill>
                  <a:schemeClr val="tx2"/>
                </a:solidFill>
                <a:latin typeface="Montserrat" panose="00000500000000000000" pitchFamily="50" charset="0"/>
              </a:endParaRPr>
            </a:p>
          </p:txBody>
        </p:sp>
        <p:sp>
          <p:nvSpPr>
            <p:cNvPr id="20" name="Rectangle: Rounded Corners 9">
              <a:extLst>
                <a:ext uri="{FF2B5EF4-FFF2-40B4-BE49-F238E27FC236}">
                  <a16:creationId xmlns:a16="http://schemas.microsoft.com/office/drawing/2014/main" id="{76625338-085D-E007-53A7-97366438830A}"/>
                </a:ext>
              </a:extLst>
            </p:cNvPr>
            <p:cNvSpPr/>
            <p:nvPr/>
          </p:nvSpPr>
          <p:spPr>
            <a:xfrm>
              <a:off x="1890453" y="3472704"/>
              <a:ext cx="1485761" cy="279905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ffectLst>
              <a:outerShdw blurRad="38100" dist="38100" dir="2700000" sx="97000" sy="97000" algn="tl" rotWithShape="0">
                <a:schemeClr val="tx2">
                  <a:alpha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18288" rtlCol="0" anchor="ctr"/>
            <a:lstStyle/>
            <a:p>
              <a:pPr algn="ctr"/>
              <a:r>
                <a:rPr lang="en-US" sz="900" b="1" dirty="0">
                  <a:solidFill>
                    <a:schemeClr val="accent2"/>
                  </a:solidFill>
                  <a:latin typeface="Montserrat" panose="00000500000000000000" pitchFamily="50" charset="0"/>
                </a:rPr>
                <a:t>5. </a:t>
              </a:r>
              <a:r>
                <a:rPr lang="en-US" sz="900" b="1" dirty="0" err="1">
                  <a:solidFill>
                    <a:schemeClr val="accent2"/>
                  </a:solidFill>
                  <a:latin typeface="Montserrat" panose="00000500000000000000" pitchFamily="50" charset="0"/>
                </a:rPr>
                <a:t>Suposición</a:t>
              </a:r>
              <a:r>
                <a:rPr lang="en-US" sz="900" b="1" dirty="0">
                  <a:solidFill>
                    <a:schemeClr val="accent2"/>
                  </a:solidFill>
                  <a:latin typeface="Montserrat" panose="00000500000000000000" pitchFamily="50" charset="0"/>
                </a:rPr>
                <a:t> </a:t>
              </a:r>
              <a:r>
                <a:rPr lang="en-US" sz="900" b="1" dirty="0" err="1">
                  <a:solidFill>
                    <a:schemeClr val="accent2"/>
                  </a:solidFill>
                  <a:latin typeface="Montserrat" panose="00000500000000000000" pitchFamily="50" charset="0"/>
                </a:rPr>
                <a:t>más</a:t>
              </a:r>
              <a:r>
                <a:rPr lang="en-US" sz="900" b="1" dirty="0">
                  <a:solidFill>
                    <a:schemeClr val="accent2"/>
                  </a:solidFill>
                  <a:latin typeface="Montserrat" panose="00000500000000000000" pitchFamily="50" charset="0"/>
                </a:rPr>
                <a:t> </a:t>
              </a:r>
              <a:r>
                <a:rPr lang="en-US" sz="900" b="1" dirty="0" err="1">
                  <a:solidFill>
                    <a:schemeClr val="accent2"/>
                  </a:solidFill>
                  <a:latin typeface="Montserrat" panose="00000500000000000000" pitchFamily="50" charset="0"/>
                </a:rPr>
                <a:t>Arriesgada</a:t>
              </a:r>
              <a:endParaRPr lang="en-US" sz="900" b="1" dirty="0">
                <a:solidFill>
                  <a:schemeClr val="accent2"/>
                </a:solidFill>
                <a:latin typeface="Montserrat" panose="00000500000000000000" pitchFamily="50" charset="0"/>
              </a:endParaRPr>
            </a:p>
          </p:txBody>
        </p:sp>
      </p:grpSp>
      <p:grpSp>
        <p:nvGrpSpPr>
          <p:cNvPr id="22" name="Grupo 21">
            <a:extLst>
              <a:ext uri="{FF2B5EF4-FFF2-40B4-BE49-F238E27FC236}">
                <a16:creationId xmlns:a16="http://schemas.microsoft.com/office/drawing/2014/main" id="{799A2096-E1A2-EE50-D423-425FC76546FD}"/>
              </a:ext>
            </a:extLst>
          </p:cNvPr>
          <p:cNvGrpSpPr/>
          <p:nvPr/>
        </p:nvGrpSpPr>
        <p:grpSpPr>
          <a:xfrm>
            <a:off x="3621775" y="5217259"/>
            <a:ext cx="2495550" cy="1469507"/>
            <a:chOff x="1788295" y="3366424"/>
            <a:chExt cx="1676800" cy="1382118"/>
          </a:xfrm>
        </p:grpSpPr>
        <p:sp>
          <p:nvSpPr>
            <p:cNvPr id="23" name="Rectangle: Rounded Corners 7">
              <a:extLst>
                <a:ext uri="{FF2B5EF4-FFF2-40B4-BE49-F238E27FC236}">
                  <a16:creationId xmlns:a16="http://schemas.microsoft.com/office/drawing/2014/main" id="{76F609DE-0B9A-4E3D-A7F1-2D2A677AD625}"/>
                </a:ext>
              </a:extLst>
            </p:cNvPr>
            <p:cNvSpPr/>
            <p:nvPr/>
          </p:nvSpPr>
          <p:spPr>
            <a:xfrm>
              <a:off x="1788295" y="3366424"/>
              <a:ext cx="1676800" cy="1382118"/>
            </a:xfrm>
            <a:prstGeom prst="roundRect">
              <a:avLst>
                <a:gd name="adj" fmla="val 15899"/>
              </a:avLst>
            </a:prstGeom>
            <a:solidFill>
              <a:schemeClr val="accent1">
                <a:lumMod val="60000"/>
                <a:lumOff val="40000"/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5760" rtlCol="0" anchor="ctr"/>
            <a:lstStyle/>
            <a:p>
              <a:pPr algn="ctr"/>
              <a:r>
                <a:rPr lang="es-PE" sz="10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Realizar pruebas piloto con un grupo selecto de universidades para evaluar la adopción y el uso efectivo de la plataforma.</a:t>
              </a:r>
              <a:endParaRPr lang="en-US" sz="1000" dirty="0">
                <a:solidFill>
                  <a:schemeClr val="tx2"/>
                </a:solidFill>
                <a:latin typeface="Montserrat" panose="00000500000000000000" pitchFamily="50" charset="0"/>
              </a:endParaRPr>
            </a:p>
          </p:txBody>
        </p:sp>
        <p:sp>
          <p:nvSpPr>
            <p:cNvPr id="24" name="Rectangle: Rounded Corners 9">
              <a:extLst>
                <a:ext uri="{FF2B5EF4-FFF2-40B4-BE49-F238E27FC236}">
                  <a16:creationId xmlns:a16="http://schemas.microsoft.com/office/drawing/2014/main" id="{8D37FE45-DDA1-B143-EDF0-ADD597649350}"/>
                </a:ext>
              </a:extLst>
            </p:cNvPr>
            <p:cNvSpPr/>
            <p:nvPr/>
          </p:nvSpPr>
          <p:spPr>
            <a:xfrm>
              <a:off x="1890453" y="3490680"/>
              <a:ext cx="1485761" cy="27596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ffectLst>
              <a:outerShdw blurRad="38100" dist="38100" dir="2700000" sx="97000" sy="97000" algn="tl" rotWithShape="0">
                <a:schemeClr val="tx2">
                  <a:alpha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18288" rtlCol="0" anchor="ctr"/>
            <a:lstStyle/>
            <a:p>
              <a:pPr algn="ctr"/>
              <a:r>
                <a:rPr lang="en-US" sz="900" b="1" dirty="0">
                  <a:solidFill>
                    <a:schemeClr val="accent2"/>
                  </a:solidFill>
                  <a:latin typeface="Montserrat" panose="00000500000000000000" pitchFamily="50" charset="0"/>
                </a:rPr>
                <a:t>6. </a:t>
              </a:r>
              <a:r>
                <a:rPr lang="en-US" sz="900" b="1" dirty="0" err="1">
                  <a:solidFill>
                    <a:schemeClr val="accent2"/>
                  </a:solidFill>
                  <a:latin typeface="Montserrat" panose="00000500000000000000" pitchFamily="50" charset="0"/>
                </a:rPr>
                <a:t>Formato</a:t>
              </a:r>
              <a:r>
                <a:rPr lang="en-US" sz="900" b="1" dirty="0">
                  <a:solidFill>
                    <a:schemeClr val="accent2"/>
                  </a:solidFill>
                  <a:latin typeface="Montserrat" panose="00000500000000000000" pitchFamily="50" charset="0"/>
                </a:rPr>
                <a:t> del </a:t>
              </a:r>
              <a:r>
                <a:rPr lang="en-US" sz="900" b="1" dirty="0" err="1">
                  <a:solidFill>
                    <a:schemeClr val="accent2"/>
                  </a:solidFill>
                  <a:latin typeface="Montserrat" panose="00000500000000000000" pitchFamily="50" charset="0"/>
                </a:rPr>
                <a:t>Experimento</a:t>
              </a:r>
              <a:endParaRPr lang="en-US" sz="900" b="1" dirty="0">
                <a:solidFill>
                  <a:schemeClr val="accent2"/>
                </a:solidFill>
                <a:latin typeface="Montserrat" panose="00000500000000000000" pitchFamily="50" charset="0"/>
              </a:endParaRPr>
            </a:p>
          </p:txBody>
        </p:sp>
      </p:grpSp>
      <p:grpSp>
        <p:nvGrpSpPr>
          <p:cNvPr id="25" name="Grupo 24">
            <a:extLst>
              <a:ext uri="{FF2B5EF4-FFF2-40B4-BE49-F238E27FC236}">
                <a16:creationId xmlns:a16="http://schemas.microsoft.com/office/drawing/2014/main" id="{B7DFE105-E4BE-F068-AF09-19206FA54C5B}"/>
              </a:ext>
            </a:extLst>
          </p:cNvPr>
          <p:cNvGrpSpPr/>
          <p:nvPr/>
        </p:nvGrpSpPr>
        <p:grpSpPr>
          <a:xfrm>
            <a:off x="6279248" y="798892"/>
            <a:ext cx="2495550" cy="1699388"/>
            <a:chOff x="1769816" y="3245188"/>
            <a:chExt cx="1676800" cy="1066100"/>
          </a:xfrm>
        </p:grpSpPr>
        <p:sp>
          <p:nvSpPr>
            <p:cNvPr id="26" name="Rectangle: Rounded Corners 7">
              <a:extLst>
                <a:ext uri="{FF2B5EF4-FFF2-40B4-BE49-F238E27FC236}">
                  <a16:creationId xmlns:a16="http://schemas.microsoft.com/office/drawing/2014/main" id="{917639FC-02DD-CE91-7162-6B0956FB5C36}"/>
                </a:ext>
              </a:extLst>
            </p:cNvPr>
            <p:cNvSpPr/>
            <p:nvPr/>
          </p:nvSpPr>
          <p:spPr>
            <a:xfrm>
              <a:off x="1769816" y="3245188"/>
              <a:ext cx="1676800" cy="1066100"/>
            </a:xfrm>
            <a:prstGeom prst="roundRect">
              <a:avLst>
                <a:gd name="adj" fmla="val 15899"/>
              </a:avLst>
            </a:prstGeom>
            <a:solidFill>
              <a:schemeClr val="accent1">
                <a:lumMod val="60000"/>
                <a:lumOff val="40000"/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5760" rtlCol="0" anchor="ctr"/>
            <a:lstStyle/>
            <a:p>
              <a:pPr algn="ctr"/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Desde la inscripción y </a:t>
              </a:r>
              <a:r>
                <a:rPr lang="es-PE" sz="900" dirty="0" err="1">
                  <a:solidFill>
                    <a:schemeClr val="tx2"/>
                  </a:solidFill>
                  <a:latin typeface="Montserrat" panose="00000500000000000000" pitchFamily="50" charset="0"/>
                </a:rPr>
                <a:t>onboarding</a:t>
              </a: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 de la universidad, hasta el uso diario de la plataforma por parte de estudiantes y profesores, y la revisión y retroalimentación continua para mejoras</a:t>
              </a:r>
              <a:r>
                <a:rPr lang="es-PE" sz="8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.</a:t>
              </a:r>
              <a:endParaRPr lang="en-US" sz="800" dirty="0">
                <a:solidFill>
                  <a:schemeClr val="tx2"/>
                </a:solidFill>
                <a:latin typeface="Montserrat" panose="00000500000000000000" pitchFamily="50" charset="0"/>
              </a:endParaRPr>
            </a:p>
          </p:txBody>
        </p:sp>
        <p:sp>
          <p:nvSpPr>
            <p:cNvPr id="27" name="Rectangle: Rounded Corners 9">
              <a:extLst>
                <a:ext uri="{FF2B5EF4-FFF2-40B4-BE49-F238E27FC236}">
                  <a16:creationId xmlns:a16="http://schemas.microsoft.com/office/drawing/2014/main" id="{059EF4D0-6BC1-9DD9-794D-71B4C3EC36C7}"/>
                </a:ext>
              </a:extLst>
            </p:cNvPr>
            <p:cNvSpPr/>
            <p:nvPr/>
          </p:nvSpPr>
          <p:spPr>
            <a:xfrm>
              <a:off x="1865336" y="3329248"/>
              <a:ext cx="1485761" cy="21064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ffectLst>
              <a:outerShdw blurRad="38100" dist="38100" dir="2700000" sx="97000" sy="97000" algn="tl" rotWithShape="0">
                <a:schemeClr val="tx2">
                  <a:alpha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18288" rtlCol="0" anchor="ctr"/>
            <a:lstStyle/>
            <a:p>
              <a:pPr algn="ctr"/>
              <a:r>
                <a:rPr lang="en-US" sz="900" b="1" dirty="0">
                  <a:solidFill>
                    <a:schemeClr val="accent2"/>
                  </a:solidFill>
                  <a:latin typeface="Montserrat" panose="00000500000000000000" pitchFamily="50" charset="0"/>
                </a:rPr>
                <a:t>7.Escenario/</a:t>
              </a:r>
              <a:r>
                <a:rPr lang="en-US" sz="900" b="1" dirty="0" err="1">
                  <a:solidFill>
                    <a:schemeClr val="accent2"/>
                  </a:solidFill>
                  <a:latin typeface="Montserrat" panose="00000500000000000000" pitchFamily="50" charset="0"/>
                </a:rPr>
                <a:t>Flujo</a:t>
              </a:r>
              <a:r>
                <a:rPr lang="en-US" sz="900" b="1" dirty="0">
                  <a:solidFill>
                    <a:schemeClr val="accent2"/>
                  </a:solidFill>
                  <a:latin typeface="Montserrat" panose="00000500000000000000" pitchFamily="50" charset="0"/>
                </a:rPr>
                <a:t> de </a:t>
              </a:r>
              <a:r>
                <a:rPr lang="en-US" sz="900" b="1" dirty="0" err="1">
                  <a:solidFill>
                    <a:schemeClr val="accent2"/>
                  </a:solidFill>
                  <a:latin typeface="Montserrat" panose="00000500000000000000" pitchFamily="50" charset="0"/>
                </a:rPr>
                <a:t>Trabajo</a:t>
              </a:r>
              <a:endParaRPr lang="en-US" sz="900" b="1" dirty="0">
                <a:solidFill>
                  <a:schemeClr val="accent2"/>
                </a:solidFill>
                <a:latin typeface="Montserrat" panose="00000500000000000000" pitchFamily="50" charset="0"/>
              </a:endParaRPr>
            </a:p>
          </p:txBody>
        </p:sp>
      </p:grpSp>
      <p:grpSp>
        <p:nvGrpSpPr>
          <p:cNvPr id="28" name="Grupo 27">
            <a:extLst>
              <a:ext uri="{FF2B5EF4-FFF2-40B4-BE49-F238E27FC236}">
                <a16:creationId xmlns:a16="http://schemas.microsoft.com/office/drawing/2014/main" id="{AF00AFCB-9D8E-D65D-8551-84FFB2653FA9}"/>
              </a:ext>
            </a:extLst>
          </p:cNvPr>
          <p:cNvGrpSpPr/>
          <p:nvPr/>
        </p:nvGrpSpPr>
        <p:grpSpPr>
          <a:xfrm>
            <a:off x="6287934" y="4607128"/>
            <a:ext cx="2495550" cy="2070918"/>
            <a:chOff x="1794934" y="3366424"/>
            <a:chExt cx="1676800" cy="1299177"/>
          </a:xfrm>
        </p:grpSpPr>
        <p:sp>
          <p:nvSpPr>
            <p:cNvPr id="29" name="Rectangle: Rounded Corners 7">
              <a:extLst>
                <a:ext uri="{FF2B5EF4-FFF2-40B4-BE49-F238E27FC236}">
                  <a16:creationId xmlns:a16="http://schemas.microsoft.com/office/drawing/2014/main" id="{62DBA64D-0E7D-D73F-600A-8EB6DE3D968E}"/>
                </a:ext>
              </a:extLst>
            </p:cNvPr>
            <p:cNvSpPr/>
            <p:nvPr/>
          </p:nvSpPr>
          <p:spPr>
            <a:xfrm>
              <a:off x="1794934" y="3366424"/>
              <a:ext cx="1676800" cy="1299177"/>
            </a:xfrm>
            <a:prstGeom prst="roundRect">
              <a:avLst>
                <a:gd name="adj" fmla="val 15899"/>
              </a:avLst>
            </a:prstGeom>
            <a:solidFill>
              <a:schemeClr val="accent1">
                <a:lumMod val="60000"/>
                <a:lumOff val="40000"/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5760" rtlCol="0" anchor="ctr"/>
            <a:lstStyle/>
            <a:p>
              <a:pPr algn="ctr">
                <a:lnSpc>
                  <a:spcPct val="150000"/>
                </a:lnSpc>
              </a:pP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Adopción por parte de un número objetivo de universidades dentro del primer año, altos niveles de satisfacción del usuario y un claro retorno de la inversión para las instituciones.</a:t>
              </a:r>
              <a:endParaRPr lang="en-US" sz="900" dirty="0">
                <a:solidFill>
                  <a:schemeClr val="tx2"/>
                </a:solidFill>
                <a:latin typeface="Montserrat" panose="00000500000000000000" pitchFamily="50" charset="0"/>
              </a:endParaRPr>
            </a:p>
          </p:txBody>
        </p:sp>
        <p:sp>
          <p:nvSpPr>
            <p:cNvPr id="30" name="Rectangle: Rounded Corners 9">
              <a:extLst>
                <a:ext uri="{FF2B5EF4-FFF2-40B4-BE49-F238E27FC236}">
                  <a16:creationId xmlns:a16="http://schemas.microsoft.com/office/drawing/2014/main" id="{C259CCD0-E78A-1280-E161-B20249695B91}"/>
                </a:ext>
              </a:extLst>
            </p:cNvPr>
            <p:cNvSpPr/>
            <p:nvPr/>
          </p:nvSpPr>
          <p:spPr>
            <a:xfrm>
              <a:off x="1890453" y="3412437"/>
              <a:ext cx="1485761" cy="21064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ffectLst>
              <a:outerShdw blurRad="38100" dist="38100" dir="2700000" sx="97000" sy="97000" algn="tl" rotWithShape="0">
                <a:schemeClr val="tx2">
                  <a:alpha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18288" rtlCol="0" anchor="ctr"/>
            <a:lstStyle/>
            <a:p>
              <a:pPr algn="ctr"/>
              <a:r>
                <a:rPr lang="en-US" sz="900" b="1" dirty="0">
                  <a:solidFill>
                    <a:schemeClr val="accent2"/>
                  </a:solidFill>
                  <a:latin typeface="Montserrat" panose="00000500000000000000" pitchFamily="50" charset="0"/>
                </a:rPr>
                <a:t>9. </a:t>
              </a:r>
              <a:r>
                <a:rPr lang="en-US" sz="900" b="1" dirty="0" err="1">
                  <a:solidFill>
                    <a:schemeClr val="accent2"/>
                  </a:solidFill>
                  <a:latin typeface="Montserrat" panose="00000500000000000000" pitchFamily="50" charset="0"/>
                </a:rPr>
                <a:t>Criterios</a:t>
              </a:r>
              <a:r>
                <a:rPr lang="en-US" sz="900" b="1" dirty="0">
                  <a:solidFill>
                    <a:schemeClr val="accent2"/>
                  </a:solidFill>
                  <a:latin typeface="Montserrat" panose="00000500000000000000" pitchFamily="50" charset="0"/>
                </a:rPr>
                <a:t> de </a:t>
              </a:r>
              <a:r>
                <a:rPr lang="en-US" sz="900" b="1" dirty="0" err="1">
                  <a:solidFill>
                    <a:schemeClr val="accent2"/>
                  </a:solidFill>
                  <a:latin typeface="Montserrat" panose="00000500000000000000" pitchFamily="50" charset="0"/>
                </a:rPr>
                <a:t>Éxito</a:t>
              </a:r>
              <a:endParaRPr lang="en-US" sz="900" b="1" dirty="0">
                <a:solidFill>
                  <a:schemeClr val="accent2"/>
                </a:solidFill>
                <a:latin typeface="Montserrat" panose="00000500000000000000" pitchFamily="50" charset="0"/>
              </a:endParaRPr>
            </a:p>
          </p:txBody>
        </p:sp>
      </p:grpSp>
      <p:grpSp>
        <p:nvGrpSpPr>
          <p:cNvPr id="36" name="Grupo 35">
            <a:extLst>
              <a:ext uri="{FF2B5EF4-FFF2-40B4-BE49-F238E27FC236}">
                <a16:creationId xmlns:a16="http://schemas.microsoft.com/office/drawing/2014/main" id="{3F82DA72-7095-5ACE-9483-3C71E402E135}"/>
              </a:ext>
            </a:extLst>
          </p:cNvPr>
          <p:cNvGrpSpPr/>
          <p:nvPr/>
        </p:nvGrpSpPr>
        <p:grpSpPr>
          <a:xfrm>
            <a:off x="6279248" y="2571627"/>
            <a:ext cx="2495550" cy="1950407"/>
            <a:chOff x="1794934" y="3366424"/>
            <a:chExt cx="1676800" cy="1223575"/>
          </a:xfrm>
        </p:grpSpPr>
        <p:sp>
          <p:nvSpPr>
            <p:cNvPr id="37" name="Rectangle: Rounded Corners 7">
              <a:extLst>
                <a:ext uri="{FF2B5EF4-FFF2-40B4-BE49-F238E27FC236}">
                  <a16:creationId xmlns:a16="http://schemas.microsoft.com/office/drawing/2014/main" id="{2EC83091-A893-5508-E0C7-BCBB25038C26}"/>
                </a:ext>
              </a:extLst>
            </p:cNvPr>
            <p:cNvSpPr/>
            <p:nvPr/>
          </p:nvSpPr>
          <p:spPr>
            <a:xfrm>
              <a:off x="1794934" y="3366424"/>
              <a:ext cx="1676800" cy="1223575"/>
            </a:xfrm>
            <a:prstGeom prst="roundRect">
              <a:avLst>
                <a:gd name="adj" fmla="val 15899"/>
              </a:avLst>
            </a:prstGeom>
            <a:solidFill>
              <a:schemeClr val="accent1">
                <a:lumMod val="60000"/>
                <a:lumOff val="40000"/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5760" rtlCol="0" anchor="ctr"/>
            <a:lstStyle/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s-PE" sz="8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Número de nuevas suscripciones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s-PE" sz="8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tasa de retención de usuarios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s-PE" sz="8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 nivel de interacción con el contenido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s-PE" sz="8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tiempo promedio en la plataforma </a:t>
              </a: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s-PE" sz="8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tasa de conversión de pruebas piloto a suscripciones pagadas.</a:t>
              </a:r>
              <a:endParaRPr lang="en-US" sz="800" dirty="0">
                <a:solidFill>
                  <a:schemeClr val="tx2"/>
                </a:solidFill>
                <a:latin typeface="Montserrat" panose="00000500000000000000" pitchFamily="50" charset="0"/>
              </a:endParaRPr>
            </a:p>
          </p:txBody>
        </p:sp>
        <p:sp>
          <p:nvSpPr>
            <p:cNvPr id="38" name="Rectangle: Rounded Corners 9">
              <a:extLst>
                <a:ext uri="{FF2B5EF4-FFF2-40B4-BE49-F238E27FC236}">
                  <a16:creationId xmlns:a16="http://schemas.microsoft.com/office/drawing/2014/main" id="{57C41096-A242-B49D-3DE4-A811479F3039}"/>
                </a:ext>
              </a:extLst>
            </p:cNvPr>
            <p:cNvSpPr/>
            <p:nvPr/>
          </p:nvSpPr>
          <p:spPr>
            <a:xfrm>
              <a:off x="1890453" y="3412437"/>
              <a:ext cx="1485761" cy="21064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ffectLst>
              <a:outerShdw blurRad="38100" dist="38100" dir="2700000" sx="97000" sy="97000" algn="tl" rotWithShape="0">
                <a:schemeClr val="tx2">
                  <a:alpha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18288" rtlCol="0" anchor="ctr"/>
            <a:lstStyle/>
            <a:p>
              <a:pPr algn="ctr"/>
              <a:r>
                <a:rPr lang="en-US" sz="900" b="1" dirty="0">
                  <a:solidFill>
                    <a:schemeClr val="accent2"/>
                  </a:solidFill>
                  <a:latin typeface="Montserrat" panose="00000500000000000000" pitchFamily="50" charset="0"/>
                </a:rPr>
                <a:t>8.Métricas</a:t>
              </a:r>
            </a:p>
          </p:txBody>
        </p:sp>
      </p:grpSp>
      <p:grpSp>
        <p:nvGrpSpPr>
          <p:cNvPr id="39" name="Grupo 38">
            <a:extLst>
              <a:ext uri="{FF2B5EF4-FFF2-40B4-BE49-F238E27FC236}">
                <a16:creationId xmlns:a16="http://schemas.microsoft.com/office/drawing/2014/main" id="{F92405EB-08A9-40A4-0484-E2FA0E339A25}"/>
              </a:ext>
            </a:extLst>
          </p:cNvPr>
          <p:cNvGrpSpPr/>
          <p:nvPr/>
        </p:nvGrpSpPr>
        <p:grpSpPr>
          <a:xfrm>
            <a:off x="8936721" y="777611"/>
            <a:ext cx="2495550" cy="1720670"/>
            <a:chOff x="1794934" y="3366424"/>
            <a:chExt cx="1676800" cy="1079451"/>
          </a:xfrm>
        </p:grpSpPr>
        <p:sp>
          <p:nvSpPr>
            <p:cNvPr id="40" name="Rectangle: Rounded Corners 7">
              <a:extLst>
                <a:ext uri="{FF2B5EF4-FFF2-40B4-BE49-F238E27FC236}">
                  <a16:creationId xmlns:a16="http://schemas.microsoft.com/office/drawing/2014/main" id="{FFC1FD6A-B985-858E-136A-E3DDE192DE30}"/>
                </a:ext>
              </a:extLst>
            </p:cNvPr>
            <p:cNvSpPr/>
            <p:nvPr/>
          </p:nvSpPr>
          <p:spPr>
            <a:xfrm>
              <a:off x="1794934" y="3366424"/>
              <a:ext cx="1676800" cy="1079451"/>
            </a:xfrm>
            <a:prstGeom prst="roundRect">
              <a:avLst>
                <a:gd name="adj" fmla="val 15899"/>
              </a:avLst>
            </a:prstGeom>
            <a:solidFill>
              <a:schemeClr val="accent1">
                <a:lumMod val="60000"/>
                <a:lumOff val="40000"/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5760" rtlCol="0" anchor="ctr"/>
            <a:lstStyle/>
            <a:p>
              <a:pPr algn="ctr"/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 Medición del número de usuarios activos y comprometidos, y la tasa de conversión de universidades después de las pruebas piloto</a:t>
              </a:r>
              <a:r>
                <a:rPr lang="es-PE" sz="8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.</a:t>
              </a:r>
              <a:endParaRPr lang="en-US" sz="800" dirty="0">
                <a:solidFill>
                  <a:schemeClr val="tx2"/>
                </a:solidFill>
                <a:latin typeface="Montserrat" panose="00000500000000000000" pitchFamily="50" charset="0"/>
              </a:endParaRPr>
            </a:p>
          </p:txBody>
        </p:sp>
        <p:sp>
          <p:nvSpPr>
            <p:cNvPr id="41" name="Rectangle: Rounded Corners 9">
              <a:extLst>
                <a:ext uri="{FF2B5EF4-FFF2-40B4-BE49-F238E27FC236}">
                  <a16:creationId xmlns:a16="http://schemas.microsoft.com/office/drawing/2014/main" id="{910123AF-83C5-964A-3CF4-060460A4523C}"/>
                </a:ext>
              </a:extLst>
            </p:cNvPr>
            <p:cNvSpPr/>
            <p:nvPr/>
          </p:nvSpPr>
          <p:spPr>
            <a:xfrm>
              <a:off x="1890453" y="3412437"/>
              <a:ext cx="1485761" cy="21064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ffectLst>
              <a:outerShdw blurRad="38100" dist="38100" dir="2700000" sx="97000" sy="97000" algn="tl" rotWithShape="0">
                <a:schemeClr val="tx2">
                  <a:alpha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18288" rtlCol="0" anchor="ctr"/>
            <a:lstStyle/>
            <a:p>
              <a:pPr algn="ctr"/>
              <a:r>
                <a:rPr lang="en-US" sz="900" b="1" dirty="0">
                  <a:solidFill>
                    <a:schemeClr val="accent2"/>
                  </a:solidFill>
                  <a:latin typeface="Montserrat" panose="00000500000000000000" pitchFamily="50" charset="0"/>
                </a:rPr>
                <a:t>10 .</a:t>
              </a:r>
              <a:r>
                <a:rPr lang="en-US" sz="900" b="1" dirty="0" err="1">
                  <a:solidFill>
                    <a:schemeClr val="accent2"/>
                  </a:solidFill>
                  <a:latin typeface="Montserrat" panose="00000500000000000000" pitchFamily="50" charset="0"/>
                </a:rPr>
                <a:t>Resultado</a:t>
              </a:r>
              <a:endParaRPr lang="en-US" sz="900" b="1" dirty="0">
                <a:solidFill>
                  <a:schemeClr val="accent2"/>
                </a:solidFill>
                <a:latin typeface="Montserrat" panose="00000500000000000000" pitchFamily="50" charset="0"/>
              </a:endParaRPr>
            </a:p>
          </p:txBody>
        </p:sp>
      </p:grpSp>
      <p:grpSp>
        <p:nvGrpSpPr>
          <p:cNvPr id="42" name="Grupo 41">
            <a:extLst>
              <a:ext uri="{FF2B5EF4-FFF2-40B4-BE49-F238E27FC236}">
                <a16:creationId xmlns:a16="http://schemas.microsoft.com/office/drawing/2014/main" id="{09FBAE6F-BF9B-068A-F9A6-285E1769315A}"/>
              </a:ext>
            </a:extLst>
          </p:cNvPr>
          <p:cNvGrpSpPr/>
          <p:nvPr/>
        </p:nvGrpSpPr>
        <p:grpSpPr>
          <a:xfrm>
            <a:off x="8898142" y="2571628"/>
            <a:ext cx="2495550" cy="1950407"/>
            <a:chOff x="1794934" y="3366424"/>
            <a:chExt cx="1676800" cy="1223575"/>
          </a:xfrm>
        </p:grpSpPr>
        <p:sp>
          <p:nvSpPr>
            <p:cNvPr id="43" name="Rectangle: Rounded Corners 7">
              <a:extLst>
                <a:ext uri="{FF2B5EF4-FFF2-40B4-BE49-F238E27FC236}">
                  <a16:creationId xmlns:a16="http://schemas.microsoft.com/office/drawing/2014/main" id="{11EC30F5-99CB-1DD4-12AC-9DD40845C513}"/>
                </a:ext>
              </a:extLst>
            </p:cNvPr>
            <p:cNvSpPr/>
            <p:nvPr/>
          </p:nvSpPr>
          <p:spPr>
            <a:xfrm>
              <a:off x="1794934" y="3366424"/>
              <a:ext cx="1676800" cy="1223575"/>
            </a:xfrm>
            <a:prstGeom prst="roundRect">
              <a:avLst>
                <a:gd name="adj" fmla="val 15899"/>
              </a:avLst>
            </a:prstGeom>
            <a:solidFill>
              <a:schemeClr val="accent1">
                <a:lumMod val="60000"/>
                <a:lumOff val="40000"/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5760" rtlCol="0" anchor="ctr"/>
            <a:lstStyle/>
            <a:p>
              <a:pPr algn="ctr"/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Comprender los patrones de uso, las características más valoradas y las barreras para la adopción que pueden informar ajustes en la estrategia de producto.</a:t>
              </a:r>
              <a:endParaRPr lang="en-US" sz="900" dirty="0">
                <a:solidFill>
                  <a:schemeClr val="tx2"/>
                </a:solidFill>
                <a:latin typeface="Montserrat" panose="00000500000000000000" pitchFamily="50" charset="0"/>
              </a:endParaRPr>
            </a:p>
          </p:txBody>
        </p:sp>
        <p:sp>
          <p:nvSpPr>
            <p:cNvPr id="44" name="Rectangle: Rounded Corners 9">
              <a:extLst>
                <a:ext uri="{FF2B5EF4-FFF2-40B4-BE49-F238E27FC236}">
                  <a16:creationId xmlns:a16="http://schemas.microsoft.com/office/drawing/2014/main" id="{438EF40A-39F7-719C-8BAE-77F07C7830D2}"/>
                </a:ext>
              </a:extLst>
            </p:cNvPr>
            <p:cNvSpPr/>
            <p:nvPr/>
          </p:nvSpPr>
          <p:spPr>
            <a:xfrm>
              <a:off x="1890453" y="3412437"/>
              <a:ext cx="1485761" cy="21064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ffectLst>
              <a:outerShdw blurRad="38100" dist="38100" dir="2700000" sx="97000" sy="97000" algn="tl" rotWithShape="0">
                <a:schemeClr val="tx2">
                  <a:alpha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18288" rtlCol="0" anchor="ctr"/>
            <a:lstStyle/>
            <a:p>
              <a:pPr algn="ctr"/>
              <a:r>
                <a:rPr lang="en-US" sz="900" b="1" dirty="0">
                  <a:solidFill>
                    <a:schemeClr val="accent2"/>
                  </a:solidFill>
                  <a:latin typeface="Montserrat" panose="00000500000000000000" pitchFamily="50" charset="0"/>
                </a:rPr>
                <a:t>11. </a:t>
              </a:r>
              <a:r>
                <a:rPr lang="en-US" sz="900" b="1" dirty="0" err="1">
                  <a:solidFill>
                    <a:schemeClr val="accent2"/>
                  </a:solidFill>
                  <a:latin typeface="Montserrat" panose="00000500000000000000" pitchFamily="50" charset="0"/>
                </a:rPr>
                <a:t>Aprendizajes</a:t>
              </a:r>
              <a:r>
                <a:rPr lang="en-US" sz="900" b="1" dirty="0">
                  <a:solidFill>
                    <a:schemeClr val="accent2"/>
                  </a:solidFill>
                  <a:latin typeface="Montserrat" panose="00000500000000000000" pitchFamily="50" charset="0"/>
                </a:rPr>
                <a:t> e Insights:</a:t>
              </a:r>
            </a:p>
          </p:txBody>
        </p:sp>
      </p:grpSp>
      <p:grpSp>
        <p:nvGrpSpPr>
          <p:cNvPr id="45" name="Grupo 44">
            <a:extLst>
              <a:ext uri="{FF2B5EF4-FFF2-40B4-BE49-F238E27FC236}">
                <a16:creationId xmlns:a16="http://schemas.microsoft.com/office/drawing/2014/main" id="{BCF944DF-5558-45A4-F7CD-45240EB45F97}"/>
              </a:ext>
            </a:extLst>
          </p:cNvPr>
          <p:cNvGrpSpPr/>
          <p:nvPr/>
        </p:nvGrpSpPr>
        <p:grpSpPr>
          <a:xfrm>
            <a:off x="8888260" y="4595381"/>
            <a:ext cx="2495550" cy="2070918"/>
            <a:chOff x="1794934" y="3366424"/>
            <a:chExt cx="1676800" cy="1299177"/>
          </a:xfrm>
        </p:grpSpPr>
        <p:sp>
          <p:nvSpPr>
            <p:cNvPr id="47" name="Rectangle: Rounded Corners 7">
              <a:extLst>
                <a:ext uri="{FF2B5EF4-FFF2-40B4-BE49-F238E27FC236}">
                  <a16:creationId xmlns:a16="http://schemas.microsoft.com/office/drawing/2014/main" id="{8962BDB5-E09E-9493-2AAD-DF32CCC23367}"/>
                </a:ext>
              </a:extLst>
            </p:cNvPr>
            <p:cNvSpPr/>
            <p:nvPr/>
          </p:nvSpPr>
          <p:spPr>
            <a:xfrm>
              <a:off x="1794934" y="3366424"/>
              <a:ext cx="1676800" cy="1299177"/>
            </a:xfrm>
            <a:prstGeom prst="roundRect">
              <a:avLst>
                <a:gd name="adj" fmla="val 15899"/>
              </a:avLst>
            </a:prstGeom>
            <a:solidFill>
              <a:schemeClr val="accent1">
                <a:lumMod val="60000"/>
                <a:lumOff val="40000"/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5760" rtlCol="0" anchor="ctr"/>
            <a:lstStyle/>
            <a:p>
              <a:pPr algn="ctr"/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Basado en los resultados, decidir si escalar el piloto, hacer iteraciones en el producto o cambiar estrategias de </a:t>
              </a:r>
              <a:r>
                <a:rPr lang="es-PE" sz="900" dirty="0" err="1">
                  <a:solidFill>
                    <a:schemeClr val="tx2"/>
                  </a:solidFill>
                  <a:latin typeface="Montserrat" panose="00000500000000000000" pitchFamily="50" charset="0"/>
                </a:rPr>
                <a:t>engagement</a:t>
              </a: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 y adquisición.</a:t>
              </a:r>
              <a:endParaRPr lang="en-US" sz="900" dirty="0">
                <a:solidFill>
                  <a:schemeClr val="tx2"/>
                </a:solidFill>
                <a:latin typeface="Montserrat" panose="00000500000000000000" pitchFamily="50" charset="0"/>
              </a:endParaRPr>
            </a:p>
          </p:txBody>
        </p:sp>
        <p:sp>
          <p:nvSpPr>
            <p:cNvPr id="48" name="Rectangle: Rounded Corners 9">
              <a:extLst>
                <a:ext uri="{FF2B5EF4-FFF2-40B4-BE49-F238E27FC236}">
                  <a16:creationId xmlns:a16="http://schemas.microsoft.com/office/drawing/2014/main" id="{D82A1044-9165-263D-B596-BF2EBE7BD844}"/>
                </a:ext>
              </a:extLst>
            </p:cNvPr>
            <p:cNvSpPr/>
            <p:nvPr/>
          </p:nvSpPr>
          <p:spPr>
            <a:xfrm>
              <a:off x="1890453" y="3412437"/>
              <a:ext cx="1485761" cy="21064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ffectLst>
              <a:outerShdw blurRad="38100" dist="38100" dir="2700000" sx="97000" sy="97000" algn="tl" rotWithShape="0">
                <a:schemeClr val="tx2">
                  <a:alpha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18288" rtlCol="0" anchor="ctr"/>
            <a:lstStyle/>
            <a:p>
              <a:pPr algn="ctr"/>
              <a:r>
                <a:rPr lang="en-US" sz="900" b="1" dirty="0">
                  <a:solidFill>
                    <a:schemeClr val="accent2"/>
                  </a:solidFill>
                  <a:latin typeface="Montserrat" panose="00000500000000000000" pitchFamily="50" charset="0"/>
                </a:rPr>
                <a:t>12. </a:t>
              </a:r>
              <a:r>
                <a:rPr lang="en-US" sz="900" b="1" dirty="0" err="1">
                  <a:solidFill>
                    <a:schemeClr val="accent2"/>
                  </a:solidFill>
                  <a:latin typeface="Montserrat" panose="00000500000000000000" pitchFamily="50" charset="0"/>
                </a:rPr>
                <a:t>Próximos</a:t>
              </a:r>
              <a:r>
                <a:rPr lang="en-US" sz="900" b="1" dirty="0">
                  <a:solidFill>
                    <a:schemeClr val="accent2"/>
                  </a:solidFill>
                  <a:latin typeface="Montserrat" panose="00000500000000000000" pitchFamily="50" charset="0"/>
                </a:rPr>
                <a:t> Pasos</a:t>
              </a:r>
            </a:p>
          </p:txBody>
        </p:sp>
      </p:grpSp>
      <p:sp>
        <p:nvSpPr>
          <p:cNvPr id="50" name="CuadroTexto 49">
            <a:extLst>
              <a:ext uri="{FF2B5EF4-FFF2-40B4-BE49-F238E27FC236}">
                <a16:creationId xmlns:a16="http://schemas.microsoft.com/office/drawing/2014/main" id="{986CCA9D-1074-8B2F-1CD3-4AFFD99623CA}"/>
              </a:ext>
            </a:extLst>
          </p:cNvPr>
          <p:cNvSpPr txBox="1"/>
          <p:nvPr/>
        </p:nvSpPr>
        <p:spPr>
          <a:xfrm>
            <a:off x="-7066668" y="2498280"/>
            <a:ext cx="643708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PE" b="1" i="0" dirty="0" err="1">
                <a:effectLst/>
                <a:latin typeface="Söhne"/>
              </a:rPr>
              <a:t>Learning</a:t>
            </a:r>
            <a:r>
              <a:rPr lang="es-PE" b="1" i="0" dirty="0">
                <a:effectLst/>
                <a:latin typeface="Söhne"/>
              </a:rPr>
              <a:t> Content Management </a:t>
            </a:r>
            <a:r>
              <a:rPr lang="es-PE" b="1" i="0" dirty="0" err="1">
                <a:effectLst/>
                <a:latin typeface="Söhne"/>
              </a:rPr>
              <a:t>System</a:t>
            </a:r>
            <a:r>
              <a:rPr lang="es-PE" b="1" i="0" dirty="0">
                <a:effectLst/>
                <a:latin typeface="Söhne"/>
              </a:rPr>
              <a:t> (LCMS)</a:t>
            </a:r>
            <a:r>
              <a:rPr lang="es-PE" b="0" i="0" dirty="0">
                <a:solidFill>
                  <a:srgbClr val="0F0F0F"/>
                </a:solidFill>
                <a:effectLst/>
                <a:latin typeface="Söhne"/>
              </a:rPr>
              <a:t>: Aunque tradicionalmente se centra en la creación y gestión de contenido de aprendizaje, un LCMS también puede ofrecer funcionalidades para la entrega y seguimiento de contenido educativo, lo cual puede incluir libros digitales y otros recursos.</a:t>
            </a:r>
            <a:endParaRPr lang="es-PE" dirty="0"/>
          </a:p>
        </p:txBody>
      </p:sp>
      <p:sp>
        <p:nvSpPr>
          <p:cNvPr id="52" name="CuadroTexto 51">
            <a:extLst>
              <a:ext uri="{FF2B5EF4-FFF2-40B4-BE49-F238E27FC236}">
                <a16:creationId xmlns:a16="http://schemas.microsoft.com/office/drawing/2014/main" id="{392EFEBF-A66F-754C-BBF6-A91D34D2B934}"/>
              </a:ext>
            </a:extLst>
          </p:cNvPr>
          <p:cNvSpPr txBox="1"/>
          <p:nvPr/>
        </p:nvSpPr>
        <p:spPr>
          <a:xfrm>
            <a:off x="-7066668" y="4101415"/>
            <a:ext cx="643708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PE" b="1" i="0" dirty="0" err="1">
                <a:effectLst/>
                <a:latin typeface="Söhne"/>
              </a:rPr>
              <a:t>Enhanced</a:t>
            </a:r>
            <a:r>
              <a:rPr lang="es-PE" b="1" i="0" dirty="0">
                <a:effectLst/>
                <a:latin typeface="Söhne"/>
              </a:rPr>
              <a:t> Digital Reading </a:t>
            </a:r>
            <a:r>
              <a:rPr lang="es-PE" b="1" i="0" dirty="0" err="1">
                <a:effectLst/>
                <a:latin typeface="Söhne"/>
              </a:rPr>
              <a:t>Platform</a:t>
            </a:r>
            <a:r>
              <a:rPr lang="es-PE" b="1" i="0" dirty="0">
                <a:effectLst/>
                <a:latin typeface="Söhne"/>
              </a:rPr>
              <a:t> (EDRP)</a:t>
            </a:r>
            <a:r>
              <a:rPr lang="es-PE" b="0" i="0" dirty="0">
                <a:solidFill>
                  <a:srgbClr val="0F0F0F"/>
                </a:solidFill>
                <a:effectLst/>
                <a:latin typeface="Söhne"/>
              </a:rPr>
              <a:t>: Pone el foco en la mejora de la experiencia de lectura digital mediante herramientas de anotación y marcado, lo cual es una de las funcionalidades clave de tu plataforma.</a:t>
            </a:r>
            <a:endParaRPr lang="es-PE" dirty="0"/>
          </a:p>
        </p:txBody>
      </p:sp>
      <p:sp>
        <p:nvSpPr>
          <p:cNvPr id="54" name="CuadroTexto 53">
            <a:extLst>
              <a:ext uri="{FF2B5EF4-FFF2-40B4-BE49-F238E27FC236}">
                <a16:creationId xmlns:a16="http://schemas.microsoft.com/office/drawing/2014/main" id="{67DC58DC-190E-9ED9-FD77-1004E9F12694}"/>
              </a:ext>
            </a:extLst>
          </p:cNvPr>
          <p:cNvSpPr txBox="1"/>
          <p:nvPr/>
        </p:nvSpPr>
        <p:spPr>
          <a:xfrm>
            <a:off x="-6640187" y="7536568"/>
            <a:ext cx="96592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PE" dirty="0"/>
              <a:t>Personal Digital Library: Permite a los usuarios construir su propia biblioteca digital con libros adquiridos a través de Amazon.</a:t>
            </a:r>
          </a:p>
        </p:txBody>
      </p:sp>
      <p:sp>
        <p:nvSpPr>
          <p:cNvPr id="56" name="CuadroTexto 55">
            <a:extLst>
              <a:ext uri="{FF2B5EF4-FFF2-40B4-BE49-F238E27FC236}">
                <a16:creationId xmlns:a16="http://schemas.microsoft.com/office/drawing/2014/main" id="{3F44AD44-1505-B345-D660-E361EC75131F}"/>
              </a:ext>
            </a:extLst>
          </p:cNvPr>
          <p:cNvSpPr txBox="1"/>
          <p:nvPr/>
        </p:nvSpPr>
        <p:spPr>
          <a:xfrm>
            <a:off x="-6687819" y="8252415"/>
            <a:ext cx="965925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PE" dirty="0"/>
              <a:t>Reading </a:t>
            </a:r>
            <a:r>
              <a:rPr lang="es-PE" dirty="0" err="1"/>
              <a:t>Enhancement</a:t>
            </a:r>
            <a:r>
              <a:rPr lang="es-PE" dirty="0"/>
              <a:t> </a:t>
            </a:r>
            <a:r>
              <a:rPr lang="es-PE" dirty="0" err="1"/>
              <a:t>Features</a:t>
            </a:r>
            <a:r>
              <a:rPr lang="es-PE" dirty="0"/>
              <a:t>: Incluye funcionalidades para mejorar la experiencia de lectura, como cambiar el tamaño del texto, ajustar la iluminación y marcar páginas, aunque estas características son generalmente menos interactivas en comparación con las de un LCMS.</a:t>
            </a:r>
          </a:p>
        </p:txBody>
      </p:sp>
    </p:spTree>
    <p:extLst>
      <p:ext uri="{BB962C8B-B14F-4D97-AF65-F5344CB8AC3E}">
        <p14:creationId xmlns:p14="http://schemas.microsoft.com/office/powerpoint/2010/main" val="4011363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91BDF5A2-7332-269B-B390-E8B693B4FB8F}"/>
              </a:ext>
            </a:extLst>
          </p:cNvPr>
          <p:cNvSpPr txBox="1"/>
          <p:nvPr/>
        </p:nvSpPr>
        <p:spPr>
          <a:xfrm>
            <a:off x="-233413" y="0"/>
            <a:ext cx="6097604" cy="97072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Bef>
                <a:spcPts val="200"/>
              </a:spcBef>
            </a:pPr>
            <a:r>
              <a:rPr lang="es-PE" sz="2400" b="1" kern="100" dirty="0"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Funcionalidades Diferenciadoras: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PE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Amazon Kindle:</a:t>
            </a:r>
            <a:r>
              <a:rPr lang="es-PE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Integración con el ecosistema de Amazon, incluyendo sincronización con dispositivos Kindle y servicios Amazon.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Apple </a:t>
            </a:r>
            <a:r>
              <a:rPr lang="es-PE" sz="1800" b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Books</a:t>
            </a:r>
            <a:r>
              <a:rPr lang="es-PE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r>
              <a:rPr lang="es-PE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Integración profunda con el ecosistema de Apple, ofreciendo una experiencia de usuario fluida en dispositivos Apple.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Google Play </a:t>
            </a:r>
            <a:r>
              <a:rPr lang="es-PE" sz="1800" b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Books</a:t>
            </a:r>
            <a:r>
              <a:rPr lang="es-PE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r>
              <a:rPr lang="es-PE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Acceso integrado en el ecosistema de Google, particularmente en dispositivos Android.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Coursera, Udemy, </a:t>
            </a:r>
            <a:r>
              <a:rPr lang="es-PE" sz="1800" b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EdX</a:t>
            </a:r>
            <a:r>
              <a:rPr lang="es-PE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r>
              <a:rPr lang="es-PE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Integración de materiales de lectura con cursos en línea y recursos educativos digitales.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JSTOR, Project MUSE:</a:t>
            </a:r>
            <a:r>
              <a:rPr lang="es-PE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Acceso especializado a literatura académica y de investigación.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800" b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Smashwords</a:t>
            </a:r>
            <a:r>
              <a:rPr lang="es-PE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Lulu:</a:t>
            </a:r>
            <a:r>
              <a:rPr lang="es-PE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Facilitan la </a:t>
            </a:r>
            <a:r>
              <a:rPr lang="es-PE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auto-publicación</a:t>
            </a:r>
            <a:r>
              <a:rPr lang="es-PE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y distribución de </a:t>
            </a:r>
            <a:r>
              <a:rPr lang="es-PE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ebooks</a:t>
            </a:r>
            <a:r>
              <a:rPr lang="es-PE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Scribd:</a:t>
            </a:r>
            <a:r>
              <a:rPr lang="es-PE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Ofrece un modelo de suscripción para acceso a una variedad de libros, documentos y </a:t>
            </a:r>
            <a:r>
              <a:rPr lang="es-PE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audiobooks</a:t>
            </a:r>
            <a:r>
              <a:rPr lang="es-PE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800" b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Westlaw</a:t>
            </a:r>
            <a:r>
              <a:rPr lang="es-PE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s-PE" sz="1800" b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LexisNexis</a:t>
            </a:r>
            <a:r>
              <a:rPr lang="es-PE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r>
              <a:rPr lang="es-PE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Proporcionan contenidos y herramientas específicas para profesionales del derecho.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800" b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HeinOnline</a:t>
            </a:r>
            <a:r>
              <a:rPr lang="es-PE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Bloomberg </a:t>
            </a:r>
            <a:r>
              <a:rPr lang="es-PE" sz="1800" b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Law</a:t>
            </a:r>
            <a:r>
              <a:rPr lang="es-PE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r>
              <a:rPr lang="es-PE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Ofrecen una amplia gama de recursos legales digitales.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Audible (Amazon):</a:t>
            </a:r>
            <a:r>
              <a:rPr lang="es-PE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Líder en </a:t>
            </a:r>
            <a:r>
              <a:rPr lang="es-PE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audiobooks</a:t>
            </a:r>
            <a:r>
              <a:rPr lang="es-PE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con una vasta selección y características de reproducción avanzadas.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800" b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Blinkist</a:t>
            </a:r>
            <a:r>
              <a:rPr lang="es-PE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r>
              <a:rPr lang="es-PE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Resúmenes concisos de libros no ficcionales en formatos de texto y audio.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800" b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OverDrive</a:t>
            </a:r>
            <a:r>
              <a:rPr lang="es-PE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s-PE" sz="1800" b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Hoopla</a:t>
            </a:r>
            <a:r>
              <a:rPr lang="es-PE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r>
              <a:rPr lang="es-PE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Proporcionan acceso digital a colecciones de bibliotecas públicas y universitarias.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8E4AEE5-B9CC-2D63-87C4-48AEE76AC947}"/>
              </a:ext>
            </a:extLst>
          </p:cNvPr>
          <p:cNvSpPr txBox="1"/>
          <p:nvPr/>
        </p:nvSpPr>
        <p:spPr>
          <a:xfrm>
            <a:off x="6327811" y="188749"/>
            <a:ext cx="6261232" cy="834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Diferencias Clave y Valor Agregado:</a:t>
            </a:r>
            <a:endParaRPr lang="es-PE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Amazon Kindle y Audible (Amazon):</a:t>
            </a:r>
            <a:endParaRPr lang="es-PE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Valor Agregado:</a:t>
            </a: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Amplia biblioteca, integración con dispositivos Kindle, y liderazgo en </a:t>
            </a:r>
            <a:r>
              <a:rPr lang="es-PE" sz="11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audiobooks</a:t>
            </a: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Cómo Competir:</a:t>
            </a: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Ofreciendo una experiencia más personalizada o enfocándote en nichos específicos no cubiertos por Amazon.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Apple Books y Google Play Books:</a:t>
            </a:r>
            <a:endParaRPr lang="es-PE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Valor Agregado:</a:t>
            </a: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Integración con ecosistemas Apple y Google respectivamente, facilitando el acceso y la sincronización.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Cómo Competir:</a:t>
            </a: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Creando una plataforma más versátil que sea compatible con múltiples ecosistemas.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Plataformas Educativas (Coursera, Udemy, </a:t>
            </a:r>
            <a:r>
              <a:rPr lang="es-PE" sz="1100" b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EdX</a:t>
            </a: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):</a:t>
            </a:r>
            <a:endParaRPr lang="es-PE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Valor Agregado:</a:t>
            </a: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Combinación de cursos y materiales educativos.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Cómo Competir:</a:t>
            </a: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Centrándote en ofrecer contenidos exclusivos o especializados que complementen la formación online.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Recursos Académicos (JSTOR, Project MUSE):</a:t>
            </a:r>
            <a:endParaRPr lang="es-PE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Valor Agregado:</a:t>
            </a: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Acceso a investigaciones y literatura académica.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Cómo Competir:</a:t>
            </a: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Ofreciendo una plataforma más accesible y amigable para un público más general.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Auto-Publicación (</a:t>
            </a:r>
            <a:r>
              <a:rPr lang="es-PE" sz="1100" b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Smashwords</a:t>
            </a: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Lulu):</a:t>
            </a:r>
            <a:endParaRPr lang="es-PE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Valor Agregado:</a:t>
            </a: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Facilitan la </a:t>
            </a:r>
            <a:r>
              <a:rPr lang="es-PE" sz="11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auto-publicación</a:t>
            </a: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para autores independientes.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Cómo Competir:</a:t>
            </a: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Proporcionando herramientas adicionales de marketing y distribución para autores.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Legal (</a:t>
            </a:r>
            <a:r>
              <a:rPr lang="es-PE" sz="1100" b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Westlaw</a:t>
            </a: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s-PE" sz="1100" b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LexisNexis</a:t>
            </a: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):</a:t>
            </a:r>
            <a:endParaRPr lang="es-PE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Valor Agregado:</a:t>
            </a: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Contenidos y herramientas especializadas para el sector legal.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Cómo Competir:</a:t>
            </a: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Ofreciendo una solución más asequible o con funcionalidades innovadoras.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100" b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Blinkist</a:t>
            </a: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es-PE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Valor Agregado:</a:t>
            </a: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Resúmenes concisos de libros.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Cómo Competir:</a:t>
            </a: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Creando resúmenes más detallados o interactivos.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Bibliotecas Digitales (</a:t>
            </a:r>
            <a:r>
              <a:rPr lang="es-PE" sz="1100" b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OverDrive</a:t>
            </a: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s-PE" sz="1100" b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Hoopla</a:t>
            </a: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):</a:t>
            </a:r>
            <a:endParaRPr lang="es-PE" sz="1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Valor Agregado:</a:t>
            </a: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Acceso a colecciones de bibliotecas públicas.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s-PE" sz="11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Cómo Competir:</a:t>
            </a:r>
            <a:r>
              <a:rPr lang="es-PE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Ofreciendo colecciones exclusivas o servicios adicionales.</a:t>
            </a:r>
          </a:p>
        </p:txBody>
      </p:sp>
    </p:spTree>
    <p:extLst>
      <p:ext uri="{BB962C8B-B14F-4D97-AF65-F5344CB8AC3E}">
        <p14:creationId xmlns:p14="http://schemas.microsoft.com/office/powerpoint/2010/main" val="20409181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: Top Corners Rounded 11">
            <a:extLst>
              <a:ext uri="{FF2B5EF4-FFF2-40B4-BE49-F238E27FC236}">
                <a16:creationId xmlns:a16="http://schemas.microsoft.com/office/drawing/2014/main" id="{1BDC8D4B-12FA-48C6-8DB9-C69C90001661}"/>
              </a:ext>
            </a:extLst>
          </p:cNvPr>
          <p:cNvSpPr/>
          <p:nvPr/>
        </p:nvSpPr>
        <p:spPr>
          <a:xfrm>
            <a:off x="736600" y="660399"/>
            <a:ext cx="3293628" cy="5884157"/>
          </a:xfrm>
          <a:prstGeom prst="round2SameRect">
            <a:avLst>
              <a:gd name="adj1" fmla="val 7509"/>
              <a:gd name="adj2" fmla="val 7762"/>
            </a:avLst>
          </a:prstGeom>
          <a:solidFill>
            <a:schemeClr val="accent2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849EE52C-BEFE-48E1-B7D0-43EEBDA6076A}"/>
              </a:ext>
            </a:extLst>
          </p:cNvPr>
          <p:cNvSpPr/>
          <p:nvPr/>
        </p:nvSpPr>
        <p:spPr bwMode="auto">
          <a:xfrm>
            <a:off x="736600" y="660400"/>
            <a:ext cx="3293628" cy="5884156"/>
          </a:xfrm>
          <a:prstGeom prst="roundRect">
            <a:avLst>
              <a:gd name="adj" fmla="val 7541"/>
            </a:avLst>
          </a:prstGeom>
          <a:noFill/>
          <a:ln w="38100">
            <a:solidFill>
              <a:schemeClr val="accent2"/>
            </a:solidFill>
          </a:ln>
        </p:spPr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708A2134-AE91-470E-93AA-CAA630A5B344}"/>
              </a:ext>
            </a:extLst>
          </p:cNvPr>
          <p:cNvSpPr/>
          <p:nvPr/>
        </p:nvSpPr>
        <p:spPr>
          <a:xfrm>
            <a:off x="874278" y="793444"/>
            <a:ext cx="3018272" cy="1450109"/>
          </a:xfrm>
          <a:prstGeom prst="roundRect">
            <a:avLst>
              <a:gd name="adj" fmla="val 13736"/>
            </a:avLst>
          </a:prstGeom>
          <a:solidFill>
            <a:schemeClr val="bg1"/>
          </a:solidFill>
          <a:ln>
            <a:noFill/>
          </a:ln>
          <a:effectLst>
            <a:outerShdw blurRad="330200" dist="203200" dir="2700000" sx="91000" sy="91000" algn="tl" rotWithShape="0">
              <a:schemeClr val="tx2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5760" rtlCol="0" anchor="t" anchorCtr="0"/>
          <a:lstStyle/>
          <a:p>
            <a:pPr>
              <a:spcAft>
                <a:spcPts val="600"/>
              </a:spcAft>
            </a:pPr>
            <a:r>
              <a:rPr lang="es-PE" sz="1100" b="1" dirty="0">
                <a:solidFill>
                  <a:schemeClr val="tx2"/>
                </a:solidFill>
                <a:latin typeface="Montserrat" panose="00000500000000000000" pitchFamily="50" charset="0"/>
              </a:rPr>
              <a:t>1. Biblioteca Digital y Acceso a Contenidos</a:t>
            </a: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PE" sz="900" dirty="0">
                <a:solidFill>
                  <a:schemeClr val="tx2"/>
                </a:solidFill>
                <a:latin typeface="Montserrat" panose="00000500000000000000" pitchFamily="50" charset="0"/>
              </a:rPr>
              <a:t>Opción para visualizar mis libros y leer.</a:t>
            </a: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PE" sz="900" dirty="0">
                <a:solidFill>
                  <a:schemeClr val="tx2"/>
                </a:solidFill>
                <a:latin typeface="Montserrat" panose="00000500000000000000" pitchFamily="50" charset="0"/>
              </a:rPr>
              <a:t>Capacidad para cargar y acceder a materiales.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DB947869-6C5E-4B5A-A872-726BBAB588A8}"/>
              </a:ext>
            </a:extLst>
          </p:cNvPr>
          <p:cNvSpPr/>
          <p:nvPr/>
        </p:nvSpPr>
        <p:spPr>
          <a:xfrm>
            <a:off x="-996543" y="2773591"/>
            <a:ext cx="805656" cy="206891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 anchorCtr="0"/>
          <a:lstStyle/>
          <a:p>
            <a:pPr algn="ctr">
              <a:spcAft>
                <a:spcPts val="600"/>
              </a:spcAft>
            </a:pPr>
            <a:r>
              <a:rPr lang="en-US" sz="900" dirty="0" err="1">
                <a:solidFill>
                  <a:schemeClr val="bg1"/>
                </a:solidFill>
                <a:latin typeface="Montserrat" panose="00000500000000000000" pitchFamily="50" charset="0"/>
              </a:rPr>
              <a:t>Ganancia</a:t>
            </a:r>
            <a:endParaRPr lang="en-US" sz="900" dirty="0">
              <a:solidFill>
                <a:schemeClr val="bg1"/>
              </a:solidFill>
              <a:latin typeface="Montserrat" panose="00000500000000000000" pitchFamily="50" charset="0"/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F696A150-EDC7-41EA-AC17-3E40D2260697}"/>
              </a:ext>
            </a:extLst>
          </p:cNvPr>
          <p:cNvSpPr/>
          <p:nvPr/>
        </p:nvSpPr>
        <p:spPr>
          <a:xfrm>
            <a:off x="874278" y="2362030"/>
            <a:ext cx="3018272" cy="2455611"/>
          </a:xfrm>
          <a:prstGeom prst="roundRect">
            <a:avLst>
              <a:gd name="adj" fmla="val 13736"/>
            </a:avLst>
          </a:prstGeom>
          <a:solidFill>
            <a:schemeClr val="bg1"/>
          </a:solidFill>
          <a:ln>
            <a:noFill/>
          </a:ln>
          <a:effectLst>
            <a:outerShdw blurRad="330200" dist="203200" dir="2700000" sx="91000" sy="91000" algn="tl" rotWithShape="0">
              <a:schemeClr val="tx2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5760" rtlCol="0" anchor="t" anchorCtr="0"/>
          <a:lstStyle/>
          <a:p>
            <a:pPr>
              <a:spcAft>
                <a:spcPts val="600"/>
              </a:spcAft>
            </a:pPr>
            <a:r>
              <a:rPr lang="es-PE" sz="1100" b="1" dirty="0">
                <a:solidFill>
                  <a:schemeClr val="tx2"/>
                </a:solidFill>
                <a:latin typeface="Montserrat" panose="00000500000000000000" pitchFamily="50" charset="0"/>
              </a:rPr>
              <a:t>2. Herramientas de Lectura Personalizables</a:t>
            </a: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PE" sz="900" dirty="0">
                <a:solidFill>
                  <a:schemeClr val="tx2"/>
                </a:solidFill>
                <a:latin typeface="Montserrat" panose="00000500000000000000" pitchFamily="50" charset="0"/>
              </a:rPr>
              <a:t>Opciones para ajustar el tamaño y estilo de fuente, el espaciado de líneas y el color de fondo.</a:t>
            </a: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PE" sz="900" dirty="0">
                <a:solidFill>
                  <a:schemeClr val="tx2"/>
                </a:solidFill>
                <a:latin typeface="Montserrat" panose="00000500000000000000" pitchFamily="50" charset="0"/>
              </a:rPr>
              <a:t>Opción para ampliar pantalla</a:t>
            </a: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PE" sz="900" dirty="0">
                <a:solidFill>
                  <a:schemeClr val="tx2"/>
                </a:solidFill>
                <a:latin typeface="Montserrat" panose="00000500000000000000" pitchFamily="50" charset="0"/>
              </a:rPr>
              <a:t>Marcadores de subrayado de página, notas en textos seleccionados destacados para marcar secciones importantes. </a:t>
            </a: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PE" sz="900" dirty="0">
                <a:solidFill>
                  <a:schemeClr val="tx2"/>
                </a:solidFill>
                <a:latin typeface="Montserrat" panose="00000500000000000000" pitchFamily="50" charset="0"/>
              </a:rPr>
              <a:t>Opción para mostrar u ocultar marcadores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E56B0535-4391-4A83-A457-89BE0473CA19}"/>
              </a:ext>
            </a:extLst>
          </p:cNvPr>
          <p:cNvSpPr/>
          <p:nvPr/>
        </p:nvSpPr>
        <p:spPr>
          <a:xfrm>
            <a:off x="-890335" y="2411717"/>
            <a:ext cx="805656" cy="20689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 anchorCtr="0"/>
          <a:lstStyle/>
          <a:p>
            <a:pPr algn="ctr">
              <a:spcAft>
                <a:spcPts val="600"/>
              </a:spcAft>
            </a:pPr>
            <a:r>
              <a:rPr lang="en-US" sz="900" dirty="0">
                <a:solidFill>
                  <a:schemeClr val="bg1"/>
                </a:solidFill>
                <a:latin typeface="Montserrat" panose="00000500000000000000" pitchFamily="50" charset="0"/>
              </a:rPr>
              <a:t>Security</a:t>
            </a:r>
          </a:p>
        </p:txBody>
      </p:sp>
      <p:sp>
        <p:nvSpPr>
          <p:cNvPr id="47" name="Rectangle: Top Corners Rounded 46">
            <a:extLst>
              <a:ext uri="{FF2B5EF4-FFF2-40B4-BE49-F238E27FC236}">
                <a16:creationId xmlns:a16="http://schemas.microsoft.com/office/drawing/2014/main" id="{B510787D-5AE0-4CF5-A0A4-702226D4B212}"/>
              </a:ext>
            </a:extLst>
          </p:cNvPr>
          <p:cNvSpPr/>
          <p:nvPr/>
        </p:nvSpPr>
        <p:spPr>
          <a:xfrm>
            <a:off x="4449186" y="177801"/>
            <a:ext cx="3293628" cy="6366756"/>
          </a:xfrm>
          <a:prstGeom prst="round2SameRect">
            <a:avLst>
              <a:gd name="adj1" fmla="val 7509"/>
              <a:gd name="adj2" fmla="val 11941"/>
            </a:avLst>
          </a:prstGeom>
          <a:solidFill>
            <a:schemeClr val="accent3">
              <a:lumMod val="60000"/>
              <a:lumOff val="4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165A72C0-D1B8-4FD2-BFB2-D736D4EE199C}"/>
              </a:ext>
            </a:extLst>
          </p:cNvPr>
          <p:cNvSpPr/>
          <p:nvPr/>
        </p:nvSpPr>
        <p:spPr bwMode="auto">
          <a:xfrm>
            <a:off x="4449186" y="177801"/>
            <a:ext cx="3293628" cy="6366756"/>
          </a:xfrm>
          <a:prstGeom prst="roundRect">
            <a:avLst>
              <a:gd name="adj" fmla="val 7541"/>
            </a:avLst>
          </a:prstGeom>
          <a:noFill/>
          <a:ln w="38100">
            <a:solidFill>
              <a:schemeClr val="accent3"/>
            </a:solidFill>
          </a:ln>
        </p:spPr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C9F988C-2DFE-40F6-8314-2E8F7E769222}"/>
              </a:ext>
            </a:extLst>
          </p:cNvPr>
          <p:cNvSpPr txBox="1"/>
          <p:nvPr/>
        </p:nvSpPr>
        <p:spPr>
          <a:xfrm>
            <a:off x="726649" y="128777"/>
            <a:ext cx="3042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accent2"/>
                </a:solidFill>
                <a:latin typeface="Montserrat" panose="00000500000000000000" pitchFamily="50" charset="0"/>
              </a:rPr>
              <a:t>Casos de </a:t>
            </a:r>
            <a:r>
              <a:rPr lang="en-US" b="1" dirty="0" err="1">
                <a:solidFill>
                  <a:schemeClr val="accent2"/>
                </a:solidFill>
                <a:latin typeface="Montserrat" panose="00000500000000000000" pitchFamily="50" charset="0"/>
              </a:rPr>
              <a:t>uso</a:t>
            </a:r>
            <a:r>
              <a:rPr lang="en-US" b="1" dirty="0">
                <a:solidFill>
                  <a:schemeClr val="accent2"/>
                </a:solidFill>
                <a:latin typeface="Montserrat" panose="00000500000000000000" pitchFamily="50" charset="0"/>
              </a:rPr>
              <a:t> (</a:t>
            </a:r>
            <a:r>
              <a:rPr lang="en-US" b="1" dirty="0" err="1">
                <a:solidFill>
                  <a:schemeClr val="accent2"/>
                </a:solidFill>
                <a:latin typeface="Montserrat" panose="00000500000000000000" pitchFamily="50" charset="0"/>
              </a:rPr>
              <a:t>Actuales</a:t>
            </a:r>
            <a:r>
              <a:rPr lang="en-US" b="1" dirty="0">
                <a:solidFill>
                  <a:schemeClr val="accent2"/>
                </a:solidFill>
                <a:latin typeface="Montserrat" panose="00000500000000000000" pitchFamily="50" charset="0"/>
              </a:rPr>
              <a:t>)</a:t>
            </a:r>
            <a:endParaRPr lang="en-US" b="1" dirty="0">
              <a:solidFill>
                <a:schemeClr val="accent3">
                  <a:lumMod val="75000"/>
                </a:schemeClr>
              </a:solidFill>
              <a:latin typeface="Montserrat" panose="00000500000000000000" pitchFamily="50" charset="0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7E1E3B72-E68F-4113-BDBA-A0BA8A9C466E}"/>
              </a:ext>
            </a:extLst>
          </p:cNvPr>
          <p:cNvGrpSpPr/>
          <p:nvPr/>
        </p:nvGrpSpPr>
        <p:grpSpPr>
          <a:xfrm>
            <a:off x="-3258648" y="3510822"/>
            <a:ext cx="3067761" cy="1306819"/>
            <a:chOff x="-158550" y="814138"/>
            <a:chExt cx="3067761" cy="1306819"/>
          </a:xfrm>
        </p:grpSpPr>
        <p:sp>
          <p:nvSpPr>
            <p:cNvPr id="42" name="Rectangle: Rounded Corners 41">
              <a:extLst>
                <a:ext uri="{FF2B5EF4-FFF2-40B4-BE49-F238E27FC236}">
                  <a16:creationId xmlns:a16="http://schemas.microsoft.com/office/drawing/2014/main" id="{5E5DC490-E6A1-44A2-9169-4D03212C9407}"/>
                </a:ext>
              </a:extLst>
            </p:cNvPr>
            <p:cNvSpPr/>
            <p:nvPr/>
          </p:nvSpPr>
          <p:spPr>
            <a:xfrm>
              <a:off x="-158550" y="814138"/>
              <a:ext cx="3018272" cy="1306819"/>
            </a:xfrm>
            <a:prstGeom prst="roundRect">
              <a:avLst>
                <a:gd name="adj" fmla="val 13736"/>
              </a:avLst>
            </a:prstGeom>
            <a:solidFill>
              <a:schemeClr val="bg1"/>
            </a:solidFill>
            <a:ln>
              <a:noFill/>
            </a:ln>
            <a:effectLst>
              <a:outerShdw blurRad="330200" dist="203200" dir="2700000" sx="91000" sy="91000" algn="tl" rotWithShape="0">
                <a:schemeClr val="tx2">
                  <a:alpha val="2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5760" rtlCol="0" anchor="t" anchorCtr="0"/>
            <a:lstStyle/>
            <a:p>
              <a:pPr>
                <a:spcAft>
                  <a:spcPts val="600"/>
                </a:spcAft>
              </a:pPr>
              <a:r>
                <a:rPr lang="en-US" sz="1100" b="1" dirty="0" err="1">
                  <a:solidFill>
                    <a:schemeClr val="tx2"/>
                  </a:solidFill>
                  <a:latin typeface="Montserrat" panose="00000500000000000000" pitchFamily="50" charset="0"/>
                </a:rPr>
                <a:t>Badgification</a:t>
              </a:r>
              <a:endParaRPr lang="en-US" sz="1100" b="1" dirty="0">
                <a:solidFill>
                  <a:schemeClr val="tx2"/>
                </a:solidFill>
                <a:latin typeface="Montserrat" panose="00000500000000000000" pitchFamily="50" charset="0"/>
              </a:endParaRPr>
            </a:p>
            <a:p>
              <a:pPr>
                <a:lnSpc>
                  <a:spcPts val="1300"/>
                </a:lnSpc>
                <a:spcAft>
                  <a:spcPts val="600"/>
                </a:spcAft>
              </a:pPr>
              <a:r>
                <a:rPr lang="en-US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Establish a game/incentive system to motivate users to add more items to their </a:t>
              </a:r>
              <a:r>
                <a:rPr lang="en-US" sz="900" dirty="0" err="1">
                  <a:solidFill>
                    <a:schemeClr val="tx2"/>
                  </a:solidFill>
                  <a:latin typeface="Montserrat" panose="00000500000000000000" pitchFamily="50" charset="0"/>
                </a:rPr>
                <a:t>wishlist</a:t>
              </a:r>
              <a:r>
                <a:rPr lang="en-US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.</a:t>
              </a:r>
            </a:p>
          </p:txBody>
        </p:sp>
        <p:sp>
          <p:nvSpPr>
            <p:cNvPr id="43" name="Rectangle: Rounded Corners 42">
              <a:extLst>
                <a:ext uri="{FF2B5EF4-FFF2-40B4-BE49-F238E27FC236}">
                  <a16:creationId xmlns:a16="http://schemas.microsoft.com/office/drawing/2014/main" id="{727AF23B-03F5-4F9A-A77D-972FAF4CC559}"/>
                </a:ext>
              </a:extLst>
            </p:cNvPr>
            <p:cNvSpPr/>
            <p:nvPr/>
          </p:nvSpPr>
          <p:spPr>
            <a:xfrm>
              <a:off x="1026319" y="911922"/>
              <a:ext cx="1007052" cy="206891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0" rtlCol="0" anchor="ctr" anchorCtr="0"/>
            <a:lstStyle/>
            <a:p>
              <a:pPr algn="ctr">
                <a:spcAft>
                  <a:spcPts val="600"/>
                </a:spcAft>
              </a:pPr>
              <a:r>
                <a:rPr lang="en-US" sz="900" dirty="0">
                  <a:solidFill>
                    <a:schemeClr val="bg1"/>
                  </a:solidFill>
                  <a:latin typeface="Montserrat" panose="00000500000000000000" pitchFamily="50" charset="0"/>
                </a:rPr>
                <a:t>Engagement</a:t>
              </a:r>
            </a:p>
          </p:txBody>
        </p:sp>
        <p:sp>
          <p:nvSpPr>
            <p:cNvPr id="44" name="Rectangle: Rounded Corners 43">
              <a:extLst>
                <a:ext uri="{FF2B5EF4-FFF2-40B4-BE49-F238E27FC236}">
                  <a16:creationId xmlns:a16="http://schemas.microsoft.com/office/drawing/2014/main" id="{A0AE8C72-6827-4519-8817-B77DF2B23CFF}"/>
                </a:ext>
              </a:extLst>
            </p:cNvPr>
            <p:cNvSpPr/>
            <p:nvPr/>
          </p:nvSpPr>
          <p:spPr>
            <a:xfrm>
              <a:off x="2103555" y="911922"/>
              <a:ext cx="805656" cy="206891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0" rtlCol="0" anchor="ctr" anchorCtr="0"/>
            <a:lstStyle/>
            <a:p>
              <a:pPr algn="ctr">
                <a:spcAft>
                  <a:spcPts val="600"/>
                </a:spcAft>
              </a:pPr>
              <a:r>
                <a:rPr lang="en-US" sz="900" dirty="0">
                  <a:solidFill>
                    <a:schemeClr val="bg1"/>
                  </a:solidFill>
                  <a:latin typeface="Montserrat" panose="00000500000000000000" pitchFamily="50" charset="0"/>
                </a:rPr>
                <a:t>Security</a:t>
              </a:r>
            </a:p>
          </p:txBody>
        </p:sp>
      </p:grpSp>
      <p:sp>
        <p:nvSpPr>
          <p:cNvPr id="35" name="Rectangle: Top Corners Rounded 34">
            <a:extLst>
              <a:ext uri="{FF2B5EF4-FFF2-40B4-BE49-F238E27FC236}">
                <a16:creationId xmlns:a16="http://schemas.microsoft.com/office/drawing/2014/main" id="{56E1AB1C-6F6F-49ED-BE4A-C4E9F7C30F0C}"/>
              </a:ext>
            </a:extLst>
          </p:cNvPr>
          <p:cNvSpPr/>
          <p:nvPr/>
        </p:nvSpPr>
        <p:spPr>
          <a:xfrm>
            <a:off x="8161772" y="177799"/>
            <a:ext cx="3293628" cy="6366758"/>
          </a:xfrm>
          <a:prstGeom prst="round2SameRect">
            <a:avLst>
              <a:gd name="adj1" fmla="val 7509"/>
              <a:gd name="adj2" fmla="val 10150"/>
            </a:avLst>
          </a:prstGeom>
          <a:solidFill>
            <a:schemeClr val="accent4">
              <a:lumMod val="60000"/>
              <a:lumOff val="40000"/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6BB0331C-B702-4D00-A6A9-388B585D2736}"/>
              </a:ext>
            </a:extLst>
          </p:cNvPr>
          <p:cNvSpPr/>
          <p:nvPr/>
        </p:nvSpPr>
        <p:spPr bwMode="auto">
          <a:xfrm>
            <a:off x="8161772" y="177799"/>
            <a:ext cx="3293628" cy="6366758"/>
          </a:xfrm>
          <a:prstGeom prst="roundRect">
            <a:avLst>
              <a:gd name="adj" fmla="val 7541"/>
            </a:avLst>
          </a:prstGeom>
          <a:noFill/>
          <a:ln w="38100">
            <a:solidFill>
              <a:schemeClr val="accent4"/>
            </a:solidFill>
          </a:ln>
        </p:spPr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21">
            <a:extLst>
              <a:ext uri="{FF2B5EF4-FFF2-40B4-BE49-F238E27FC236}">
                <a16:creationId xmlns:a16="http://schemas.microsoft.com/office/drawing/2014/main" id="{4A2A7A72-0E52-A2C7-F631-A1B47E61E7C7}"/>
              </a:ext>
            </a:extLst>
          </p:cNvPr>
          <p:cNvSpPr/>
          <p:nvPr/>
        </p:nvSpPr>
        <p:spPr>
          <a:xfrm>
            <a:off x="1020765" y="911922"/>
            <a:ext cx="900079" cy="206891"/>
          </a:xfrm>
          <a:prstGeom prst="roundRect">
            <a:avLst>
              <a:gd name="adj" fmla="val 50000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 anchorCtr="0"/>
          <a:lstStyle/>
          <a:p>
            <a:pPr algn="ctr">
              <a:spcAft>
                <a:spcPts val="600"/>
              </a:spcAft>
            </a:pPr>
            <a:r>
              <a:rPr lang="en-US" sz="900" dirty="0" err="1">
                <a:solidFill>
                  <a:schemeClr val="bg1"/>
                </a:solidFill>
                <a:latin typeface="Montserrat" panose="00000500000000000000" pitchFamily="50" charset="0"/>
              </a:rPr>
              <a:t>Usabilidad</a:t>
            </a:r>
            <a:endParaRPr lang="en-US" sz="900" dirty="0">
              <a:solidFill>
                <a:schemeClr val="bg1"/>
              </a:solidFill>
              <a:latin typeface="Montserrat" panose="00000500000000000000" pitchFamily="50" charset="0"/>
            </a:endParaRPr>
          </a:p>
        </p:txBody>
      </p:sp>
      <p:grpSp>
        <p:nvGrpSpPr>
          <p:cNvPr id="65" name="Grupo 64">
            <a:extLst>
              <a:ext uri="{FF2B5EF4-FFF2-40B4-BE49-F238E27FC236}">
                <a16:creationId xmlns:a16="http://schemas.microsoft.com/office/drawing/2014/main" id="{74DF3D0F-C110-D1F1-EC62-023038365DCE}"/>
              </a:ext>
            </a:extLst>
          </p:cNvPr>
          <p:cNvGrpSpPr/>
          <p:nvPr/>
        </p:nvGrpSpPr>
        <p:grpSpPr>
          <a:xfrm>
            <a:off x="874278" y="4967107"/>
            <a:ext cx="3018272" cy="1386587"/>
            <a:chOff x="874278" y="4270349"/>
            <a:chExt cx="3018272" cy="1124611"/>
          </a:xfrm>
        </p:grpSpPr>
        <p:sp>
          <p:nvSpPr>
            <p:cNvPr id="13" name="Rectangle: Rounded Corners 20">
              <a:extLst>
                <a:ext uri="{FF2B5EF4-FFF2-40B4-BE49-F238E27FC236}">
                  <a16:creationId xmlns:a16="http://schemas.microsoft.com/office/drawing/2014/main" id="{E0706EC3-CE0F-A59B-AB33-9AB7F66AD31C}"/>
                </a:ext>
              </a:extLst>
            </p:cNvPr>
            <p:cNvSpPr/>
            <p:nvPr/>
          </p:nvSpPr>
          <p:spPr>
            <a:xfrm>
              <a:off x="874278" y="4270349"/>
              <a:ext cx="3018272" cy="1124611"/>
            </a:xfrm>
            <a:prstGeom prst="roundRect">
              <a:avLst>
                <a:gd name="adj" fmla="val 13736"/>
              </a:avLst>
            </a:prstGeom>
            <a:solidFill>
              <a:schemeClr val="bg1"/>
            </a:solidFill>
            <a:ln>
              <a:noFill/>
            </a:ln>
            <a:effectLst>
              <a:outerShdw blurRad="330200" dist="203200" dir="2700000" sx="91000" sy="91000" algn="tl" rotWithShape="0">
                <a:schemeClr val="tx2">
                  <a:alpha val="2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5760" rtlCol="0" anchor="t" anchorCtr="0"/>
            <a:lstStyle/>
            <a:p>
              <a:pPr>
                <a:spcAft>
                  <a:spcPts val="600"/>
                </a:spcAft>
              </a:pPr>
              <a:r>
                <a:rPr lang="es-PE" sz="1100" b="1" dirty="0">
                  <a:solidFill>
                    <a:schemeClr val="tx2"/>
                  </a:solidFill>
                  <a:latin typeface="Montserrat" panose="00000500000000000000" pitchFamily="50" charset="0"/>
                </a:rPr>
                <a:t>3. Sincronización entre Dispositivos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Posibilidad de continuar la lectura en diferentes dispositivos desde el punto donde se dejó.</a:t>
              </a:r>
            </a:p>
          </p:txBody>
        </p:sp>
        <p:sp>
          <p:nvSpPr>
            <p:cNvPr id="18" name="Rectangle: Rounded Corners 21">
              <a:extLst>
                <a:ext uri="{FF2B5EF4-FFF2-40B4-BE49-F238E27FC236}">
                  <a16:creationId xmlns:a16="http://schemas.microsoft.com/office/drawing/2014/main" id="{40257B18-4FBA-95F3-97B0-EE08519B4520}"/>
                </a:ext>
              </a:extLst>
            </p:cNvPr>
            <p:cNvSpPr/>
            <p:nvPr/>
          </p:nvSpPr>
          <p:spPr>
            <a:xfrm>
              <a:off x="1026318" y="4348953"/>
              <a:ext cx="900079" cy="206891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0" rtlCol="0" anchor="ctr" anchorCtr="0"/>
            <a:lstStyle/>
            <a:p>
              <a:pPr algn="ctr">
                <a:spcAft>
                  <a:spcPts val="600"/>
                </a:spcAft>
              </a:pPr>
              <a:r>
                <a:rPr lang="en-US" sz="900" dirty="0" err="1">
                  <a:solidFill>
                    <a:schemeClr val="bg1"/>
                  </a:solidFill>
                  <a:latin typeface="Montserrat" panose="00000500000000000000" pitchFamily="50" charset="0"/>
                </a:rPr>
                <a:t>Usabilidad</a:t>
              </a:r>
              <a:endParaRPr lang="en-US" sz="900" dirty="0">
                <a:solidFill>
                  <a:schemeClr val="bg1"/>
                </a:solidFill>
                <a:latin typeface="Montserrat" panose="00000500000000000000" pitchFamily="50" charset="0"/>
              </a:endParaRPr>
            </a:p>
          </p:txBody>
        </p:sp>
      </p:grpSp>
      <p:grpSp>
        <p:nvGrpSpPr>
          <p:cNvPr id="19" name="Grupo 18">
            <a:extLst>
              <a:ext uri="{FF2B5EF4-FFF2-40B4-BE49-F238E27FC236}">
                <a16:creationId xmlns:a16="http://schemas.microsoft.com/office/drawing/2014/main" id="{77EDAC32-B8E9-79D2-2073-148F1BDC1D43}"/>
              </a:ext>
            </a:extLst>
          </p:cNvPr>
          <p:cNvGrpSpPr/>
          <p:nvPr/>
        </p:nvGrpSpPr>
        <p:grpSpPr>
          <a:xfrm>
            <a:off x="4604268" y="293909"/>
            <a:ext cx="3018272" cy="2493864"/>
            <a:chOff x="874278" y="2243554"/>
            <a:chExt cx="3018272" cy="2594634"/>
          </a:xfrm>
        </p:grpSpPr>
        <p:sp>
          <p:nvSpPr>
            <p:cNvPr id="24" name="Rectangle: Rounded Corners 20">
              <a:extLst>
                <a:ext uri="{FF2B5EF4-FFF2-40B4-BE49-F238E27FC236}">
                  <a16:creationId xmlns:a16="http://schemas.microsoft.com/office/drawing/2014/main" id="{50DB5940-6B24-7AE2-0F7E-F1E69759F617}"/>
                </a:ext>
              </a:extLst>
            </p:cNvPr>
            <p:cNvSpPr/>
            <p:nvPr/>
          </p:nvSpPr>
          <p:spPr>
            <a:xfrm>
              <a:off x="874278" y="2243554"/>
              <a:ext cx="3018272" cy="2594634"/>
            </a:xfrm>
            <a:prstGeom prst="roundRect">
              <a:avLst>
                <a:gd name="adj" fmla="val 13736"/>
              </a:avLst>
            </a:prstGeom>
            <a:solidFill>
              <a:schemeClr val="bg1"/>
            </a:solidFill>
            <a:ln>
              <a:noFill/>
            </a:ln>
            <a:effectLst>
              <a:outerShdw blurRad="330200" dist="203200" dir="2700000" sx="91000" sy="91000" algn="tl" rotWithShape="0">
                <a:schemeClr val="tx2">
                  <a:alpha val="2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5760" rtlCol="0" anchor="t" anchorCtr="0"/>
            <a:lstStyle/>
            <a:p>
              <a:pPr>
                <a:spcAft>
                  <a:spcPts val="600"/>
                </a:spcAft>
              </a:pPr>
              <a:r>
                <a:rPr lang="es-PE" sz="1100" b="1" dirty="0">
                  <a:solidFill>
                    <a:schemeClr val="tx2"/>
                  </a:solidFill>
                  <a:latin typeface="Montserrat" panose="00000500000000000000" pitchFamily="50" charset="0"/>
                </a:rPr>
                <a:t>4. Búsqueda y Navegación</a:t>
              </a:r>
            </a:p>
            <a:p>
              <a:pPr marL="171450" indent="-171450">
                <a:spcAft>
                  <a:spcPts val="300"/>
                </a:spcAft>
                <a:buFont typeface="Arial" panose="020B0604020202020204" pitchFamily="34" charset="0"/>
                <a:buChar char="•"/>
              </a:pP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Funcionalidades de búsqueda para encontrar libros </a:t>
              </a:r>
            </a:p>
            <a:p>
              <a:pPr marL="171450" indent="-171450">
                <a:spcAft>
                  <a:spcPts val="300"/>
                </a:spcAft>
                <a:buFont typeface="Arial" panose="020B0604020202020204" pitchFamily="34" charset="0"/>
                <a:buChar char="•"/>
              </a:pP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Opción para buscar contenido específico dentro de los libros.</a:t>
              </a:r>
            </a:p>
            <a:p>
              <a:pPr marL="171450" indent="-171450">
                <a:spcAft>
                  <a:spcPts val="300"/>
                </a:spcAft>
                <a:buFont typeface="Arial" panose="020B0604020202020204" pitchFamily="34" charset="0"/>
                <a:buChar char="•"/>
              </a:pP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Opción navegación dentro de los libros (índice)</a:t>
              </a:r>
            </a:p>
            <a:p>
              <a:pPr marL="171450" indent="-171450">
                <a:spcAft>
                  <a:spcPts val="300"/>
                </a:spcAft>
                <a:buFont typeface="Arial" panose="020B0604020202020204" pitchFamily="34" charset="0"/>
                <a:buChar char="•"/>
              </a:pP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Opción de marcadores (marcar paginas)</a:t>
              </a:r>
            </a:p>
            <a:p>
              <a:pPr marL="171450" indent="-171450">
                <a:spcAft>
                  <a:spcPts val="300"/>
                </a:spcAft>
                <a:buFont typeface="Arial" panose="020B0604020202020204" pitchFamily="34" charset="0"/>
                <a:buChar char="•"/>
              </a:pP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Categorización y filtros para facilitar la navegación por géneros, autores o temas.</a:t>
              </a:r>
            </a:p>
            <a:p>
              <a:pPr marL="171450" indent="-171450">
                <a:spcAft>
                  <a:spcPts val="300"/>
                </a:spcAft>
                <a:buFont typeface="Arial" panose="020B0604020202020204" pitchFamily="34" charset="0"/>
                <a:buChar char="•"/>
              </a:pP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La lista de deseos (guardar sus hallazgos)</a:t>
              </a:r>
            </a:p>
          </p:txBody>
        </p:sp>
        <p:sp>
          <p:nvSpPr>
            <p:cNvPr id="25" name="Rectangle: Rounded Corners 21">
              <a:extLst>
                <a:ext uri="{FF2B5EF4-FFF2-40B4-BE49-F238E27FC236}">
                  <a16:creationId xmlns:a16="http://schemas.microsoft.com/office/drawing/2014/main" id="{586D8059-C823-FDF1-91F1-EAB65325DF8B}"/>
                </a:ext>
              </a:extLst>
            </p:cNvPr>
            <p:cNvSpPr/>
            <p:nvPr/>
          </p:nvSpPr>
          <p:spPr>
            <a:xfrm>
              <a:off x="1026318" y="2362031"/>
              <a:ext cx="900079" cy="206891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0" rtlCol="0" anchor="ctr" anchorCtr="0"/>
            <a:lstStyle/>
            <a:p>
              <a:pPr algn="ctr">
                <a:spcAft>
                  <a:spcPts val="600"/>
                </a:spcAft>
              </a:pPr>
              <a:r>
                <a:rPr lang="en-US" sz="900" dirty="0" err="1">
                  <a:solidFill>
                    <a:schemeClr val="bg1"/>
                  </a:solidFill>
                  <a:latin typeface="Montserrat" panose="00000500000000000000" pitchFamily="50" charset="0"/>
                </a:rPr>
                <a:t>Usabilidad</a:t>
              </a:r>
              <a:endParaRPr lang="en-US" sz="900" dirty="0">
                <a:solidFill>
                  <a:schemeClr val="bg1"/>
                </a:solidFill>
                <a:latin typeface="Montserrat" panose="00000500000000000000" pitchFamily="50" charset="0"/>
              </a:endParaRPr>
            </a:p>
          </p:txBody>
        </p:sp>
      </p:grpSp>
      <p:grpSp>
        <p:nvGrpSpPr>
          <p:cNvPr id="75" name="Grupo 74">
            <a:extLst>
              <a:ext uri="{FF2B5EF4-FFF2-40B4-BE49-F238E27FC236}">
                <a16:creationId xmlns:a16="http://schemas.microsoft.com/office/drawing/2014/main" id="{62B31C17-67FA-5886-9B7A-BC83DFB8B86A}"/>
              </a:ext>
            </a:extLst>
          </p:cNvPr>
          <p:cNvGrpSpPr/>
          <p:nvPr/>
        </p:nvGrpSpPr>
        <p:grpSpPr>
          <a:xfrm>
            <a:off x="4586864" y="2980482"/>
            <a:ext cx="3018272" cy="1567254"/>
            <a:chOff x="4586864" y="3320340"/>
            <a:chExt cx="3018272" cy="1290410"/>
          </a:xfrm>
        </p:grpSpPr>
        <p:sp>
          <p:nvSpPr>
            <p:cNvPr id="32" name="Rectangle: Rounded Corners 20">
              <a:extLst>
                <a:ext uri="{FF2B5EF4-FFF2-40B4-BE49-F238E27FC236}">
                  <a16:creationId xmlns:a16="http://schemas.microsoft.com/office/drawing/2014/main" id="{4AE9073D-43E9-DF64-8DFA-A1E173A5A47C}"/>
                </a:ext>
              </a:extLst>
            </p:cNvPr>
            <p:cNvSpPr/>
            <p:nvPr/>
          </p:nvSpPr>
          <p:spPr>
            <a:xfrm>
              <a:off x="4586864" y="3320340"/>
              <a:ext cx="3018272" cy="1290410"/>
            </a:xfrm>
            <a:prstGeom prst="roundRect">
              <a:avLst>
                <a:gd name="adj" fmla="val 13736"/>
              </a:avLst>
            </a:prstGeom>
            <a:solidFill>
              <a:schemeClr val="bg1"/>
            </a:solidFill>
            <a:ln>
              <a:noFill/>
            </a:ln>
            <a:effectLst>
              <a:outerShdw blurRad="330200" dist="203200" dir="2700000" sx="91000" sy="91000" algn="tl" rotWithShape="0">
                <a:schemeClr val="tx2">
                  <a:alpha val="2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5760" rtlCol="0" anchor="t" anchorCtr="0"/>
            <a:lstStyle/>
            <a:p>
              <a:pPr>
                <a:spcAft>
                  <a:spcPts val="600"/>
                </a:spcAft>
              </a:pPr>
              <a:r>
                <a:rPr lang="es-PE" sz="1100" b="1" dirty="0">
                  <a:solidFill>
                    <a:schemeClr val="tx2"/>
                  </a:solidFill>
                  <a:latin typeface="Montserrat" panose="00000500000000000000" pitchFamily="50" charset="0"/>
                </a:rPr>
                <a:t>5. Opciones de Compra y Suscripción</a:t>
              </a:r>
            </a:p>
            <a:p>
              <a:pPr marL="171450" indent="-171450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Opciones para comprar libros individuales</a:t>
              </a:r>
            </a:p>
            <a:p>
              <a:pPr marL="171450" indent="-171450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Tienda (Lista de libros disponibles para comprar)</a:t>
              </a:r>
            </a:p>
          </p:txBody>
        </p:sp>
        <p:grpSp>
          <p:nvGrpSpPr>
            <p:cNvPr id="74" name="Grupo 73">
              <a:extLst>
                <a:ext uri="{FF2B5EF4-FFF2-40B4-BE49-F238E27FC236}">
                  <a16:creationId xmlns:a16="http://schemas.microsoft.com/office/drawing/2014/main" id="{D468B40E-093A-8503-4D06-C46FACD3A80D}"/>
                </a:ext>
              </a:extLst>
            </p:cNvPr>
            <p:cNvGrpSpPr/>
            <p:nvPr/>
          </p:nvGrpSpPr>
          <p:grpSpPr>
            <a:xfrm>
              <a:off x="4724254" y="3424270"/>
              <a:ext cx="1774574" cy="206891"/>
              <a:chOff x="4724254" y="3424270"/>
              <a:chExt cx="1774574" cy="206891"/>
            </a:xfrm>
          </p:grpSpPr>
          <p:sp>
            <p:nvSpPr>
              <p:cNvPr id="37" name="Rectangle: Rounded Corners 21">
                <a:extLst>
                  <a:ext uri="{FF2B5EF4-FFF2-40B4-BE49-F238E27FC236}">
                    <a16:creationId xmlns:a16="http://schemas.microsoft.com/office/drawing/2014/main" id="{CE7D34A2-F1C9-86E0-6A79-BD3FC1C91FD0}"/>
                  </a:ext>
                </a:extLst>
              </p:cNvPr>
              <p:cNvSpPr/>
              <p:nvPr/>
            </p:nvSpPr>
            <p:spPr>
              <a:xfrm>
                <a:off x="4724254" y="3424270"/>
                <a:ext cx="900079" cy="206891"/>
              </a:xfrm>
              <a:prstGeom prst="roundRect">
                <a:avLst>
                  <a:gd name="adj" fmla="val 50000"/>
                </a:avLst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0" bIns="0" rtlCol="0" anchor="ctr" anchorCtr="0"/>
              <a:lstStyle/>
              <a:p>
                <a:pPr algn="ctr">
                  <a:spcAft>
                    <a:spcPts val="600"/>
                  </a:spcAft>
                </a:pPr>
                <a:r>
                  <a:rPr lang="en-US" sz="900" dirty="0" err="1">
                    <a:solidFill>
                      <a:schemeClr val="bg1"/>
                    </a:solidFill>
                    <a:latin typeface="Montserrat" panose="00000500000000000000" pitchFamily="50" charset="0"/>
                  </a:rPr>
                  <a:t>Usabilidad</a:t>
                </a:r>
                <a:endParaRPr lang="en-US" sz="900" dirty="0">
                  <a:solidFill>
                    <a:schemeClr val="bg1"/>
                  </a:solidFill>
                  <a:latin typeface="Montserrat" panose="00000500000000000000" pitchFamily="50" charset="0"/>
                </a:endParaRPr>
              </a:p>
            </p:txBody>
          </p:sp>
          <p:sp>
            <p:nvSpPr>
              <p:cNvPr id="38" name="Rectangle: Rounded Corners 16">
                <a:extLst>
                  <a:ext uri="{FF2B5EF4-FFF2-40B4-BE49-F238E27FC236}">
                    <a16:creationId xmlns:a16="http://schemas.microsoft.com/office/drawing/2014/main" id="{C5015CBC-30E5-165A-DAB8-1CD2F6066147}"/>
                  </a:ext>
                </a:extLst>
              </p:cNvPr>
              <p:cNvSpPr/>
              <p:nvPr/>
            </p:nvSpPr>
            <p:spPr>
              <a:xfrm>
                <a:off x="5693172" y="3424270"/>
                <a:ext cx="805656" cy="206891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0" bIns="0" rtlCol="0" anchor="ctr" anchorCtr="0"/>
              <a:lstStyle/>
              <a:p>
                <a:pPr algn="ctr">
                  <a:spcAft>
                    <a:spcPts val="600"/>
                  </a:spcAft>
                </a:pPr>
                <a:r>
                  <a:rPr lang="en-US" sz="900" dirty="0" err="1">
                    <a:solidFill>
                      <a:schemeClr val="bg1"/>
                    </a:solidFill>
                    <a:latin typeface="Montserrat" panose="00000500000000000000" pitchFamily="50" charset="0"/>
                  </a:rPr>
                  <a:t>Ganancia</a:t>
                </a:r>
                <a:endParaRPr lang="en-US" sz="900" dirty="0">
                  <a:solidFill>
                    <a:schemeClr val="bg1"/>
                  </a:solidFill>
                  <a:latin typeface="Montserrat" panose="00000500000000000000" pitchFamily="50" charset="0"/>
                </a:endParaRPr>
              </a:p>
            </p:txBody>
          </p:sp>
        </p:grpSp>
      </p:grpSp>
      <p:grpSp>
        <p:nvGrpSpPr>
          <p:cNvPr id="53" name="Grupo 52">
            <a:extLst>
              <a:ext uri="{FF2B5EF4-FFF2-40B4-BE49-F238E27FC236}">
                <a16:creationId xmlns:a16="http://schemas.microsoft.com/office/drawing/2014/main" id="{3AEB0D32-9B53-4BC6-2D24-C92E70AFB12B}"/>
              </a:ext>
            </a:extLst>
          </p:cNvPr>
          <p:cNvGrpSpPr/>
          <p:nvPr/>
        </p:nvGrpSpPr>
        <p:grpSpPr>
          <a:xfrm>
            <a:off x="8299450" y="313443"/>
            <a:ext cx="3018272" cy="955163"/>
            <a:chOff x="4586864" y="3937612"/>
            <a:chExt cx="3018272" cy="955163"/>
          </a:xfrm>
        </p:grpSpPr>
        <p:sp>
          <p:nvSpPr>
            <p:cNvPr id="51" name="Rectangle: Rounded Corners 20">
              <a:extLst>
                <a:ext uri="{FF2B5EF4-FFF2-40B4-BE49-F238E27FC236}">
                  <a16:creationId xmlns:a16="http://schemas.microsoft.com/office/drawing/2014/main" id="{29D1E6E7-BCA7-8E09-95B3-F643CD511BE7}"/>
                </a:ext>
              </a:extLst>
            </p:cNvPr>
            <p:cNvSpPr/>
            <p:nvPr/>
          </p:nvSpPr>
          <p:spPr>
            <a:xfrm>
              <a:off x="4586864" y="3937612"/>
              <a:ext cx="3018272" cy="955163"/>
            </a:xfrm>
            <a:prstGeom prst="roundRect">
              <a:avLst>
                <a:gd name="adj" fmla="val 13736"/>
              </a:avLst>
            </a:prstGeom>
            <a:solidFill>
              <a:schemeClr val="bg1"/>
            </a:solidFill>
            <a:ln>
              <a:noFill/>
            </a:ln>
            <a:effectLst>
              <a:outerShdw blurRad="330200" dist="203200" dir="2700000" sx="91000" sy="91000" algn="tl" rotWithShape="0">
                <a:schemeClr val="tx2">
                  <a:alpha val="2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5760" rtlCol="0" anchor="t" anchorCtr="0"/>
            <a:lstStyle/>
            <a:p>
              <a:pPr>
                <a:spcAft>
                  <a:spcPts val="600"/>
                </a:spcAft>
              </a:pPr>
              <a:r>
                <a:rPr lang="es-PE" sz="1100" b="1" dirty="0">
                  <a:solidFill>
                    <a:schemeClr val="tx2"/>
                  </a:solidFill>
                  <a:latin typeface="Montserrat" panose="00000500000000000000" pitchFamily="50" charset="0"/>
                </a:rPr>
                <a:t>7. Soporte Multilingüe</a:t>
              </a:r>
            </a:p>
            <a:p>
              <a:pPr>
                <a:spcAft>
                  <a:spcPts val="600"/>
                </a:spcAft>
              </a:pP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Disponibilidad de libros en varios idiomas.</a:t>
              </a:r>
            </a:p>
          </p:txBody>
        </p:sp>
        <p:sp>
          <p:nvSpPr>
            <p:cNvPr id="52" name="Rectangle: Rounded Corners 21">
              <a:extLst>
                <a:ext uri="{FF2B5EF4-FFF2-40B4-BE49-F238E27FC236}">
                  <a16:creationId xmlns:a16="http://schemas.microsoft.com/office/drawing/2014/main" id="{DFB4447F-FDCF-DA41-2E25-CB7661BA74B8}"/>
                </a:ext>
              </a:extLst>
            </p:cNvPr>
            <p:cNvSpPr/>
            <p:nvPr/>
          </p:nvSpPr>
          <p:spPr>
            <a:xfrm>
              <a:off x="4724253" y="4029057"/>
              <a:ext cx="900079" cy="206891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0" rtlCol="0" anchor="ctr" anchorCtr="0"/>
            <a:lstStyle/>
            <a:p>
              <a:pPr algn="ctr">
                <a:spcAft>
                  <a:spcPts val="600"/>
                </a:spcAft>
              </a:pPr>
              <a:r>
                <a:rPr lang="en-US" sz="900" dirty="0" err="1">
                  <a:solidFill>
                    <a:schemeClr val="bg1"/>
                  </a:solidFill>
                  <a:latin typeface="Montserrat" panose="00000500000000000000" pitchFamily="50" charset="0"/>
                </a:rPr>
                <a:t>Usabilidad</a:t>
              </a:r>
              <a:endParaRPr lang="en-US" sz="900" dirty="0">
                <a:solidFill>
                  <a:schemeClr val="bg1"/>
                </a:solidFill>
                <a:latin typeface="Montserrat" panose="00000500000000000000" pitchFamily="50" charset="0"/>
              </a:endParaRPr>
            </a:p>
          </p:txBody>
        </p:sp>
      </p:grpSp>
      <p:grpSp>
        <p:nvGrpSpPr>
          <p:cNvPr id="79" name="Grupo 78">
            <a:extLst>
              <a:ext uri="{FF2B5EF4-FFF2-40B4-BE49-F238E27FC236}">
                <a16:creationId xmlns:a16="http://schemas.microsoft.com/office/drawing/2014/main" id="{D9CF9FAC-8E42-D7FE-3F4B-72F0A4F3DC99}"/>
              </a:ext>
            </a:extLst>
          </p:cNvPr>
          <p:cNvGrpSpPr/>
          <p:nvPr/>
        </p:nvGrpSpPr>
        <p:grpSpPr>
          <a:xfrm>
            <a:off x="4567603" y="4817641"/>
            <a:ext cx="3018272" cy="1457011"/>
            <a:chOff x="8299450" y="825331"/>
            <a:chExt cx="3018272" cy="1457011"/>
          </a:xfrm>
        </p:grpSpPr>
        <p:sp>
          <p:nvSpPr>
            <p:cNvPr id="55" name="Rectangle: Rounded Corners 20">
              <a:extLst>
                <a:ext uri="{FF2B5EF4-FFF2-40B4-BE49-F238E27FC236}">
                  <a16:creationId xmlns:a16="http://schemas.microsoft.com/office/drawing/2014/main" id="{4A0EAC24-2C44-825E-6849-4A1F5454AA63}"/>
                </a:ext>
              </a:extLst>
            </p:cNvPr>
            <p:cNvSpPr/>
            <p:nvPr/>
          </p:nvSpPr>
          <p:spPr>
            <a:xfrm>
              <a:off x="8299450" y="825331"/>
              <a:ext cx="3018272" cy="1457011"/>
            </a:xfrm>
            <a:prstGeom prst="roundRect">
              <a:avLst>
                <a:gd name="adj" fmla="val 13736"/>
              </a:avLst>
            </a:prstGeom>
            <a:solidFill>
              <a:schemeClr val="bg1"/>
            </a:solidFill>
            <a:ln>
              <a:noFill/>
            </a:ln>
            <a:effectLst>
              <a:outerShdw blurRad="330200" dist="203200" dir="2700000" sx="91000" sy="91000" algn="tl" rotWithShape="0">
                <a:schemeClr val="tx2">
                  <a:alpha val="2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5760" rtlCol="0" anchor="t" anchorCtr="0"/>
            <a:lstStyle/>
            <a:p>
              <a:pPr>
                <a:spcAft>
                  <a:spcPts val="600"/>
                </a:spcAft>
              </a:pPr>
              <a:r>
                <a:rPr lang="es-PE" sz="1100" b="1" dirty="0">
                  <a:solidFill>
                    <a:schemeClr val="tx2"/>
                  </a:solidFill>
                  <a:latin typeface="Montserrat" panose="00000500000000000000" pitchFamily="50" charset="0"/>
                </a:rPr>
                <a:t>6. Reseñas y Recomendaciones</a:t>
              </a:r>
            </a:p>
            <a:p>
              <a:pPr marL="171450" indent="-171450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Sección de reseñas de usuarios y valoración libros</a:t>
              </a:r>
            </a:p>
            <a:p>
              <a:pPr marL="171450" indent="-171450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Recomendaciones basadas en el historial de lectura.</a:t>
              </a:r>
            </a:p>
          </p:txBody>
        </p:sp>
        <p:sp>
          <p:nvSpPr>
            <p:cNvPr id="56" name="Rectangle: Rounded Corners 21">
              <a:extLst>
                <a:ext uri="{FF2B5EF4-FFF2-40B4-BE49-F238E27FC236}">
                  <a16:creationId xmlns:a16="http://schemas.microsoft.com/office/drawing/2014/main" id="{64265E2D-3214-5A4E-0E98-0CB6C71BE205}"/>
                </a:ext>
              </a:extLst>
            </p:cNvPr>
            <p:cNvSpPr/>
            <p:nvPr/>
          </p:nvSpPr>
          <p:spPr>
            <a:xfrm>
              <a:off x="8413390" y="946741"/>
              <a:ext cx="900079" cy="206891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0" rtlCol="0" anchor="ctr" anchorCtr="0"/>
            <a:lstStyle/>
            <a:p>
              <a:pPr algn="ctr">
                <a:spcAft>
                  <a:spcPts val="600"/>
                </a:spcAft>
              </a:pPr>
              <a:r>
                <a:rPr lang="en-US" sz="900" dirty="0" err="1">
                  <a:solidFill>
                    <a:schemeClr val="bg1"/>
                  </a:solidFill>
                  <a:latin typeface="Montserrat" panose="00000500000000000000" pitchFamily="50" charset="0"/>
                </a:rPr>
                <a:t>Usabilidad</a:t>
              </a:r>
              <a:endParaRPr lang="en-US" sz="900" dirty="0">
                <a:solidFill>
                  <a:schemeClr val="bg1"/>
                </a:solidFill>
                <a:latin typeface="Montserrat" panose="00000500000000000000" pitchFamily="50" charset="0"/>
              </a:endParaRPr>
            </a:p>
          </p:txBody>
        </p:sp>
      </p:grpSp>
      <p:grpSp>
        <p:nvGrpSpPr>
          <p:cNvPr id="80" name="Grupo 79">
            <a:extLst>
              <a:ext uri="{FF2B5EF4-FFF2-40B4-BE49-F238E27FC236}">
                <a16:creationId xmlns:a16="http://schemas.microsoft.com/office/drawing/2014/main" id="{974B9B93-DF93-97C5-B254-462B1EBD1738}"/>
              </a:ext>
            </a:extLst>
          </p:cNvPr>
          <p:cNvGrpSpPr/>
          <p:nvPr/>
        </p:nvGrpSpPr>
        <p:grpSpPr>
          <a:xfrm>
            <a:off x="8299450" y="1411186"/>
            <a:ext cx="3018272" cy="1146658"/>
            <a:chOff x="8299450" y="2392407"/>
            <a:chExt cx="3018272" cy="1146658"/>
          </a:xfrm>
        </p:grpSpPr>
        <p:sp>
          <p:nvSpPr>
            <p:cNvPr id="57" name="Rectangle: Rounded Corners 20">
              <a:extLst>
                <a:ext uri="{FF2B5EF4-FFF2-40B4-BE49-F238E27FC236}">
                  <a16:creationId xmlns:a16="http://schemas.microsoft.com/office/drawing/2014/main" id="{7C500474-D26E-F892-87EB-6786D724075B}"/>
                </a:ext>
              </a:extLst>
            </p:cNvPr>
            <p:cNvSpPr/>
            <p:nvPr/>
          </p:nvSpPr>
          <p:spPr>
            <a:xfrm>
              <a:off x="8299450" y="2392407"/>
              <a:ext cx="3018272" cy="1146658"/>
            </a:xfrm>
            <a:prstGeom prst="roundRect">
              <a:avLst>
                <a:gd name="adj" fmla="val 13736"/>
              </a:avLst>
            </a:prstGeom>
            <a:solidFill>
              <a:schemeClr val="bg1"/>
            </a:solidFill>
            <a:ln>
              <a:noFill/>
            </a:ln>
            <a:effectLst>
              <a:outerShdw blurRad="330200" dist="203200" dir="2700000" sx="91000" sy="91000" algn="tl" rotWithShape="0">
                <a:schemeClr val="tx2">
                  <a:alpha val="2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5760" rtlCol="0" anchor="t" anchorCtr="0"/>
            <a:lstStyle/>
            <a:p>
              <a:pPr>
                <a:spcAft>
                  <a:spcPts val="600"/>
                </a:spcAft>
              </a:pPr>
              <a:r>
                <a:rPr lang="es-PE" sz="1100" b="1" dirty="0">
                  <a:solidFill>
                    <a:schemeClr val="tx2"/>
                  </a:solidFill>
                  <a:latin typeface="Montserrat" panose="00000500000000000000" pitchFamily="50" charset="0"/>
                </a:rPr>
                <a:t>8. Integraciones y Compatibilidad</a:t>
              </a:r>
            </a:p>
            <a:p>
              <a:pPr marL="171450" indent="-171450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Integración con otros servicios, como redes sociales.(compartir)</a:t>
              </a:r>
            </a:p>
          </p:txBody>
        </p:sp>
        <p:sp>
          <p:nvSpPr>
            <p:cNvPr id="58" name="Rectangle: Rounded Corners 21">
              <a:extLst>
                <a:ext uri="{FF2B5EF4-FFF2-40B4-BE49-F238E27FC236}">
                  <a16:creationId xmlns:a16="http://schemas.microsoft.com/office/drawing/2014/main" id="{4B62211F-1B76-67D8-AD9D-854AEB3ABCFC}"/>
                </a:ext>
              </a:extLst>
            </p:cNvPr>
            <p:cNvSpPr/>
            <p:nvPr/>
          </p:nvSpPr>
          <p:spPr>
            <a:xfrm>
              <a:off x="8413390" y="2518831"/>
              <a:ext cx="900079" cy="206891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0" rtlCol="0" anchor="ctr" anchorCtr="0"/>
            <a:lstStyle/>
            <a:p>
              <a:pPr algn="ctr">
                <a:spcAft>
                  <a:spcPts val="600"/>
                </a:spcAft>
              </a:pPr>
              <a:r>
                <a:rPr lang="en-US" sz="900" dirty="0" err="1">
                  <a:solidFill>
                    <a:schemeClr val="bg1"/>
                  </a:solidFill>
                  <a:latin typeface="Montserrat" panose="00000500000000000000" pitchFamily="50" charset="0"/>
                </a:rPr>
                <a:t>Usabilidad</a:t>
              </a:r>
              <a:endParaRPr lang="en-US" sz="900" dirty="0">
                <a:solidFill>
                  <a:schemeClr val="bg1"/>
                </a:solidFill>
                <a:latin typeface="Montserrat" panose="00000500000000000000" pitchFamily="50" charset="0"/>
              </a:endParaRPr>
            </a:p>
          </p:txBody>
        </p:sp>
        <p:sp>
          <p:nvSpPr>
            <p:cNvPr id="59" name="Rectangle: Rounded Corners 33">
              <a:extLst>
                <a:ext uri="{FF2B5EF4-FFF2-40B4-BE49-F238E27FC236}">
                  <a16:creationId xmlns:a16="http://schemas.microsoft.com/office/drawing/2014/main" id="{EA27167C-7754-218E-3B96-BFE1A2605A5D}"/>
                </a:ext>
              </a:extLst>
            </p:cNvPr>
            <p:cNvSpPr/>
            <p:nvPr/>
          </p:nvSpPr>
          <p:spPr>
            <a:xfrm>
              <a:off x="9351569" y="2515956"/>
              <a:ext cx="1048109" cy="206891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0" rtlCol="0" anchor="ctr" anchorCtr="0"/>
            <a:lstStyle/>
            <a:p>
              <a:pPr algn="ctr">
                <a:spcAft>
                  <a:spcPts val="600"/>
                </a:spcAft>
              </a:pPr>
              <a:r>
                <a:rPr lang="en-US" sz="900" dirty="0">
                  <a:solidFill>
                    <a:schemeClr val="bg1"/>
                  </a:solidFill>
                  <a:latin typeface="Montserrat" panose="00000500000000000000" pitchFamily="50" charset="0"/>
                </a:rPr>
                <a:t>Engagement</a:t>
              </a:r>
            </a:p>
          </p:txBody>
        </p:sp>
      </p:grpSp>
      <p:grpSp>
        <p:nvGrpSpPr>
          <p:cNvPr id="81" name="Grupo 80">
            <a:extLst>
              <a:ext uri="{FF2B5EF4-FFF2-40B4-BE49-F238E27FC236}">
                <a16:creationId xmlns:a16="http://schemas.microsoft.com/office/drawing/2014/main" id="{A7136A0F-67ED-3F5C-3B6E-0F4F6F660F8A}"/>
              </a:ext>
            </a:extLst>
          </p:cNvPr>
          <p:cNvGrpSpPr/>
          <p:nvPr/>
        </p:nvGrpSpPr>
        <p:grpSpPr>
          <a:xfrm>
            <a:off x="8299450" y="2685630"/>
            <a:ext cx="3018272" cy="1146658"/>
            <a:chOff x="8299450" y="3664355"/>
            <a:chExt cx="3018272" cy="1146658"/>
          </a:xfrm>
        </p:grpSpPr>
        <p:grpSp>
          <p:nvGrpSpPr>
            <p:cNvPr id="61" name="Grupo 60">
              <a:extLst>
                <a:ext uri="{FF2B5EF4-FFF2-40B4-BE49-F238E27FC236}">
                  <a16:creationId xmlns:a16="http://schemas.microsoft.com/office/drawing/2014/main" id="{FAC39619-1E62-12B0-808F-C6C949081C12}"/>
                </a:ext>
              </a:extLst>
            </p:cNvPr>
            <p:cNvGrpSpPr/>
            <p:nvPr/>
          </p:nvGrpSpPr>
          <p:grpSpPr>
            <a:xfrm>
              <a:off x="8299450" y="3664355"/>
              <a:ext cx="3018272" cy="1146658"/>
              <a:chOff x="4586864" y="4310374"/>
              <a:chExt cx="3018272" cy="1029875"/>
            </a:xfrm>
          </p:grpSpPr>
          <p:sp>
            <p:nvSpPr>
              <p:cNvPr id="62" name="Rectangle: Rounded Corners 20">
                <a:extLst>
                  <a:ext uri="{FF2B5EF4-FFF2-40B4-BE49-F238E27FC236}">
                    <a16:creationId xmlns:a16="http://schemas.microsoft.com/office/drawing/2014/main" id="{222AA5DC-EA29-DD4F-E14F-E106CDE30928}"/>
                  </a:ext>
                </a:extLst>
              </p:cNvPr>
              <p:cNvSpPr/>
              <p:nvPr/>
            </p:nvSpPr>
            <p:spPr>
              <a:xfrm>
                <a:off x="4586864" y="4310374"/>
                <a:ext cx="3018272" cy="1029875"/>
              </a:xfrm>
              <a:prstGeom prst="roundRect">
                <a:avLst>
                  <a:gd name="adj" fmla="val 13736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330200" dist="203200" dir="2700000" sx="91000" sy="91000" algn="tl" rotWithShape="0">
                  <a:schemeClr val="tx2">
                    <a:alpha val="2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365760" rtlCol="0" anchor="t" anchorCtr="0"/>
              <a:lstStyle/>
              <a:p>
                <a:pPr>
                  <a:spcAft>
                    <a:spcPts val="600"/>
                  </a:spcAft>
                </a:pPr>
                <a:r>
                  <a:rPr lang="es-PE" sz="1100" b="1" dirty="0">
                    <a:solidFill>
                      <a:schemeClr val="tx2"/>
                    </a:solidFill>
                    <a:latin typeface="Montserrat" panose="00000500000000000000" pitchFamily="50" charset="0"/>
                  </a:rPr>
                  <a:t>9. Registro &amp; </a:t>
                </a:r>
                <a:r>
                  <a:rPr lang="es-PE" sz="1100" b="1" dirty="0" err="1">
                    <a:solidFill>
                      <a:schemeClr val="tx2"/>
                    </a:solidFill>
                    <a:latin typeface="Montserrat" panose="00000500000000000000" pitchFamily="50" charset="0"/>
                  </a:rPr>
                  <a:t>Login</a:t>
                </a:r>
                <a:endParaRPr lang="es-PE" sz="1100" b="1" dirty="0">
                  <a:solidFill>
                    <a:schemeClr val="tx2"/>
                  </a:solidFill>
                  <a:latin typeface="Montserrat" panose="00000500000000000000" pitchFamily="50" charset="0"/>
                </a:endParaRPr>
              </a:p>
              <a:p>
                <a:pPr marL="171450" indent="-1714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s-PE" sz="900" dirty="0">
                    <a:solidFill>
                      <a:schemeClr val="tx2"/>
                    </a:solidFill>
                    <a:latin typeface="Montserrat" panose="00000500000000000000" pitchFamily="50" charset="0"/>
                  </a:rPr>
                  <a:t>Integración con </a:t>
                </a:r>
                <a:r>
                  <a:rPr lang="es-PE" sz="900" dirty="0" err="1">
                    <a:solidFill>
                      <a:schemeClr val="tx2"/>
                    </a:solidFill>
                    <a:latin typeface="Montserrat" panose="00000500000000000000" pitchFamily="50" charset="0"/>
                  </a:rPr>
                  <a:t>Cognito</a:t>
                </a:r>
                <a:r>
                  <a:rPr lang="es-PE" sz="900" dirty="0">
                    <a:solidFill>
                      <a:schemeClr val="tx2"/>
                    </a:solidFill>
                    <a:latin typeface="Montserrat" panose="00000500000000000000" pitchFamily="50" charset="0"/>
                  </a:rPr>
                  <a:t> AWS</a:t>
                </a:r>
              </a:p>
              <a:p>
                <a:pPr marL="171450" indent="-1714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s-PE" sz="900" dirty="0">
                    <a:solidFill>
                      <a:schemeClr val="tx2"/>
                    </a:solidFill>
                    <a:latin typeface="Montserrat" panose="00000500000000000000" pitchFamily="50" charset="0"/>
                  </a:rPr>
                  <a:t>Integración con Active </a:t>
                </a:r>
                <a:r>
                  <a:rPr lang="es-PE" sz="900" dirty="0" err="1">
                    <a:solidFill>
                      <a:schemeClr val="tx2"/>
                    </a:solidFill>
                    <a:latin typeface="Montserrat" panose="00000500000000000000" pitchFamily="50" charset="0"/>
                  </a:rPr>
                  <a:t>directory</a:t>
                </a:r>
                <a:endParaRPr lang="es-PE" sz="900" dirty="0">
                  <a:solidFill>
                    <a:schemeClr val="tx2"/>
                  </a:solidFill>
                  <a:latin typeface="Montserrat" panose="00000500000000000000" pitchFamily="50" charset="0"/>
                </a:endParaRPr>
              </a:p>
            </p:txBody>
          </p:sp>
          <p:sp>
            <p:nvSpPr>
              <p:cNvPr id="63" name="Rectangle: Rounded Corners 21">
                <a:extLst>
                  <a:ext uri="{FF2B5EF4-FFF2-40B4-BE49-F238E27FC236}">
                    <a16:creationId xmlns:a16="http://schemas.microsoft.com/office/drawing/2014/main" id="{C58174F8-F71C-E06B-D425-27E56F5CD2D9}"/>
                  </a:ext>
                </a:extLst>
              </p:cNvPr>
              <p:cNvSpPr/>
              <p:nvPr/>
            </p:nvSpPr>
            <p:spPr>
              <a:xfrm>
                <a:off x="4700804" y="4408546"/>
                <a:ext cx="900079" cy="206891"/>
              </a:xfrm>
              <a:prstGeom prst="roundRect">
                <a:avLst>
                  <a:gd name="adj" fmla="val 50000"/>
                </a:avLst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0" bIns="0" rtlCol="0" anchor="ctr" anchorCtr="0"/>
              <a:lstStyle/>
              <a:p>
                <a:pPr algn="ctr">
                  <a:spcAft>
                    <a:spcPts val="600"/>
                  </a:spcAft>
                </a:pPr>
                <a:r>
                  <a:rPr lang="en-US" sz="900" dirty="0" err="1">
                    <a:solidFill>
                      <a:schemeClr val="bg1"/>
                    </a:solidFill>
                    <a:latin typeface="Montserrat" panose="00000500000000000000" pitchFamily="50" charset="0"/>
                  </a:rPr>
                  <a:t>Usabilidad</a:t>
                </a:r>
                <a:endParaRPr lang="en-US" sz="900" dirty="0">
                  <a:solidFill>
                    <a:schemeClr val="bg1"/>
                  </a:solidFill>
                  <a:latin typeface="Montserrat" panose="00000500000000000000" pitchFamily="50" charset="0"/>
                </a:endParaRPr>
              </a:p>
            </p:txBody>
          </p:sp>
        </p:grpSp>
        <p:sp>
          <p:nvSpPr>
            <p:cNvPr id="64" name="Rectangle: Rounded Corners 43">
              <a:extLst>
                <a:ext uri="{FF2B5EF4-FFF2-40B4-BE49-F238E27FC236}">
                  <a16:creationId xmlns:a16="http://schemas.microsoft.com/office/drawing/2014/main" id="{622BA3AF-9A7F-3A88-D76C-5767613C566D}"/>
                </a:ext>
              </a:extLst>
            </p:cNvPr>
            <p:cNvSpPr/>
            <p:nvPr/>
          </p:nvSpPr>
          <p:spPr>
            <a:xfrm>
              <a:off x="9351569" y="3782191"/>
              <a:ext cx="805656" cy="206891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0" rtlCol="0" anchor="ctr" anchorCtr="0"/>
            <a:lstStyle/>
            <a:p>
              <a:pPr algn="ctr">
                <a:spcAft>
                  <a:spcPts val="600"/>
                </a:spcAft>
              </a:pPr>
              <a:r>
                <a:rPr lang="en-US" sz="900" dirty="0">
                  <a:solidFill>
                    <a:schemeClr val="bg1"/>
                  </a:solidFill>
                  <a:latin typeface="Montserrat" panose="00000500000000000000" pitchFamily="50" charset="0"/>
                </a:rPr>
                <a:t>Security</a:t>
              </a:r>
            </a:p>
          </p:txBody>
        </p:sp>
      </p:grpSp>
      <p:sp>
        <p:nvSpPr>
          <p:cNvPr id="66" name="Rectangle: Rounded Corners 21">
            <a:extLst>
              <a:ext uri="{FF2B5EF4-FFF2-40B4-BE49-F238E27FC236}">
                <a16:creationId xmlns:a16="http://schemas.microsoft.com/office/drawing/2014/main" id="{BCECD8F6-E10E-DD8F-E208-606AB10BEC38}"/>
              </a:ext>
            </a:extLst>
          </p:cNvPr>
          <p:cNvSpPr/>
          <p:nvPr/>
        </p:nvSpPr>
        <p:spPr>
          <a:xfrm>
            <a:off x="1020765" y="2515956"/>
            <a:ext cx="900079" cy="206891"/>
          </a:xfrm>
          <a:prstGeom prst="roundRect">
            <a:avLst>
              <a:gd name="adj" fmla="val 50000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 anchorCtr="0"/>
          <a:lstStyle/>
          <a:p>
            <a:pPr algn="ctr">
              <a:spcAft>
                <a:spcPts val="600"/>
              </a:spcAft>
            </a:pPr>
            <a:r>
              <a:rPr lang="en-US" sz="900" dirty="0" err="1">
                <a:solidFill>
                  <a:schemeClr val="bg1"/>
                </a:solidFill>
                <a:latin typeface="Montserrat" panose="00000500000000000000" pitchFamily="50" charset="0"/>
              </a:rPr>
              <a:t>Usabilidad</a:t>
            </a:r>
            <a:endParaRPr lang="en-US" sz="900" dirty="0">
              <a:solidFill>
                <a:schemeClr val="bg1"/>
              </a:solidFill>
              <a:latin typeface="Montserrat" panose="00000500000000000000" pitchFamily="50" charset="0"/>
            </a:endParaRPr>
          </a:p>
        </p:txBody>
      </p:sp>
      <p:grpSp>
        <p:nvGrpSpPr>
          <p:cNvPr id="67" name="Grupo 66">
            <a:extLst>
              <a:ext uri="{FF2B5EF4-FFF2-40B4-BE49-F238E27FC236}">
                <a16:creationId xmlns:a16="http://schemas.microsoft.com/office/drawing/2014/main" id="{F4107F17-56B2-4885-05E7-8966ABE2CF28}"/>
              </a:ext>
            </a:extLst>
          </p:cNvPr>
          <p:cNvGrpSpPr/>
          <p:nvPr/>
        </p:nvGrpSpPr>
        <p:grpSpPr>
          <a:xfrm>
            <a:off x="8299450" y="3969788"/>
            <a:ext cx="3018272" cy="909519"/>
            <a:chOff x="4586864" y="4310374"/>
            <a:chExt cx="3018272" cy="764274"/>
          </a:xfrm>
        </p:grpSpPr>
        <p:sp>
          <p:nvSpPr>
            <p:cNvPr id="68" name="Rectangle: Rounded Corners 20">
              <a:extLst>
                <a:ext uri="{FF2B5EF4-FFF2-40B4-BE49-F238E27FC236}">
                  <a16:creationId xmlns:a16="http://schemas.microsoft.com/office/drawing/2014/main" id="{5EE72BA7-D504-8DB6-E3D7-58E850B61121}"/>
                </a:ext>
              </a:extLst>
            </p:cNvPr>
            <p:cNvSpPr/>
            <p:nvPr/>
          </p:nvSpPr>
          <p:spPr>
            <a:xfrm>
              <a:off x="4586864" y="4310374"/>
              <a:ext cx="3018272" cy="764274"/>
            </a:xfrm>
            <a:prstGeom prst="roundRect">
              <a:avLst>
                <a:gd name="adj" fmla="val 13736"/>
              </a:avLst>
            </a:prstGeom>
            <a:solidFill>
              <a:schemeClr val="bg1"/>
            </a:solidFill>
            <a:ln>
              <a:noFill/>
            </a:ln>
            <a:effectLst>
              <a:outerShdw blurRad="330200" dist="203200" dir="2700000" sx="91000" sy="91000" algn="tl" rotWithShape="0">
                <a:schemeClr val="tx2">
                  <a:alpha val="2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5760" rtlCol="0" anchor="t" anchorCtr="0"/>
            <a:lstStyle/>
            <a:p>
              <a:pPr>
                <a:spcAft>
                  <a:spcPts val="600"/>
                </a:spcAft>
              </a:pPr>
              <a:r>
                <a:rPr lang="es-PE" sz="1000" b="1" dirty="0">
                  <a:solidFill>
                    <a:schemeClr val="tx2"/>
                  </a:solidFill>
                  <a:latin typeface="Montserrat" panose="00000500000000000000" pitchFamily="50" charset="0"/>
                </a:rPr>
                <a:t>10. Estadísticas y Análisis de Datos</a:t>
              </a:r>
            </a:p>
            <a:p>
              <a:pPr marL="171450" indent="-171450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 </a:t>
              </a:r>
              <a:r>
                <a:rPr lang="es-PE" sz="900" dirty="0" err="1">
                  <a:solidFill>
                    <a:schemeClr val="tx2"/>
                  </a:solidFill>
                  <a:latin typeface="Montserrat" panose="00000500000000000000" pitchFamily="50" charset="0"/>
                </a:rPr>
                <a:t>dashboards</a:t>
              </a: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 indicadores de lectura</a:t>
              </a:r>
            </a:p>
          </p:txBody>
        </p:sp>
        <p:sp>
          <p:nvSpPr>
            <p:cNvPr id="69" name="Rectangle: Rounded Corners 21">
              <a:extLst>
                <a:ext uri="{FF2B5EF4-FFF2-40B4-BE49-F238E27FC236}">
                  <a16:creationId xmlns:a16="http://schemas.microsoft.com/office/drawing/2014/main" id="{AF831979-3046-3A33-16C7-A2B1ABE07C1A}"/>
                </a:ext>
              </a:extLst>
            </p:cNvPr>
            <p:cNvSpPr/>
            <p:nvPr/>
          </p:nvSpPr>
          <p:spPr>
            <a:xfrm>
              <a:off x="4700804" y="4408546"/>
              <a:ext cx="900079" cy="206891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0" rtlCol="0" anchor="ctr" anchorCtr="0"/>
            <a:lstStyle/>
            <a:p>
              <a:pPr algn="ctr">
                <a:spcAft>
                  <a:spcPts val="600"/>
                </a:spcAft>
              </a:pPr>
              <a:r>
                <a:rPr lang="en-US" sz="900" dirty="0" err="1">
                  <a:solidFill>
                    <a:schemeClr val="bg1"/>
                  </a:solidFill>
                  <a:latin typeface="Montserrat" panose="00000500000000000000" pitchFamily="50" charset="0"/>
                </a:rPr>
                <a:t>Usabilidad</a:t>
              </a:r>
              <a:endParaRPr lang="en-US" sz="900" dirty="0">
                <a:solidFill>
                  <a:schemeClr val="bg1"/>
                </a:solidFill>
                <a:latin typeface="Montserrat" panose="00000500000000000000" pitchFamily="50" charset="0"/>
              </a:endParaRPr>
            </a:p>
          </p:txBody>
        </p:sp>
      </p:grpSp>
      <p:sp>
        <p:nvSpPr>
          <p:cNvPr id="73" name="Rectangle: Rounded Corners 42">
            <a:extLst>
              <a:ext uri="{FF2B5EF4-FFF2-40B4-BE49-F238E27FC236}">
                <a16:creationId xmlns:a16="http://schemas.microsoft.com/office/drawing/2014/main" id="{1E3BE984-F548-2DB0-D796-6C89737E5168}"/>
              </a:ext>
            </a:extLst>
          </p:cNvPr>
          <p:cNvSpPr/>
          <p:nvPr/>
        </p:nvSpPr>
        <p:spPr>
          <a:xfrm>
            <a:off x="1985441" y="2511496"/>
            <a:ext cx="1170512" cy="214225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 anchorCtr="0"/>
          <a:lstStyle/>
          <a:p>
            <a:pPr algn="ctr">
              <a:spcAft>
                <a:spcPts val="600"/>
              </a:spcAft>
            </a:pPr>
            <a:r>
              <a:rPr lang="en-US" sz="900" dirty="0" err="1">
                <a:solidFill>
                  <a:schemeClr val="bg1"/>
                </a:solidFill>
                <a:latin typeface="Montserrat" panose="00000500000000000000" pitchFamily="50" charset="0"/>
              </a:rPr>
              <a:t>Personalización</a:t>
            </a:r>
            <a:endParaRPr lang="en-US" sz="900" dirty="0">
              <a:solidFill>
                <a:schemeClr val="bg1"/>
              </a:solidFill>
              <a:latin typeface="Montserrat" panose="00000500000000000000" pitchFamily="50" charset="0"/>
            </a:endParaRPr>
          </a:p>
        </p:txBody>
      </p:sp>
      <p:grpSp>
        <p:nvGrpSpPr>
          <p:cNvPr id="85" name="Grupo 84">
            <a:extLst>
              <a:ext uri="{FF2B5EF4-FFF2-40B4-BE49-F238E27FC236}">
                <a16:creationId xmlns:a16="http://schemas.microsoft.com/office/drawing/2014/main" id="{CE03CC12-9988-E885-D932-CF294DF22CA4}"/>
              </a:ext>
            </a:extLst>
          </p:cNvPr>
          <p:cNvGrpSpPr/>
          <p:nvPr/>
        </p:nvGrpSpPr>
        <p:grpSpPr>
          <a:xfrm>
            <a:off x="8299450" y="5032936"/>
            <a:ext cx="3018272" cy="1366938"/>
            <a:chOff x="8299450" y="3664356"/>
            <a:chExt cx="3018272" cy="1366938"/>
          </a:xfrm>
        </p:grpSpPr>
        <p:sp>
          <p:nvSpPr>
            <p:cNvPr id="88" name="Rectangle: Rounded Corners 20">
              <a:extLst>
                <a:ext uri="{FF2B5EF4-FFF2-40B4-BE49-F238E27FC236}">
                  <a16:creationId xmlns:a16="http://schemas.microsoft.com/office/drawing/2014/main" id="{A74EC2DE-FAAD-D1BB-593A-97CCCD8B4454}"/>
                </a:ext>
              </a:extLst>
            </p:cNvPr>
            <p:cNvSpPr/>
            <p:nvPr/>
          </p:nvSpPr>
          <p:spPr>
            <a:xfrm>
              <a:off x="8299450" y="3664356"/>
              <a:ext cx="3018272" cy="1366938"/>
            </a:xfrm>
            <a:prstGeom prst="roundRect">
              <a:avLst>
                <a:gd name="adj" fmla="val 13736"/>
              </a:avLst>
            </a:prstGeom>
            <a:solidFill>
              <a:schemeClr val="bg1"/>
            </a:solidFill>
            <a:ln>
              <a:noFill/>
            </a:ln>
            <a:effectLst>
              <a:outerShdw blurRad="330200" dist="203200" dir="2700000" sx="91000" sy="91000" algn="tl" rotWithShape="0">
                <a:schemeClr val="tx2">
                  <a:alpha val="2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5760" rtlCol="0" anchor="t" anchorCtr="0"/>
            <a:lstStyle/>
            <a:p>
              <a:pPr>
                <a:spcAft>
                  <a:spcPts val="600"/>
                </a:spcAft>
              </a:pPr>
              <a:r>
                <a:rPr lang="es-PE" sz="1100" b="1" dirty="0">
                  <a:solidFill>
                    <a:schemeClr val="tx2"/>
                  </a:solidFill>
                  <a:latin typeface="Montserrat" panose="00000500000000000000" pitchFamily="50" charset="0"/>
                </a:rPr>
                <a:t>11. Protección de Contenido</a:t>
              </a:r>
            </a:p>
            <a:p>
              <a:pPr marL="171450" indent="-171450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Incluye la ocultación del texto al intentar imprimir o capturar la pantalla y la desactivación de comandos que permitan copiar y pegar.</a:t>
              </a:r>
            </a:p>
          </p:txBody>
        </p:sp>
        <p:sp>
          <p:nvSpPr>
            <p:cNvPr id="87" name="Rectangle: Rounded Corners 43">
              <a:extLst>
                <a:ext uri="{FF2B5EF4-FFF2-40B4-BE49-F238E27FC236}">
                  <a16:creationId xmlns:a16="http://schemas.microsoft.com/office/drawing/2014/main" id="{D77205C5-84C0-5CD1-158E-B697FF351A4B}"/>
                </a:ext>
              </a:extLst>
            </p:cNvPr>
            <p:cNvSpPr/>
            <p:nvPr/>
          </p:nvSpPr>
          <p:spPr>
            <a:xfrm>
              <a:off x="8436839" y="3772242"/>
              <a:ext cx="805656" cy="206891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0" rtlCol="0" anchor="ctr" anchorCtr="0"/>
            <a:lstStyle/>
            <a:p>
              <a:pPr algn="ctr">
                <a:spcAft>
                  <a:spcPts val="600"/>
                </a:spcAft>
              </a:pPr>
              <a:r>
                <a:rPr lang="en-US" sz="900" dirty="0">
                  <a:solidFill>
                    <a:schemeClr val="bg1"/>
                  </a:solidFill>
                  <a:latin typeface="Montserrat" panose="00000500000000000000" pitchFamily="50" charset="0"/>
                </a:rPr>
                <a:t>Security</a:t>
              </a:r>
            </a:p>
          </p:txBody>
        </p:sp>
      </p:grpSp>
      <p:sp>
        <p:nvSpPr>
          <p:cNvPr id="92" name="Rectangle: Rounded Corners 43">
            <a:extLst>
              <a:ext uri="{FF2B5EF4-FFF2-40B4-BE49-F238E27FC236}">
                <a16:creationId xmlns:a16="http://schemas.microsoft.com/office/drawing/2014/main" id="{F3AE1839-226E-A0CF-A3A2-C2486D719D91}"/>
              </a:ext>
            </a:extLst>
          </p:cNvPr>
          <p:cNvSpPr/>
          <p:nvPr/>
        </p:nvSpPr>
        <p:spPr>
          <a:xfrm>
            <a:off x="9313469" y="5137785"/>
            <a:ext cx="1086209" cy="206891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 anchorCtr="0"/>
          <a:lstStyle/>
          <a:p>
            <a:pPr algn="ctr">
              <a:spcAft>
                <a:spcPts val="600"/>
              </a:spcAft>
            </a:pPr>
            <a:r>
              <a:rPr lang="en-US" sz="900" dirty="0">
                <a:solidFill>
                  <a:schemeClr val="bg1"/>
                </a:solidFill>
                <a:latin typeface="Montserrat" panose="00000500000000000000" pitchFamily="50" charset="0"/>
              </a:rPr>
              <a:t>Anti-</a:t>
            </a:r>
            <a:r>
              <a:rPr lang="en-US" sz="900" dirty="0" err="1">
                <a:solidFill>
                  <a:schemeClr val="bg1"/>
                </a:solidFill>
                <a:latin typeface="Montserrat" panose="00000500000000000000" pitchFamily="50" charset="0"/>
              </a:rPr>
              <a:t>Piratería</a:t>
            </a:r>
            <a:endParaRPr lang="en-US" sz="900" dirty="0">
              <a:solidFill>
                <a:schemeClr val="bg1"/>
              </a:solidFill>
              <a:latin typeface="Montserrat" panose="00000500000000000000" pitchFamily="50" charset="0"/>
            </a:endParaRPr>
          </a:p>
        </p:txBody>
      </p:sp>
      <p:sp>
        <p:nvSpPr>
          <p:cNvPr id="94" name="CuadroTexto 93">
            <a:extLst>
              <a:ext uri="{FF2B5EF4-FFF2-40B4-BE49-F238E27FC236}">
                <a16:creationId xmlns:a16="http://schemas.microsoft.com/office/drawing/2014/main" id="{3942B6D4-FBAD-62C7-D83C-9A1BA7E7B85E}"/>
              </a:ext>
            </a:extLst>
          </p:cNvPr>
          <p:cNvSpPr txBox="1"/>
          <p:nvPr/>
        </p:nvSpPr>
        <p:spPr>
          <a:xfrm>
            <a:off x="-7491770" y="5355114"/>
            <a:ext cx="5004209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s-PE" sz="800" b="1" i="0" dirty="0">
                <a:effectLst/>
                <a:latin typeface="Söhne"/>
              </a:rPr>
              <a:t>11. Protección de Contenido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PE" sz="800" b="1" i="0" dirty="0">
                <a:effectLst/>
                <a:latin typeface="Söhne"/>
              </a:rPr>
              <a:t>Descripción</a:t>
            </a:r>
            <a:r>
              <a:rPr lang="es-PE" sz="800" b="0" i="0" dirty="0">
                <a:effectLst/>
                <a:latin typeface="Söhne"/>
              </a:rPr>
              <a:t>: Funcionalidades avanzadas para salvaguardar el contenido contra la copia no autorizada. Incluye la ocultación del texto al intentar imprimir o capturar la pantalla y la desactivación de comandos que permitan copiar y pegar.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PE" sz="800" b="1" i="0" dirty="0">
                <a:effectLst/>
                <a:latin typeface="Söhne"/>
              </a:rPr>
              <a:t>Etiqueta</a:t>
            </a:r>
            <a:r>
              <a:rPr lang="es-PE" sz="800" b="0" i="0" dirty="0">
                <a:effectLst/>
                <a:latin typeface="Söhne"/>
              </a:rPr>
              <a:t>: Seguridad | Anti-Piratería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PE" sz="800" b="1" i="0" dirty="0">
                <a:effectLst/>
                <a:latin typeface="Söhne"/>
              </a:rPr>
              <a:t>Características</a:t>
            </a:r>
            <a:r>
              <a:rPr lang="es-PE" sz="800" b="0" i="0" dirty="0">
                <a:effectLst/>
                <a:latin typeface="Söhne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s-PE" sz="800" b="0" i="0" dirty="0">
                <a:effectLst/>
                <a:latin typeface="Söhne"/>
              </a:rPr>
              <a:t>Detección de intentos de captura de pantalla y ocultamiento automático del texto.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s-PE" sz="800" b="0" i="0" dirty="0">
                <a:effectLst/>
                <a:latin typeface="Söhne"/>
              </a:rPr>
              <a:t>Desactivación de atajos de teclado y funciones de copiado cuando el contenido está en foco.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s-PE" sz="800" b="0" i="0" dirty="0">
                <a:effectLst/>
                <a:latin typeface="Söhne"/>
              </a:rPr>
              <a:t>Técnicas de ofuscación para dificultar la extracción del código fuente o contenido.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s-PE" sz="800" b="0" i="0" dirty="0">
                <a:effectLst/>
                <a:latin typeface="Söhne"/>
              </a:rPr>
              <a:t>Mensajes de advertencia que informan a los usuarios sobre los derechos de autor y las limitaciones de uso.</a:t>
            </a:r>
          </a:p>
        </p:txBody>
      </p:sp>
    </p:spTree>
    <p:extLst>
      <p:ext uri="{BB962C8B-B14F-4D97-AF65-F5344CB8AC3E}">
        <p14:creationId xmlns:p14="http://schemas.microsoft.com/office/powerpoint/2010/main" val="53208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0456 -1.48148E-6 L -2.70833E-6 -1.48148E-6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234" y="0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30443 3.7037E-6 L 2.91667E-6 3.7037E-6 " pathEditMode="relative" rAng="0" ptsTypes="AA">
                                      <p:cBhvr>
                                        <p:cTn id="23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221" y="0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5" presetClass="entr" presetSubtype="0" fill="hold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3" grpId="0" animBg="1"/>
      <p:bldP spid="3" grpId="1" animBg="1"/>
      <p:bldP spid="47" grpId="0" animBg="1"/>
      <p:bldP spid="48" grpId="0" animBg="1"/>
      <p:bldP spid="39" grpId="0"/>
      <p:bldP spid="35" grpId="0" animBg="1"/>
      <p:bldP spid="36" grpId="0" animBg="1"/>
      <p:bldP spid="36" grpId="1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E009488-75BA-4368-B0F3-55C24C3DDCF6}"/>
              </a:ext>
            </a:extLst>
          </p:cNvPr>
          <p:cNvGrpSpPr/>
          <p:nvPr/>
        </p:nvGrpSpPr>
        <p:grpSpPr>
          <a:xfrm>
            <a:off x="972136" y="2049343"/>
            <a:ext cx="10335999" cy="3916104"/>
            <a:chOff x="972136" y="2049343"/>
            <a:chExt cx="10335999" cy="3916104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B01D9BB9-4F3D-4908-8801-DEEB5484B9E8}"/>
                </a:ext>
              </a:extLst>
            </p:cNvPr>
            <p:cNvCxnSpPr/>
            <p:nvPr/>
          </p:nvCxnSpPr>
          <p:spPr>
            <a:xfrm>
              <a:off x="972136" y="2049343"/>
              <a:ext cx="10335999" cy="0"/>
            </a:xfrm>
            <a:prstGeom prst="line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27D73DA-3737-4AF6-9EC1-606BC79E2E27}"/>
                </a:ext>
              </a:extLst>
            </p:cNvPr>
            <p:cNvCxnSpPr/>
            <p:nvPr/>
          </p:nvCxnSpPr>
          <p:spPr>
            <a:xfrm>
              <a:off x="972136" y="3028368"/>
              <a:ext cx="10335999" cy="0"/>
            </a:xfrm>
            <a:prstGeom prst="line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DC5BEAD-B25B-4669-9E7F-B8D01EF84265}"/>
                </a:ext>
              </a:extLst>
            </p:cNvPr>
            <p:cNvCxnSpPr/>
            <p:nvPr/>
          </p:nvCxnSpPr>
          <p:spPr>
            <a:xfrm>
              <a:off x="972136" y="4007395"/>
              <a:ext cx="10335999" cy="0"/>
            </a:xfrm>
            <a:prstGeom prst="line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ECA4BD35-4415-4298-95BB-4E2F35F5949A}"/>
                </a:ext>
              </a:extLst>
            </p:cNvPr>
            <p:cNvCxnSpPr/>
            <p:nvPr/>
          </p:nvCxnSpPr>
          <p:spPr>
            <a:xfrm>
              <a:off x="972136" y="4986422"/>
              <a:ext cx="10335999" cy="0"/>
            </a:xfrm>
            <a:prstGeom prst="line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EA59D4D-59B9-40D8-BA2A-F54CB2BDA997}"/>
                </a:ext>
              </a:extLst>
            </p:cNvPr>
            <p:cNvCxnSpPr/>
            <p:nvPr/>
          </p:nvCxnSpPr>
          <p:spPr>
            <a:xfrm>
              <a:off x="972136" y="5965447"/>
              <a:ext cx="10335999" cy="0"/>
            </a:xfrm>
            <a:prstGeom prst="line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FDCF8EF-9CA7-40B9-96AC-2B07AF5CC532}"/>
              </a:ext>
            </a:extLst>
          </p:cNvPr>
          <p:cNvSpPr/>
          <p:nvPr/>
        </p:nvSpPr>
        <p:spPr>
          <a:xfrm>
            <a:off x="2950965" y="892553"/>
            <a:ext cx="2089293" cy="5072891"/>
          </a:xfrm>
          <a:prstGeom prst="roundRect">
            <a:avLst>
              <a:gd name="adj" fmla="val 4753"/>
            </a:avLst>
          </a:prstGeom>
          <a:solidFill>
            <a:schemeClr val="accent3">
              <a:lumMod val="20000"/>
              <a:lumOff val="80000"/>
              <a:alpha val="41789"/>
            </a:schemeClr>
          </a:solidFill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BEC44EF-94E0-4605-AB99-DEF082280C2E}"/>
              </a:ext>
            </a:extLst>
          </p:cNvPr>
          <p:cNvSpPr txBox="1"/>
          <p:nvPr/>
        </p:nvSpPr>
        <p:spPr>
          <a:xfrm>
            <a:off x="3601915" y="1153835"/>
            <a:ext cx="7873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2"/>
                </a:solidFill>
                <a:latin typeface="Montserrat" panose="00000500000000000000" pitchFamily="50" charset="0"/>
              </a:rPr>
              <a:t>1</a:t>
            </a:r>
            <a:r>
              <a:rPr lang="en-US" sz="2000" b="1" baseline="30000" dirty="0">
                <a:solidFill>
                  <a:schemeClr val="accent2"/>
                </a:solidFill>
                <a:latin typeface="Montserrat" panose="00000500000000000000" pitchFamily="50" charset="0"/>
              </a:rPr>
              <a:t>st</a:t>
            </a:r>
          </a:p>
          <a:p>
            <a:pPr algn="ctr"/>
            <a:r>
              <a:rPr lang="en-US" sz="1200" dirty="0">
                <a:solidFill>
                  <a:schemeClr val="accent2"/>
                </a:solidFill>
                <a:latin typeface="Montserrat" panose="00000500000000000000" pitchFamily="50" charset="0"/>
              </a:rPr>
              <a:t>Quarter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A09131-8E67-4F8A-818C-FADE1EF4FFE5}"/>
              </a:ext>
            </a:extLst>
          </p:cNvPr>
          <p:cNvSpPr txBox="1"/>
          <p:nvPr/>
        </p:nvSpPr>
        <p:spPr>
          <a:xfrm>
            <a:off x="9848138" y="1153835"/>
            <a:ext cx="830703" cy="6169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Montserrat" panose="00000500000000000000" pitchFamily="50" charset="0"/>
              </a:rPr>
              <a:t>4</a:t>
            </a:r>
            <a:r>
              <a:rPr lang="en-US" sz="2000" b="1" baseline="30000" dirty="0">
                <a:solidFill>
                  <a:schemeClr val="tx2">
                    <a:lumMod val="60000"/>
                    <a:lumOff val="40000"/>
                  </a:schemeClr>
                </a:solidFill>
                <a:latin typeface="Montserrat" panose="00000500000000000000" pitchFamily="50" charset="0"/>
              </a:rPr>
              <a:t>th</a:t>
            </a:r>
          </a:p>
          <a:p>
            <a:pPr algn="ctr"/>
            <a:r>
              <a:rPr lang="en-US" sz="1200" dirty="0">
                <a:solidFill>
                  <a:schemeClr val="tx2">
                    <a:lumMod val="60000"/>
                    <a:lumOff val="40000"/>
                  </a:schemeClr>
                </a:solidFill>
                <a:latin typeface="Montserrat" panose="00000500000000000000" pitchFamily="50" charset="0"/>
              </a:rPr>
              <a:t>Quarter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2B655A6-450E-4BC4-8860-1FAA6BF6449F}"/>
              </a:ext>
            </a:extLst>
          </p:cNvPr>
          <p:cNvSpPr txBox="1"/>
          <p:nvPr/>
        </p:nvSpPr>
        <p:spPr>
          <a:xfrm>
            <a:off x="7758845" y="1153835"/>
            <a:ext cx="830703" cy="6169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Montserrat" panose="00000500000000000000" pitchFamily="50" charset="0"/>
              </a:rPr>
              <a:t>3</a:t>
            </a:r>
            <a:r>
              <a:rPr lang="en-US" sz="2000" b="1" baseline="30000" dirty="0">
                <a:solidFill>
                  <a:schemeClr val="tx2">
                    <a:lumMod val="60000"/>
                    <a:lumOff val="40000"/>
                  </a:schemeClr>
                </a:solidFill>
                <a:latin typeface="Montserrat" panose="00000500000000000000" pitchFamily="50" charset="0"/>
              </a:rPr>
              <a:t>rd</a:t>
            </a:r>
          </a:p>
          <a:p>
            <a:pPr algn="ctr"/>
            <a:r>
              <a:rPr lang="en-US" sz="1200" dirty="0">
                <a:solidFill>
                  <a:schemeClr val="tx2">
                    <a:lumMod val="60000"/>
                    <a:lumOff val="40000"/>
                  </a:schemeClr>
                </a:solidFill>
                <a:latin typeface="Montserrat" panose="00000500000000000000" pitchFamily="50" charset="0"/>
              </a:rPr>
              <a:t>Quarter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3E2534A-3C0F-4DF0-B1F8-2942E759D48B}"/>
              </a:ext>
            </a:extLst>
          </p:cNvPr>
          <p:cNvSpPr txBox="1"/>
          <p:nvPr/>
        </p:nvSpPr>
        <p:spPr>
          <a:xfrm>
            <a:off x="5669553" y="1153835"/>
            <a:ext cx="830703" cy="6169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Montserrat" panose="00000500000000000000" pitchFamily="50" charset="0"/>
              </a:rPr>
              <a:t>2</a:t>
            </a:r>
            <a:r>
              <a:rPr lang="en-US" sz="2000" b="1" baseline="30000" dirty="0">
                <a:solidFill>
                  <a:schemeClr val="tx2">
                    <a:lumMod val="60000"/>
                    <a:lumOff val="40000"/>
                  </a:schemeClr>
                </a:solidFill>
                <a:latin typeface="Montserrat" panose="00000500000000000000" pitchFamily="50" charset="0"/>
              </a:rPr>
              <a:t>nd</a:t>
            </a:r>
          </a:p>
          <a:p>
            <a:pPr algn="ctr"/>
            <a:r>
              <a:rPr lang="en-US" sz="1200" dirty="0">
                <a:solidFill>
                  <a:schemeClr val="tx2">
                    <a:lumMod val="60000"/>
                    <a:lumOff val="40000"/>
                  </a:schemeClr>
                </a:solidFill>
                <a:latin typeface="Montserrat" panose="00000500000000000000" pitchFamily="50" charset="0"/>
              </a:rPr>
              <a:t>Quarter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1D77971-5026-4F2B-AAAF-9E5FF9E7649F}"/>
              </a:ext>
            </a:extLst>
          </p:cNvPr>
          <p:cNvSpPr txBox="1"/>
          <p:nvPr/>
        </p:nvSpPr>
        <p:spPr>
          <a:xfrm>
            <a:off x="3066068" y="2428570"/>
            <a:ext cx="832279" cy="220573"/>
          </a:xfrm>
          <a:prstGeom prst="rect">
            <a:avLst/>
          </a:prstGeom>
          <a:noFill/>
        </p:spPr>
        <p:txBody>
          <a:bodyPr wrap="none" tIns="0" rtlCol="0" anchor="ctr" anchorCtr="0">
            <a:spAutoFit/>
          </a:bodyPr>
          <a:lstStyle/>
          <a:p>
            <a:pPr>
              <a:lnSpc>
                <a:spcPts val="1500"/>
              </a:lnSpc>
            </a:pPr>
            <a:r>
              <a:rPr lang="en-US" sz="1000" dirty="0">
                <a:latin typeface="Montserrat" panose="00000500000000000000" pitchFamily="50" charset="0"/>
              </a:rPr>
              <a:t>Version 01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47BD01D-582E-4EBB-BC37-4AE850142462}"/>
              </a:ext>
            </a:extLst>
          </p:cNvPr>
          <p:cNvSpPr txBox="1"/>
          <p:nvPr/>
        </p:nvSpPr>
        <p:spPr>
          <a:xfrm>
            <a:off x="9333945" y="2428570"/>
            <a:ext cx="870751" cy="220573"/>
          </a:xfrm>
          <a:prstGeom prst="rect">
            <a:avLst/>
          </a:prstGeom>
          <a:noFill/>
        </p:spPr>
        <p:txBody>
          <a:bodyPr wrap="none" tIns="0" rtlCol="0" anchor="ctr" anchorCtr="0">
            <a:spAutoFit/>
          </a:bodyPr>
          <a:lstStyle/>
          <a:p>
            <a:pPr>
              <a:lnSpc>
                <a:spcPts val="1500"/>
              </a:lnSpc>
            </a:pPr>
            <a:r>
              <a:rPr lang="en-US" sz="1000" dirty="0">
                <a:latin typeface="Montserrat" panose="00000500000000000000" pitchFamily="50" charset="0"/>
              </a:rPr>
              <a:t>Version 04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50DBD4C-6D98-42D0-8655-EE9BBD2884A3}"/>
              </a:ext>
            </a:extLst>
          </p:cNvPr>
          <p:cNvSpPr txBox="1"/>
          <p:nvPr/>
        </p:nvSpPr>
        <p:spPr>
          <a:xfrm>
            <a:off x="7244652" y="2428570"/>
            <a:ext cx="857927" cy="220573"/>
          </a:xfrm>
          <a:prstGeom prst="rect">
            <a:avLst/>
          </a:prstGeom>
          <a:noFill/>
        </p:spPr>
        <p:txBody>
          <a:bodyPr wrap="none" tIns="0" rtlCol="0" anchor="ctr" anchorCtr="0">
            <a:spAutoFit/>
          </a:bodyPr>
          <a:lstStyle/>
          <a:p>
            <a:pPr>
              <a:lnSpc>
                <a:spcPts val="1500"/>
              </a:lnSpc>
            </a:pPr>
            <a:r>
              <a:rPr lang="en-US" sz="1000" dirty="0">
                <a:latin typeface="Montserrat" panose="00000500000000000000" pitchFamily="50" charset="0"/>
              </a:rPr>
              <a:t>Version 03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0F71074-BB0B-46F0-894C-78069F129E6A}"/>
              </a:ext>
            </a:extLst>
          </p:cNvPr>
          <p:cNvSpPr txBox="1"/>
          <p:nvPr/>
        </p:nvSpPr>
        <p:spPr>
          <a:xfrm>
            <a:off x="5155360" y="2428570"/>
            <a:ext cx="857927" cy="220573"/>
          </a:xfrm>
          <a:prstGeom prst="rect">
            <a:avLst/>
          </a:prstGeom>
          <a:noFill/>
        </p:spPr>
        <p:txBody>
          <a:bodyPr wrap="none" tIns="0" rtlCol="0" anchor="ctr" anchorCtr="0">
            <a:spAutoFit/>
          </a:bodyPr>
          <a:lstStyle/>
          <a:p>
            <a:pPr>
              <a:lnSpc>
                <a:spcPts val="1500"/>
              </a:lnSpc>
            </a:pPr>
            <a:r>
              <a:rPr lang="en-US" sz="1000" dirty="0">
                <a:latin typeface="Montserrat" panose="00000500000000000000" pitchFamily="50" charset="0"/>
              </a:rPr>
              <a:t>Version 02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943961E-3FBB-4DA3-89E4-058A7C42F9C8}"/>
              </a:ext>
            </a:extLst>
          </p:cNvPr>
          <p:cNvSpPr txBox="1"/>
          <p:nvPr/>
        </p:nvSpPr>
        <p:spPr>
          <a:xfrm>
            <a:off x="3066068" y="3215235"/>
            <a:ext cx="1725102" cy="605294"/>
          </a:xfrm>
          <a:prstGeom prst="rect">
            <a:avLst/>
          </a:prstGeom>
          <a:noFill/>
        </p:spPr>
        <p:txBody>
          <a:bodyPr wrap="square" tIns="0" rtlCol="0" anchor="ctr" anchorCtr="0">
            <a:spAutoFit/>
          </a:bodyPr>
          <a:lstStyle/>
          <a:p>
            <a:pPr>
              <a:lnSpc>
                <a:spcPts val="1500"/>
              </a:lnSpc>
            </a:pPr>
            <a:r>
              <a:rPr lang="en-US" sz="1000" dirty="0">
                <a:latin typeface="Montserrat" panose="00000500000000000000" pitchFamily="50" charset="0"/>
              </a:rPr>
              <a:t>Acquisition: Free app, Limited in-app purchases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970C154-85A6-4B16-8892-7FE92CC6B0D0}"/>
              </a:ext>
            </a:extLst>
          </p:cNvPr>
          <p:cNvSpPr txBox="1"/>
          <p:nvPr/>
        </p:nvSpPr>
        <p:spPr>
          <a:xfrm>
            <a:off x="9333945" y="3407595"/>
            <a:ext cx="1860781" cy="220573"/>
          </a:xfrm>
          <a:prstGeom prst="rect">
            <a:avLst/>
          </a:prstGeom>
          <a:noFill/>
        </p:spPr>
        <p:txBody>
          <a:bodyPr wrap="square" tIns="0" rtlCol="0" anchor="ctr" anchorCtr="0">
            <a:spAutoFit/>
          </a:bodyPr>
          <a:lstStyle/>
          <a:p>
            <a:pPr>
              <a:lnSpc>
                <a:spcPts val="1500"/>
              </a:lnSpc>
            </a:pPr>
            <a:r>
              <a:rPr lang="en-US" sz="1000" dirty="0">
                <a:latin typeface="Montserrat" panose="00000500000000000000" pitchFamily="50" charset="0"/>
              </a:rPr>
              <a:t>Acquisition: New segment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88B2308-42AB-42AD-A6DD-A494914359CA}"/>
              </a:ext>
            </a:extLst>
          </p:cNvPr>
          <p:cNvSpPr txBox="1"/>
          <p:nvPr/>
        </p:nvSpPr>
        <p:spPr>
          <a:xfrm>
            <a:off x="7244652" y="3407596"/>
            <a:ext cx="822662" cy="220573"/>
          </a:xfrm>
          <a:prstGeom prst="rect">
            <a:avLst/>
          </a:prstGeom>
          <a:noFill/>
        </p:spPr>
        <p:txBody>
          <a:bodyPr wrap="none" tIns="0" rtlCol="0" anchor="ctr" anchorCtr="0">
            <a:spAutoFit/>
          </a:bodyPr>
          <a:lstStyle/>
          <a:p>
            <a:pPr>
              <a:lnSpc>
                <a:spcPts val="1500"/>
              </a:lnSpc>
            </a:pPr>
            <a:r>
              <a:rPr lang="en-US" sz="1000" dirty="0">
                <a:latin typeface="Montserrat" panose="00000500000000000000" pitchFamily="50" charset="0"/>
              </a:rPr>
              <a:t>Retention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0B6216D-962F-4B5B-B910-4135CB3E1B35}"/>
              </a:ext>
            </a:extLst>
          </p:cNvPr>
          <p:cNvSpPr txBox="1"/>
          <p:nvPr/>
        </p:nvSpPr>
        <p:spPr>
          <a:xfrm>
            <a:off x="5155360" y="3311415"/>
            <a:ext cx="1859089" cy="412934"/>
          </a:xfrm>
          <a:prstGeom prst="rect">
            <a:avLst/>
          </a:prstGeom>
          <a:noFill/>
        </p:spPr>
        <p:txBody>
          <a:bodyPr wrap="square" tIns="0" rtlCol="0" anchor="ctr" anchorCtr="0">
            <a:spAutoFit/>
          </a:bodyPr>
          <a:lstStyle/>
          <a:p>
            <a:pPr>
              <a:lnSpc>
                <a:spcPts val="1500"/>
              </a:lnSpc>
            </a:pPr>
            <a:r>
              <a:rPr lang="en-US" sz="1000" dirty="0">
                <a:latin typeface="Montserrat" panose="00000500000000000000" pitchFamily="50" charset="0"/>
              </a:rPr>
              <a:t>Activation: Focus on in-app purchases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6E406AE-B545-41F3-B203-30D0923073BD}"/>
              </a:ext>
            </a:extLst>
          </p:cNvPr>
          <p:cNvSpPr txBox="1"/>
          <p:nvPr/>
        </p:nvSpPr>
        <p:spPr>
          <a:xfrm>
            <a:off x="3066069" y="4059610"/>
            <a:ext cx="1859087" cy="874598"/>
          </a:xfrm>
          <a:prstGeom prst="rect">
            <a:avLst/>
          </a:prstGeom>
          <a:noFill/>
        </p:spPr>
        <p:txBody>
          <a:bodyPr wrap="square" tIns="0" rtlCol="0" anchor="ctr" anchorCtr="0">
            <a:spAutoFit/>
          </a:bodyPr>
          <a:lstStyle/>
          <a:p>
            <a:pPr marL="171450" indent="-171450">
              <a:lnSpc>
                <a:spcPts val="1500"/>
              </a:lnSpc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000" dirty="0">
                <a:latin typeface="Montserrat" panose="00000500000000000000" pitchFamily="50" charset="0"/>
              </a:rPr>
              <a:t>Basic Game Functionality</a:t>
            </a:r>
          </a:p>
          <a:p>
            <a:pPr marL="171450" indent="-171450">
              <a:lnSpc>
                <a:spcPts val="1500"/>
              </a:lnSpc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000" dirty="0">
                <a:latin typeface="Montserrat" panose="00000500000000000000" pitchFamily="50" charset="0"/>
              </a:rPr>
              <a:t>Multiplayer</a:t>
            </a:r>
          </a:p>
          <a:p>
            <a:pPr marL="171450" indent="-171450">
              <a:lnSpc>
                <a:spcPts val="1500"/>
              </a:lnSpc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000" dirty="0">
                <a:latin typeface="Montserrat" panose="00000500000000000000" pitchFamily="50" charset="0"/>
              </a:rPr>
              <a:t>FB Integration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FFD8B81-1C2C-49BD-9F0B-A9DA1A40C4AD}"/>
              </a:ext>
            </a:extLst>
          </p:cNvPr>
          <p:cNvSpPr txBox="1"/>
          <p:nvPr/>
        </p:nvSpPr>
        <p:spPr>
          <a:xfrm>
            <a:off x="9333945" y="4271204"/>
            <a:ext cx="1860781" cy="451406"/>
          </a:xfrm>
          <a:prstGeom prst="rect">
            <a:avLst/>
          </a:prstGeom>
          <a:noFill/>
        </p:spPr>
        <p:txBody>
          <a:bodyPr wrap="square" tIns="0" rtlCol="0" anchor="ctr" anchorCtr="0">
            <a:spAutoFit/>
          </a:bodyPr>
          <a:lstStyle/>
          <a:p>
            <a:pPr marL="171450" indent="-171450">
              <a:lnSpc>
                <a:spcPts val="1500"/>
              </a:lnSpc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000" dirty="0">
                <a:latin typeface="Montserrat" panose="00000500000000000000" pitchFamily="50" charset="0"/>
              </a:rPr>
              <a:t>Street dance elements</a:t>
            </a:r>
          </a:p>
          <a:p>
            <a:pPr marL="171450" indent="-171450">
              <a:lnSpc>
                <a:spcPts val="1500"/>
              </a:lnSpc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000" dirty="0">
                <a:latin typeface="Montserrat" panose="00000500000000000000" pitchFamily="50" charset="0"/>
              </a:rPr>
              <a:t>Dance competition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1AAC87B-A94D-4C82-91F9-BA2A1C1C2CA8}"/>
              </a:ext>
            </a:extLst>
          </p:cNvPr>
          <p:cNvSpPr txBox="1"/>
          <p:nvPr/>
        </p:nvSpPr>
        <p:spPr>
          <a:xfrm>
            <a:off x="7244652" y="4078846"/>
            <a:ext cx="1859089" cy="836126"/>
          </a:xfrm>
          <a:prstGeom prst="rect">
            <a:avLst/>
          </a:prstGeom>
          <a:noFill/>
        </p:spPr>
        <p:txBody>
          <a:bodyPr wrap="square" tIns="0" rtlCol="0" anchor="ctr" anchorCtr="0">
            <a:spAutoFit/>
          </a:bodyPr>
          <a:lstStyle/>
          <a:p>
            <a:pPr marL="171450" indent="-171450">
              <a:lnSpc>
                <a:spcPts val="1500"/>
              </a:lnSpc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000" dirty="0">
                <a:latin typeface="Montserrat" panose="00000500000000000000" pitchFamily="50" charset="0"/>
              </a:rPr>
              <a:t>New characters and floors</a:t>
            </a:r>
          </a:p>
          <a:p>
            <a:pPr marL="171450" indent="-171450">
              <a:lnSpc>
                <a:spcPts val="1500"/>
              </a:lnSpc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000" dirty="0">
                <a:latin typeface="Montserrat" panose="00000500000000000000" pitchFamily="50" charset="0"/>
              </a:rPr>
              <a:t>Enhanced visual design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7E4D4AF-A2C0-4BF7-ACB2-DD3A390AECE1}"/>
              </a:ext>
            </a:extLst>
          </p:cNvPr>
          <p:cNvSpPr txBox="1"/>
          <p:nvPr/>
        </p:nvSpPr>
        <p:spPr>
          <a:xfrm>
            <a:off x="5155360" y="4271204"/>
            <a:ext cx="1859089" cy="451406"/>
          </a:xfrm>
          <a:prstGeom prst="rect">
            <a:avLst/>
          </a:prstGeom>
          <a:noFill/>
        </p:spPr>
        <p:txBody>
          <a:bodyPr wrap="square" tIns="0" rtlCol="0" anchor="ctr" anchorCtr="0">
            <a:spAutoFit/>
          </a:bodyPr>
          <a:lstStyle/>
          <a:p>
            <a:pPr marL="171450" indent="-171450">
              <a:lnSpc>
                <a:spcPts val="1500"/>
              </a:lnSpc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000" dirty="0">
                <a:latin typeface="Montserrat" panose="00000500000000000000" pitchFamily="50" charset="0"/>
              </a:rPr>
              <a:t>Purchase Dance Moves</a:t>
            </a:r>
          </a:p>
          <a:p>
            <a:pPr marL="171450" indent="-171450">
              <a:lnSpc>
                <a:spcPts val="1500"/>
              </a:lnSpc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000" dirty="0">
                <a:latin typeface="Montserrat" panose="00000500000000000000" pitchFamily="50" charset="0"/>
              </a:rPr>
              <a:t>Create new dances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BD79B0-104B-4D3B-9816-249D880D162B}"/>
              </a:ext>
            </a:extLst>
          </p:cNvPr>
          <p:cNvSpPr txBox="1"/>
          <p:nvPr/>
        </p:nvSpPr>
        <p:spPr>
          <a:xfrm>
            <a:off x="3066069" y="5269467"/>
            <a:ext cx="1859087" cy="412934"/>
          </a:xfrm>
          <a:prstGeom prst="rect">
            <a:avLst/>
          </a:prstGeom>
          <a:noFill/>
        </p:spPr>
        <p:txBody>
          <a:bodyPr wrap="square" tIns="0" rtlCol="0" anchor="ctr" anchorCtr="0">
            <a:spAutoFit/>
          </a:bodyPr>
          <a:lstStyle/>
          <a:p>
            <a:pPr>
              <a:lnSpc>
                <a:spcPts val="1500"/>
              </a:lnSpc>
            </a:pPr>
            <a:r>
              <a:rPr lang="en-US" sz="1000" dirty="0">
                <a:latin typeface="Montserrat" panose="00000500000000000000" pitchFamily="50" charset="0"/>
              </a:rPr>
              <a:t>Downloads: top 10 dance app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28BE58E-2CE8-4A5D-AF0B-851002782A41}"/>
              </a:ext>
            </a:extLst>
          </p:cNvPr>
          <p:cNvSpPr txBox="1"/>
          <p:nvPr/>
        </p:nvSpPr>
        <p:spPr>
          <a:xfrm>
            <a:off x="9333945" y="5365648"/>
            <a:ext cx="909223" cy="220573"/>
          </a:xfrm>
          <a:prstGeom prst="rect">
            <a:avLst/>
          </a:prstGeom>
          <a:noFill/>
        </p:spPr>
        <p:txBody>
          <a:bodyPr wrap="none" tIns="0" rtlCol="0" anchor="ctr" anchorCtr="0">
            <a:spAutoFit/>
          </a:bodyPr>
          <a:lstStyle/>
          <a:p>
            <a:pPr>
              <a:lnSpc>
                <a:spcPts val="1500"/>
              </a:lnSpc>
            </a:pPr>
            <a:r>
              <a:rPr lang="en-US" sz="1000" dirty="0">
                <a:latin typeface="Montserrat" panose="00000500000000000000" pitchFamily="50" charset="0"/>
              </a:rPr>
              <a:t>Downloads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2331C63-5BA3-4809-99EA-0555587074AF}"/>
              </a:ext>
            </a:extLst>
          </p:cNvPr>
          <p:cNvSpPr txBox="1"/>
          <p:nvPr/>
        </p:nvSpPr>
        <p:spPr>
          <a:xfrm>
            <a:off x="7244652" y="5269467"/>
            <a:ext cx="1859089" cy="412934"/>
          </a:xfrm>
          <a:prstGeom prst="rect">
            <a:avLst/>
          </a:prstGeom>
          <a:noFill/>
        </p:spPr>
        <p:txBody>
          <a:bodyPr wrap="square" tIns="0" rtlCol="0" anchor="ctr" anchorCtr="0">
            <a:spAutoFit/>
          </a:bodyPr>
          <a:lstStyle/>
          <a:p>
            <a:pPr>
              <a:lnSpc>
                <a:spcPts val="1500"/>
              </a:lnSpc>
            </a:pPr>
            <a:r>
              <a:rPr lang="en-US" sz="1000" dirty="0">
                <a:latin typeface="Montserrat" panose="00000500000000000000" pitchFamily="50" charset="0"/>
              </a:rPr>
              <a:t>Daily active players, session length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CD191FF-712F-4C9E-A4DB-6BA4FBB2DDB1}"/>
              </a:ext>
            </a:extLst>
          </p:cNvPr>
          <p:cNvSpPr txBox="1"/>
          <p:nvPr/>
        </p:nvSpPr>
        <p:spPr>
          <a:xfrm>
            <a:off x="5155360" y="5365648"/>
            <a:ext cx="1680268" cy="220573"/>
          </a:xfrm>
          <a:prstGeom prst="rect">
            <a:avLst/>
          </a:prstGeom>
          <a:noFill/>
        </p:spPr>
        <p:txBody>
          <a:bodyPr wrap="none" tIns="0" rtlCol="0" anchor="ctr" anchorCtr="0">
            <a:spAutoFit/>
          </a:bodyPr>
          <a:lstStyle/>
          <a:p>
            <a:pPr>
              <a:lnSpc>
                <a:spcPts val="1500"/>
              </a:lnSpc>
            </a:pPr>
            <a:r>
              <a:rPr lang="en-US" sz="1000" dirty="0">
                <a:latin typeface="Montserrat" panose="00000500000000000000" pitchFamily="50" charset="0"/>
              </a:rPr>
              <a:t>Activations, Downloads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FBBB398-A62B-4351-8EE4-BAB4858576C0}"/>
              </a:ext>
            </a:extLst>
          </p:cNvPr>
          <p:cNvSpPr txBox="1"/>
          <p:nvPr/>
        </p:nvSpPr>
        <p:spPr>
          <a:xfrm>
            <a:off x="1556701" y="2408051"/>
            <a:ext cx="1015047" cy="261610"/>
          </a:xfrm>
          <a:prstGeom prst="rect">
            <a:avLst/>
          </a:prstGeom>
          <a:noFill/>
        </p:spPr>
        <p:txBody>
          <a:bodyPr wrap="square" tIns="0" rtlCol="0" anchor="ctr" anchorCtr="0">
            <a:spAutoFit/>
          </a:bodyPr>
          <a:lstStyle/>
          <a:p>
            <a:r>
              <a:rPr lang="en-US" sz="1400" b="1" dirty="0">
                <a:solidFill>
                  <a:schemeClr val="accent2"/>
                </a:solidFill>
                <a:latin typeface="Montserrat" panose="00000500000000000000" pitchFamily="50" charset="0"/>
              </a:rPr>
              <a:t>Name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9F15DF1-28C5-44DE-A6C7-78F61D415335}"/>
              </a:ext>
            </a:extLst>
          </p:cNvPr>
          <p:cNvSpPr txBox="1"/>
          <p:nvPr/>
        </p:nvSpPr>
        <p:spPr>
          <a:xfrm>
            <a:off x="1556702" y="3387077"/>
            <a:ext cx="1015047" cy="261610"/>
          </a:xfrm>
          <a:prstGeom prst="rect">
            <a:avLst/>
          </a:prstGeom>
          <a:noFill/>
        </p:spPr>
        <p:txBody>
          <a:bodyPr wrap="square" tIns="0" rtlCol="0" anchor="ctr" anchorCtr="0">
            <a:spAutoFit/>
          </a:bodyPr>
          <a:lstStyle/>
          <a:p>
            <a:r>
              <a:rPr lang="en-US" sz="1400" b="1" dirty="0">
                <a:solidFill>
                  <a:schemeClr val="accent2"/>
                </a:solidFill>
                <a:latin typeface="Montserrat" panose="00000500000000000000" pitchFamily="50" charset="0"/>
              </a:rPr>
              <a:t>Goal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DD5D844-08CE-48E5-BBF7-129559C1A22C}"/>
              </a:ext>
            </a:extLst>
          </p:cNvPr>
          <p:cNvSpPr txBox="1"/>
          <p:nvPr/>
        </p:nvSpPr>
        <p:spPr>
          <a:xfrm>
            <a:off x="1556703" y="4366103"/>
            <a:ext cx="1015047" cy="261610"/>
          </a:xfrm>
          <a:prstGeom prst="rect">
            <a:avLst/>
          </a:prstGeom>
          <a:noFill/>
        </p:spPr>
        <p:txBody>
          <a:bodyPr wrap="square" tIns="0" rtlCol="0" anchor="ctr" anchorCtr="0">
            <a:spAutoFit/>
          </a:bodyPr>
          <a:lstStyle/>
          <a:p>
            <a:r>
              <a:rPr lang="en-US" sz="1400" b="1" dirty="0">
                <a:solidFill>
                  <a:schemeClr val="accent2"/>
                </a:solidFill>
                <a:latin typeface="Montserrat" panose="00000500000000000000" pitchFamily="50" charset="0"/>
              </a:rPr>
              <a:t>Features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D0E641A-48F9-4FAE-ACF9-4DC991DE3BD2}"/>
              </a:ext>
            </a:extLst>
          </p:cNvPr>
          <p:cNvSpPr txBox="1"/>
          <p:nvPr/>
        </p:nvSpPr>
        <p:spPr>
          <a:xfrm>
            <a:off x="1556703" y="5345129"/>
            <a:ext cx="1015047" cy="261610"/>
          </a:xfrm>
          <a:prstGeom prst="rect">
            <a:avLst/>
          </a:prstGeom>
          <a:noFill/>
        </p:spPr>
        <p:txBody>
          <a:bodyPr wrap="square" tIns="0" rtlCol="0" anchor="ctr" anchorCtr="0">
            <a:spAutoFit/>
          </a:bodyPr>
          <a:lstStyle/>
          <a:p>
            <a:r>
              <a:rPr lang="en-US" sz="1400" b="1" dirty="0">
                <a:solidFill>
                  <a:schemeClr val="accent2"/>
                </a:solidFill>
                <a:latin typeface="Montserrat" panose="00000500000000000000" pitchFamily="50" charset="0"/>
              </a:rPr>
              <a:t>Metrics</a:t>
            </a: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43029697-FE58-49DD-B7DD-9DE50A0BAB36}"/>
              </a:ext>
            </a:extLst>
          </p:cNvPr>
          <p:cNvSpPr/>
          <p:nvPr/>
        </p:nvSpPr>
        <p:spPr>
          <a:xfrm>
            <a:off x="974535" y="4316656"/>
            <a:ext cx="381374" cy="382596"/>
          </a:xfrm>
          <a:custGeom>
            <a:avLst/>
            <a:gdLst>
              <a:gd name="connsiteX0" fmla="*/ 569749 w 2525832"/>
              <a:gd name="connsiteY0" fmla="*/ 2100226 h 2533928"/>
              <a:gd name="connsiteX1" fmla="*/ 439733 w 2525832"/>
              <a:gd name="connsiteY1" fmla="*/ 2135361 h 2533928"/>
              <a:gd name="connsiteX2" fmla="*/ 228437 w 2525832"/>
              <a:gd name="connsiteY2" fmla="*/ 2074482 h 2533928"/>
              <a:gd name="connsiteX3" fmla="*/ 25885 w 2525832"/>
              <a:gd name="connsiteY3" fmla="*/ 1725399 h 2533928"/>
              <a:gd name="connsiteX4" fmla="*/ 76644 w 2525832"/>
              <a:gd name="connsiteY4" fmla="*/ 1513374 h 2533928"/>
              <a:gd name="connsiteX5" fmla="*/ 196055 w 2525832"/>
              <a:gd name="connsiteY5" fmla="*/ 1161620 h 2533928"/>
              <a:gd name="connsiteX6" fmla="*/ 82311 w 2525832"/>
              <a:gd name="connsiteY6" fmla="*/ 1023347 h 2533928"/>
              <a:gd name="connsiteX7" fmla="*/ 30257 w 2525832"/>
              <a:gd name="connsiteY7" fmla="*/ 800312 h 2533928"/>
              <a:gd name="connsiteX8" fmla="*/ 227709 w 2525832"/>
              <a:gd name="connsiteY8" fmla="*/ 458758 h 2533928"/>
              <a:gd name="connsiteX9" fmla="*/ 439004 w 2525832"/>
              <a:gd name="connsiteY9" fmla="*/ 396989 h 2533928"/>
              <a:gd name="connsiteX10" fmla="*/ 860299 w 2525832"/>
              <a:gd name="connsiteY10" fmla="*/ 193141 h 2533928"/>
              <a:gd name="connsiteX11" fmla="*/ 868476 w 2525832"/>
              <a:gd name="connsiteY11" fmla="*/ 111861 h 2533928"/>
              <a:gd name="connsiteX12" fmla="*/ 1006345 w 2525832"/>
              <a:gd name="connsiteY12" fmla="*/ 1437 h 2533928"/>
              <a:gd name="connsiteX13" fmla="*/ 1507140 w 2525832"/>
              <a:gd name="connsiteY13" fmla="*/ 61 h 2533928"/>
              <a:gd name="connsiteX14" fmla="*/ 1667837 w 2525832"/>
              <a:gd name="connsiteY14" fmla="*/ 154849 h 2533928"/>
              <a:gd name="connsiteX15" fmla="*/ 1890872 w 2525832"/>
              <a:gd name="connsiteY15" fmla="*/ 424028 h 2533928"/>
              <a:gd name="connsiteX16" fmla="*/ 2084924 w 2525832"/>
              <a:gd name="connsiteY16" fmla="*/ 399255 h 2533928"/>
              <a:gd name="connsiteX17" fmla="*/ 2309658 w 2525832"/>
              <a:gd name="connsiteY17" fmla="*/ 467178 h 2533928"/>
              <a:gd name="connsiteX18" fmla="*/ 2507677 w 2525832"/>
              <a:gd name="connsiteY18" fmla="*/ 811808 h 2533928"/>
              <a:gd name="connsiteX19" fmla="*/ 2457727 w 2525832"/>
              <a:gd name="connsiteY19" fmla="*/ 1017356 h 2533928"/>
              <a:gd name="connsiteX20" fmla="*/ 2454894 w 2525832"/>
              <a:gd name="connsiteY20" fmla="*/ 1512160 h 2533928"/>
              <a:gd name="connsiteX21" fmla="*/ 2506544 w 2525832"/>
              <a:gd name="connsiteY21" fmla="*/ 1724508 h 2533928"/>
              <a:gd name="connsiteX22" fmla="*/ 2302696 w 2525832"/>
              <a:gd name="connsiteY22" fmla="*/ 2076344 h 2533928"/>
              <a:gd name="connsiteX23" fmla="*/ 2093100 w 2525832"/>
              <a:gd name="connsiteY23" fmla="*/ 2136413 h 2533928"/>
              <a:gd name="connsiteX24" fmla="*/ 1670995 w 2525832"/>
              <a:gd name="connsiteY24" fmla="*/ 2338803 h 2533928"/>
              <a:gd name="connsiteX25" fmla="*/ 1662737 w 2525832"/>
              <a:gd name="connsiteY25" fmla="*/ 2420084 h 2533928"/>
              <a:gd name="connsiteX26" fmla="*/ 1537903 w 2525832"/>
              <a:gd name="connsiteY26" fmla="*/ 2531236 h 2533928"/>
              <a:gd name="connsiteX27" fmla="*/ 1258928 w 2525832"/>
              <a:gd name="connsiteY27" fmla="*/ 2534799 h 2533928"/>
              <a:gd name="connsiteX28" fmla="*/ 1001163 w 2525832"/>
              <a:gd name="connsiteY28" fmla="*/ 2531803 h 2533928"/>
              <a:gd name="connsiteX29" fmla="*/ 863457 w 2525832"/>
              <a:gd name="connsiteY29" fmla="*/ 2380010 h 2533928"/>
              <a:gd name="connsiteX30" fmla="*/ 569749 w 2525832"/>
              <a:gd name="connsiteY30" fmla="*/ 2100226 h 2533928"/>
              <a:gd name="connsiteX31" fmla="*/ 2305691 w 2525832"/>
              <a:gd name="connsiteY31" fmla="*/ 866535 h 2533928"/>
              <a:gd name="connsiteX32" fmla="*/ 2295167 w 2525832"/>
              <a:gd name="connsiteY32" fmla="*/ 846215 h 2533928"/>
              <a:gd name="connsiteX33" fmla="*/ 2164746 w 2525832"/>
              <a:gd name="connsiteY33" fmla="*/ 620185 h 2533928"/>
              <a:gd name="connsiteX34" fmla="*/ 2119330 w 2525832"/>
              <a:gd name="connsiteY34" fmla="*/ 604722 h 2533928"/>
              <a:gd name="connsiteX35" fmla="*/ 1880752 w 2525832"/>
              <a:gd name="connsiteY35" fmla="*/ 628119 h 2533928"/>
              <a:gd name="connsiteX36" fmla="*/ 1472248 w 2525832"/>
              <a:gd name="connsiteY36" fmla="*/ 229005 h 2533928"/>
              <a:gd name="connsiteX37" fmla="*/ 1437193 w 2525832"/>
              <a:gd name="connsiteY37" fmla="*/ 199375 h 2533928"/>
              <a:gd name="connsiteX38" fmla="*/ 1094263 w 2525832"/>
              <a:gd name="connsiteY38" fmla="*/ 199375 h 2533928"/>
              <a:gd name="connsiteX39" fmla="*/ 1058804 w 2525832"/>
              <a:gd name="connsiteY39" fmla="*/ 227952 h 2533928"/>
              <a:gd name="connsiteX40" fmla="*/ 407107 w 2525832"/>
              <a:gd name="connsiteY40" fmla="*/ 603346 h 2533928"/>
              <a:gd name="connsiteX41" fmla="*/ 368977 w 2525832"/>
              <a:gd name="connsiteY41" fmla="*/ 617109 h 2533928"/>
              <a:gd name="connsiteX42" fmla="*/ 233213 w 2525832"/>
              <a:gd name="connsiteY42" fmla="*/ 850505 h 2533928"/>
              <a:gd name="connsiteX43" fmla="*/ 241471 w 2525832"/>
              <a:gd name="connsiteY43" fmla="*/ 890821 h 2533928"/>
              <a:gd name="connsiteX44" fmla="*/ 241956 w 2525832"/>
              <a:gd name="connsiteY44" fmla="*/ 1640961 h 2533928"/>
              <a:gd name="connsiteX45" fmla="*/ 234347 w 2525832"/>
              <a:gd name="connsiteY45" fmla="*/ 1683868 h 2533928"/>
              <a:gd name="connsiteX46" fmla="*/ 366953 w 2525832"/>
              <a:gd name="connsiteY46" fmla="*/ 1912083 h 2533928"/>
              <a:gd name="connsiteX47" fmla="*/ 409940 w 2525832"/>
              <a:gd name="connsiteY47" fmla="*/ 1927870 h 2533928"/>
              <a:gd name="connsiteX48" fmla="*/ 657343 w 2525832"/>
              <a:gd name="connsiteY48" fmla="*/ 1905526 h 2533928"/>
              <a:gd name="connsiteX49" fmla="*/ 1056214 w 2525832"/>
              <a:gd name="connsiteY49" fmla="*/ 2295654 h 2533928"/>
              <a:gd name="connsiteX50" fmla="*/ 1098230 w 2525832"/>
              <a:gd name="connsiteY50" fmla="*/ 2329979 h 2533928"/>
              <a:gd name="connsiteX51" fmla="*/ 1432093 w 2525832"/>
              <a:gd name="connsiteY51" fmla="*/ 2329898 h 2533928"/>
              <a:gd name="connsiteX52" fmla="*/ 1473867 w 2525832"/>
              <a:gd name="connsiteY52" fmla="*/ 2296059 h 2533928"/>
              <a:gd name="connsiteX53" fmla="*/ 2123297 w 2525832"/>
              <a:gd name="connsiteY53" fmla="*/ 1928680 h 2533928"/>
              <a:gd name="connsiteX54" fmla="*/ 2163613 w 2525832"/>
              <a:gd name="connsiteY54" fmla="*/ 1912893 h 2533928"/>
              <a:gd name="connsiteX55" fmla="*/ 2293063 w 2525832"/>
              <a:gd name="connsiteY55" fmla="*/ 1689859 h 2533928"/>
              <a:gd name="connsiteX56" fmla="*/ 2283510 w 2525832"/>
              <a:gd name="connsiteY56" fmla="*/ 1635213 h 2533928"/>
              <a:gd name="connsiteX57" fmla="*/ 2114554 w 2525832"/>
              <a:gd name="connsiteY57" fmla="*/ 1275849 h 2533928"/>
              <a:gd name="connsiteX58" fmla="*/ 2290796 w 2525832"/>
              <a:gd name="connsiteY58" fmla="*/ 889121 h 2533928"/>
              <a:gd name="connsiteX59" fmla="*/ 2305691 w 2525832"/>
              <a:gd name="connsiteY59" fmla="*/ 866535 h 2533928"/>
              <a:gd name="connsiteX60" fmla="*/ 1753246 w 2525832"/>
              <a:gd name="connsiteY60" fmla="*/ 1265649 h 2533928"/>
              <a:gd name="connsiteX61" fmla="*/ 1261519 w 2525832"/>
              <a:gd name="connsiteY61" fmla="*/ 1755352 h 2533928"/>
              <a:gd name="connsiteX62" fmla="*/ 776348 w 2525832"/>
              <a:gd name="connsiteY62" fmla="*/ 1260872 h 2533928"/>
              <a:gd name="connsiteX63" fmla="*/ 1272367 w 2525832"/>
              <a:gd name="connsiteY63" fmla="*/ 777078 h 2533928"/>
              <a:gd name="connsiteX64" fmla="*/ 1753246 w 2525832"/>
              <a:gd name="connsiteY64" fmla="*/ 1265649 h 2533928"/>
              <a:gd name="connsiteX65" fmla="*/ 1266052 w 2525832"/>
              <a:gd name="connsiteY65" fmla="*/ 977687 h 2533928"/>
              <a:gd name="connsiteX66" fmla="*/ 977605 w 2525832"/>
              <a:gd name="connsiteY66" fmla="*/ 1268644 h 2533928"/>
              <a:gd name="connsiteX67" fmla="*/ 1264676 w 2525832"/>
              <a:gd name="connsiteY67" fmla="*/ 1554014 h 2533928"/>
              <a:gd name="connsiteX68" fmla="*/ 1552556 w 2525832"/>
              <a:gd name="connsiteY68" fmla="*/ 1263948 h 2533928"/>
              <a:gd name="connsiteX69" fmla="*/ 1266052 w 2525832"/>
              <a:gd name="connsiteY69" fmla="*/ 977687 h 2533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</a:cxnLst>
            <a:rect l="l" t="t" r="r" b="b"/>
            <a:pathLst>
              <a:path w="2525832" h="2533928">
                <a:moveTo>
                  <a:pt x="569749" y="2100226"/>
                </a:moveTo>
                <a:cubicBezTo>
                  <a:pt x="528703" y="2103140"/>
                  <a:pt x="482963" y="2113017"/>
                  <a:pt x="439733" y="2135361"/>
                </a:cubicBezTo>
                <a:cubicBezTo>
                  <a:pt x="351571" y="2180858"/>
                  <a:pt x="278144" y="2159567"/>
                  <a:pt x="228437" y="2074482"/>
                </a:cubicBezTo>
                <a:cubicBezTo>
                  <a:pt x="160596" y="1958309"/>
                  <a:pt x="93402" y="1841814"/>
                  <a:pt x="25885" y="1725399"/>
                </a:cubicBezTo>
                <a:cubicBezTo>
                  <a:pt x="-21718" y="1643309"/>
                  <a:pt x="-3016" y="1565348"/>
                  <a:pt x="76644" y="1513374"/>
                </a:cubicBezTo>
                <a:cubicBezTo>
                  <a:pt x="199535" y="1433228"/>
                  <a:pt x="246652" y="1294469"/>
                  <a:pt x="196055" y="1161620"/>
                </a:cubicBezTo>
                <a:cubicBezTo>
                  <a:pt x="173630" y="1102765"/>
                  <a:pt x="134366" y="1057753"/>
                  <a:pt x="82311" y="1023347"/>
                </a:cubicBezTo>
                <a:cubicBezTo>
                  <a:pt x="-5689" y="965301"/>
                  <a:pt x="-22851" y="892198"/>
                  <a:pt x="30257" y="800312"/>
                </a:cubicBezTo>
                <a:cubicBezTo>
                  <a:pt x="96074" y="686488"/>
                  <a:pt x="161405" y="572340"/>
                  <a:pt x="227709" y="458758"/>
                </a:cubicBezTo>
                <a:cubicBezTo>
                  <a:pt x="277658" y="373107"/>
                  <a:pt x="350276" y="352382"/>
                  <a:pt x="439004" y="396989"/>
                </a:cubicBezTo>
                <a:cubicBezTo>
                  <a:pt x="618889" y="487498"/>
                  <a:pt x="821360" y="389460"/>
                  <a:pt x="860299" y="193141"/>
                </a:cubicBezTo>
                <a:cubicBezTo>
                  <a:pt x="865643" y="166264"/>
                  <a:pt x="861838" y="138738"/>
                  <a:pt x="868476" y="111861"/>
                </a:cubicBezTo>
                <a:cubicBezTo>
                  <a:pt x="884425" y="46529"/>
                  <a:pt x="938909" y="1599"/>
                  <a:pt x="1006345" y="1437"/>
                </a:cubicBezTo>
                <a:cubicBezTo>
                  <a:pt x="1173276" y="1113"/>
                  <a:pt x="1340289" y="4351"/>
                  <a:pt x="1507140" y="61"/>
                </a:cubicBezTo>
                <a:cubicBezTo>
                  <a:pt x="1597568" y="-2206"/>
                  <a:pt x="1664923" y="59321"/>
                  <a:pt x="1667837" y="154849"/>
                </a:cubicBezTo>
                <a:cubicBezTo>
                  <a:pt x="1671804" y="284945"/>
                  <a:pt x="1764094" y="395127"/>
                  <a:pt x="1890872" y="424028"/>
                </a:cubicBezTo>
                <a:cubicBezTo>
                  <a:pt x="1958551" y="439491"/>
                  <a:pt x="2025340" y="433986"/>
                  <a:pt x="2084924" y="399255"/>
                </a:cubicBezTo>
                <a:cubicBezTo>
                  <a:pt x="2173652" y="347444"/>
                  <a:pt x="2263351" y="381364"/>
                  <a:pt x="2309658" y="467178"/>
                </a:cubicBezTo>
                <a:cubicBezTo>
                  <a:pt x="2372561" y="583755"/>
                  <a:pt x="2441617" y="697012"/>
                  <a:pt x="2507677" y="811808"/>
                </a:cubicBezTo>
                <a:cubicBezTo>
                  <a:pt x="2551960" y="888717"/>
                  <a:pt x="2532369" y="968377"/>
                  <a:pt x="2457727" y="1017356"/>
                </a:cubicBezTo>
                <a:cubicBezTo>
                  <a:pt x="2268776" y="1141300"/>
                  <a:pt x="2267318" y="1387892"/>
                  <a:pt x="2454894" y="1512160"/>
                </a:cubicBezTo>
                <a:cubicBezTo>
                  <a:pt x="2535121" y="1565267"/>
                  <a:pt x="2554146" y="1641528"/>
                  <a:pt x="2506544" y="1724508"/>
                </a:cubicBezTo>
                <a:cubicBezTo>
                  <a:pt x="2439107" y="1842056"/>
                  <a:pt x="2371104" y="1959362"/>
                  <a:pt x="2302696" y="2076344"/>
                </a:cubicBezTo>
                <a:cubicBezTo>
                  <a:pt x="2254284" y="2159243"/>
                  <a:pt x="2179481" y="2180210"/>
                  <a:pt x="2093100" y="2136413"/>
                </a:cubicBezTo>
                <a:cubicBezTo>
                  <a:pt x="1913216" y="2045256"/>
                  <a:pt x="1712363" y="2141675"/>
                  <a:pt x="1670995" y="2338803"/>
                </a:cubicBezTo>
                <a:cubicBezTo>
                  <a:pt x="1665328" y="2365681"/>
                  <a:pt x="1669295" y="2393125"/>
                  <a:pt x="1662737" y="2420084"/>
                </a:cubicBezTo>
                <a:cubicBezTo>
                  <a:pt x="1647922" y="2481367"/>
                  <a:pt x="1600967" y="2525084"/>
                  <a:pt x="1537903" y="2531236"/>
                </a:cubicBezTo>
                <a:cubicBezTo>
                  <a:pt x="1445047" y="2540303"/>
                  <a:pt x="1351866" y="2534556"/>
                  <a:pt x="1258928" y="2534799"/>
                </a:cubicBezTo>
                <a:cubicBezTo>
                  <a:pt x="1173033" y="2535041"/>
                  <a:pt x="1086816" y="2540303"/>
                  <a:pt x="1001163" y="2531803"/>
                </a:cubicBezTo>
                <a:cubicBezTo>
                  <a:pt x="915269" y="2523303"/>
                  <a:pt x="866210" y="2467443"/>
                  <a:pt x="863457" y="2380010"/>
                </a:cubicBezTo>
                <a:cubicBezTo>
                  <a:pt x="858438" y="2225141"/>
                  <a:pt x="730770" y="2100469"/>
                  <a:pt x="569749" y="2100226"/>
                </a:cubicBezTo>
                <a:close/>
                <a:moveTo>
                  <a:pt x="2305691" y="866535"/>
                </a:moveTo>
                <a:cubicBezTo>
                  <a:pt x="2302615" y="860544"/>
                  <a:pt x="2299134" y="853177"/>
                  <a:pt x="2295167" y="846215"/>
                </a:cubicBezTo>
                <a:cubicBezTo>
                  <a:pt x="2251532" y="770925"/>
                  <a:pt x="2207006" y="696203"/>
                  <a:pt x="2164746" y="620185"/>
                </a:cubicBezTo>
                <a:cubicBezTo>
                  <a:pt x="2152684" y="598570"/>
                  <a:pt x="2141593" y="596384"/>
                  <a:pt x="2119330" y="604722"/>
                </a:cubicBezTo>
                <a:cubicBezTo>
                  <a:pt x="2042179" y="633543"/>
                  <a:pt x="1961952" y="641881"/>
                  <a:pt x="1880752" y="628119"/>
                </a:cubicBezTo>
                <a:cubicBezTo>
                  <a:pt x="1667756" y="592093"/>
                  <a:pt x="1513616" y="441515"/>
                  <a:pt x="1472248" y="229005"/>
                </a:cubicBezTo>
                <a:cubicBezTo>
                  <a:pt x="1467714" y="205851"/>
                  <a:pt x="1459537" y="199213"/>
                  <a:pt x="1437193" y="199375"/>
                </a:cubicBezTo>
                <a:cubicBezTo>
                  <a:pt x="1322883" y="200184"/>
                  <a:pt x="1208573" y="200103"/>
                  <a:pt x="1094263" y="199375"/>
                </a:cubicBezTo>
                <a:cubicBezTo>
                  <a:pt x="1072890" y="199213"/>
                  <a:pt x="1063419" y="203746"/>
                  <a:pt x="1058804" y="227952"/>
                </a:cubicBezTo>
                <a:cubicBezTo>
                  <a:pt x="1000516" y="533400"/>
                  <a:pt x="699521" y="706565"/>
                  <a:pt x="407107" y="603346"/>
                </a:cubicBezTo>
                <a:cubicBezTo>
                  <a:pt x="387354" y="596384"/>
                  <a:pt x="378772" y="600027"/>
                  <a:pt x="368977" y="617109"/>
                </a:cubicBezTo>
                <a:cubicBezTo>
                  <a:pt x="324451" y="695312"/>
                  <a:pt x="279278" y="773192"/>
                  <a:pt x="233213" y="850505"/>
                </a:cubicBezTo>
                <a:cubicBezTo>
                  <a:pt x="222527" y="868396"/>
                  <a:pt x="226413" y="878030"/>
                  <a:pt x="241471" y="890821"/>
                </a:cubicBezTo>
                <a:cubicBezTo>
                  <a:pt x="475758" y="1090783"/>
                  <a:pt x="476001" y="1442052"/>
                  <a:pt x="241956" y="1640961"/>
                </a:cubicBezTo>
                <a:cubicBezTo>
                  <a:pt x="225280" y="1655129"/>
                  <a:pt x="223418" y="1665572"/>
                  <a:pt x="234347" y="1683868"/>
                </a:cubicBezTo>
                <a:cubicBezTo>
                  <a:pt x="279439" y="1759400"/>
                  <a:pt x="323804" y="1835418"/>
                  <a:pt x="366953" y="1912083"/>
                </a:cubicBezTo>
                <a:cubicBezTo>
                  <a:pt x="378044" y="1931837"/>
                  <a:pt x="388244" y="1935804"/>
                  <a:pt x="409940" y="1927870"/>
                </a:cubicBezTo>
                <a:cubicBezTo>
                  <a:pt x="490087" y="1898402"/>
                  <a:pt x="573067" y="1888121"/>
                  <a:pt x="657343" y="1905526"/>
                </a:cubicBezTo>
                <a:cubicBezTo>
                  <a:pt x="873334" y="1950133"/>
                  <a:pt x="1007235" y="2080230"/>
                  <a:pt x="1056214" y="2295654"/>
                </a:cubicBezTo>
                <a:cubicBezTo>
                  <a:pt x="1062043" y="2321155"/>
                  <a:pt x="1071838" y="2330222"/>
                  <a:pt x="1098230" y="2329979"/>
                </a:cubicBezTo>
                <a:cubicBezTo>
                  <a:pt x="1209464" y="2328684"/>
                  <a:pt x="1320778" y="2328765"/>
                  <a:pt x="1432093" y="2329898"/>
                </a:cubicBezTo>
                <a:cubicBezTo>
                  <a:pt x="1457919" y="2330141"/>
                  <a:pt x="1468766" y="2322774"/>
                  <a:pt x="1473867" y="2296059"/>
                </a:cubicBezTo>
                <a:cubicBezTo>
                  <a:pt x="1529727" y="2002431"/>
                  <a:pt x="1835983" y="1823760"/>
                  <a:pt x="2123297" y="1928680"/>
                </a:cubicBezTo>
                <a:cubicBezTo>
                  <a:pt x="2144669" y="1936532"/>
                  <a:pt x="2153493" y="1930784"/>
                  <a:pt x="2163613" y="1912893"/>
                </a:cubicBezTo>
                <a:cubicBezTo>
                  <a:pt x="2205792" y="1838009"/>
                  <a:pt x="2248213" y="1763205"/>
                  <a:pt x="2293063" y="1689859"/>
                </a:cubicBezTo>
                <a:cubicBezTo>
                  <a:pt x="2307796" y="1665653"/>
                  <a:pt x="2304639" y="1653510"/>
                  <a:pt x="2283510" y="1635213"/>
                </a:cubicBezTo>
                <a:cubicBezTo>
                  <a:pt x="2174543" y="1540738"/>
                  <a:pt x="2117144" y="1419627"/>
                  <a:pt x="2114554" y="1275849"/>
                </a:cubicBezTo>
                <a:cubicBezTo>
                  <a:pt x="2111721" y="1120089"/>
                  <a:pt x="2172438" y="990883"/>
                  <a:pt x="2290796" y="889121"/>
                </a:cubicBezTo>
                <a:cubicBezTo>
                  <a:pt x="2297434" y="883373"/>
                  <a:pt x="2306420" y="879083"/>
                  <a:pt x="2305691" y="866535"/>
                </a:cubicBezTo>
                <a:close/>
                <a:moveTo>
                  <a:pt x="1753246" y="1265649"/>
                </a:moveTo>
                <a:cubicBezTo>
                  <a:pt x="1759561" y="1530942"/>
                  <a:pt x="1531994" y="1757457"/>
                  <a:pt x="1261519" y="1755352"/>
                </a:cubicBezTo>
                <a:cubicBezTo>
                  <a:pt x="996144" y="1753328"/>
                  <a:pt x="773272" y="1528432"/>
                  <a:pt x="776348" y="1260872"/>
                </a:cubicBezTo>
                <a:cubicBezTo>
                  <a:pt x="779424" y="993960"/>
                  <a:pt x="1006426" y="773354"/>
                  <a:pt x="1272367" y="777078"/>
                </a:cubicBezTo>
                <a:cubicBezTo>
                  <a:pt x="1532884" y="780802"/>
                  <a:pt x="1758832" y="1001246"/>
                  <a:pt x="1753246" y="1265649"/>
                </a:cubicBezTo>
                <a:close/>
                <a:moveTo>
                  <a:pt x="1266052" y="977687"/>
                </a:moveTo>
                <a:cubicBezTo>
                  <a:pt x="1092563" y="984811"/>
                  <a:pt x="978010" y="1111427"/>
                  <a:pt x="977605" y="1268644"/>
                </a:cubicBezTo>
                <a:cubicBezTo>
                  <a:pt x="977201" y="1426670"/>
                  <a:pt x="1109402" y="1556362"/>
                  <a:pt x="1264676" y="1554014"/>
                </a:cubicBezTo>
                <a:cubicBezTo>
                  <a:pt x="1427479" y="1551505"/>
                  <a:pt x="1553689" y="1430556"/>
                  <a:pt x="1552556" y="1263948"/>
                </a:cubicBezTo>
                <a:cubicBezTo>
                  <a:pt x="1551422" y="1099445"/>
                  <a:pt x="1426264" y="983921"/>
                  <a:pt x="1266052" y="977687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80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289383B2-843F-4C6A-9C6C-CCB2CFE6574E}"/>
              </a:ext>
            </a:extLst>
          </p:cNvPr>
          <p:cNvSpPr/>
          <p:nvPr/>
        </p:nvSpPr>
        <p:spPr>
          <a:xfrm>
            <a:off x="1000517" y="2377952"/>
            <a:ext cx="340859" cy="321809"/>
          </a:xfrm>
          <a:custGeom>
            <a:avLst/>
            <a:gdLst>
              <a:gd name="connsiteX0" fmla="*/ 0 w 2752509"/>
              <a:gd name="connsiteY0" fmla="*/ 2113928 h 2598693"/>
              <a:gd name="connsiteX1" fmla="*/ 0 w 2752509"/>
              <a:gd name="connsiteY1" fmla="*/ 2105 h 2598693"/>
              <a:gd name="connsiteX2" fmla="*/ 34811 w 2752509"/>
              <a:gd name="connsiteY2" fmla="*/ 162 h 2598693"/>
              <a:gd name="connsiteX3" fmla="*/ 1058178 w 2752509"/>
              <a:gd name="connsiteY3" fmla="*/ 0 h 2598693"/>
              <a:gd name="connsiteX4" fmla="*/ 1358120 w 2752509"/>
              <a:gd name="connsiteY4" fmla="*/ 134225 h 2598693"/>
              <a:gd name="connsiteX5" fmla="*/ 1422885 w 2752509"/>
              <a:gd name="connsiteY5" fmla="*/ 162236 h 2598693"/>
              <a:gd name="connsiteX6" fmla="*/ 2720937 w 2752509"/>
              <a:gd name="connsiteY6" fmla="*/ 161751 h 2598693"/>
              <a:gd name="connsiteX7" fmla="*/ 2760363 w 2752509"/>
              <a:gd name="connsiteY7" fmla="*/ 199476 h 2598693"/>
              <a:gd name="connsiteX8" fmla="*/ 2760363 w 2752509"/>
              <a:gd name="connsiteY8" fmla="*/ 2079198 h 2598693"/>
              <a:gd name="connsiteX9" fmla="*/ 2722718 w 2752509"/>
              <a:gd name="connsiteY9" fmla="*/ 2116033 h 2598693"/>
              <a:gd name="connsiteX10" fmla="*/ 2143719 w 2752509"/>
              <a:gd name="connsiteY10" fmla="*/ 2116114 h 2598693"/>
              <a:gd name="connsiteX11" fmla="*/ 2108584 w 2752509"/>
              <a:gd name="connsiteY11" fmla="*/ 2150682 h 2598693"/>
              <a:gd name="connsiteX12" fmla="*/ 2108990 w 2752509"/>
              <a:gd name="connsiteY12" fmla="*/ 2565420 h 2598693"/>
              <a:gd name="connsiteX13" fmla="*/ 2074987 w 2752509"/>
              <a:gd name="connsiteY13" fmla="*/ 2601527 h 2598693"/>
              <a:gd name="connsiteX14" fmla="*/ 682703 w 2752509"/>
              <a:gd name="connsiteY14" fmla="*/ 2601446 h 2598693"/>
              <a:gd name="connsiteX15" fmla="*/ 649430 w 2752509"/>
              <a:gd name="connsiteY15" fmla="*/ 2567363 h 2598693"/>
              <a:gd name="connsiteX16" fmla="*/ 649835 w 2752509"/>
              <a:gd name="connsiteY16" fmla="*/ 2152625 h 2598693"/>
              <a:gd name="connsiteX17" fmla="*/ 613890 w 2752509"/>
              <a:gd name="connsiteY17" fmla="*/ 2116114 h 2598693"/>
              <a:gd name="connsiteX18" fmla="*/ 37563 w 2752509"/>
              <a:gd name="connsiteY18" fmla="*/ 2116033 h 2598693"/>
              <a:gd name="connsiteX19" fmla="*/ 0 w 2752509"/>
              <a:gd name="connsiteY19" fmla="*/ 2113928 h 2598693"/>
              <a:gd name="connsiteX20" fmla="*/ 163693 w 2752509"/>
              <a:gd name="connsiteY20" fmla="*/ 1058097 h 2598693"/>
              <a:gd name="connsiteX21" fmla="*/ 163693 w 2752509"/>
              <a:gd name="connsiteY21" fmla="*/ 1909109 h 2598693"/>
              <a:gd name="connsiteX22" fmla="*/ 205790 w 2752509"/>
              <a:gd name="connsiteY22" fmla="*/ 1950234 h 2598693"/>
              <a:gd name="connsiteX23" fmla="*/ 615105 w 2752509"/>
              <a:gd name="connsiteY23" fmla="*/ 1950234 h 2598693"/>
              <a:gd name="connsiteX24" fmla="*/ 649754 w 2752509"/>
              <a:gd name="connsiteY24" fmla="*/ 1915180 h 2598693"/>
              <a:gd name="connsiteX25" fmla="*/ 649268 w 2752509"/>
              <a:gd name="connsiteY25" fmla="*/ 1500442 h 2598693"/>
              <a:gd name="connsiteX26" fmla="*/ 683837 w 2752509"/>
              <a:gd name="connsiteY26" fmla="*/ 1464902 h 2598693"/>
              <a:gd name="connsiteX27" fmla="*/ 2073450 w 2752509"/>
              <a:gd name="connsiteY27" fmla="*/ 1465469 h 2598693"/>
              <a:gd name="connsiteX28" fmla="*/ 2108422 w 2752509"/>
              <a:gd name="connsiteY28" fmla="*/ 1502223 h 2598693"/>
              <a:gd name="connsiteX29" fmla="*/ 2107937 w 2752509"/>
              <a:gd name="connsiteY29" fmla="*/ 1916961 h 2598693"/>
              <a:gd name="connsiteX30" fmla="*/ 2142262 w 2752509"/>
              <a:gd name="connsiteY30" fmla="*/ 1950720 h 2598693"/>
              <a:gd name="connsiteX31" fmla="*/ 2554330 w 2752509"/>
              <a:gd name="connsiteY31" fmla="*/ 1950234 h 2598693"/>
              <a:gd name="connsiteX32" fmla="*/ 2594646 w 2752509"/>
              <a:gd name="connsiteY32" fmla="*/ 1909999 h 2598693"/>
              <a:gd name="connsiteX33" fmla="*/ 2594646 w 2752509"/>
              <a:gd name="connsiteY33" fmla="*/ 692742 h 2598693"/>
              <a:gd name="connsiteX34" fmla="*/ 2553519 w 2752509"/>
              <a:gd name="connsiteY34" fmla="*/ 650564 h 2598693"/>
              <a:gd name="connsiteX35" fmla="*/ 1767192 w 2752509"/>
              <a:gd name="connsiteY35" fmla="*/ 650564 h 2598693"/>
              <a:gd name="connsiteX36" fmla="*/ 1328248 w 2752509"/>
              <a:gd name="connsiteY36" fmla="*/ 650969 h 2598693"/>
              <a:gd name="connsiteX37" fmla="*/ 1295865 w 2752509"/>
              <a:gd name="connsiteY37" fmla="*/ 618748 h 2598693"/>
              <a:gd name="connsiteX38" fmla="*/ 1296432 w 2752509"/>
              <a:gd name="connsiteY38" fmla="*/ 465255 h 2598693"/>
              <a:gd name="connsiteX39" fmla="*/ 1288175 w 2752509"/>
              <a:gd name="connsiteY39" fmla="*/ 352807 h 2598693"/>
              <a:gd name="connsiteX40" fmla="*/ 1034943 w 2752509"/>
              <a:gd name="connsiteY40" fmla="*/ 165798 h 2598693"/>
              <a:gd name="connsiteX41" fmla="*/ 202795 w 2752509"/>
              <a:gd name="connsiteY41" fmla="*/ 165717 h 2598693"/>
              <a:gd name="connsiteX42" fmla="*/ 163612 w 2752509"/>
              <a:gd name="connsiteY42" fmla="*/ 204414 h 2598693"/>
              <a:gd name="connsiteX43" fmla="*/ 163693 w 2752509"/>
              <a:gd name="connsiteY43" fmla="*/ 1058097 h 2598693"/>
              <a:gd name="connsiteX44" fmla="*/ 1379007 w 2752509"/>
              <a:gd name="connsiteY44" fmla="*/ 1631105 h 2598693"/>
              <a:gd name="connsiteX45" fmla="*/ 851335 w 2752509"/>
              <a:gd name="connsiteY45" fmla="*/ 1631105 h 2598693"/>
              <a:gd name="connsiteX46" fmla="*/ 815552 w 2752509"/>
              <a:gd name="connsiteY46" fmla="*/ 1667778 h 2598693"/>
              <a:gd name="connsiteX47" fmla="*/ 815552 w 2752509"/>
              <a:gd name="connsiteY47" fmla="*/ 2400108 h 2598693"/>
              <a:gd name="connsiteX48" fmla="*/ 850282 w 2752509"/>
              <a:gd name="connsiteY48" fmla="*/ 2435081 h 2598693"/>
              <a:gd name="connsiteX49" fmla="*/ 1908299 w 2752509"/>
              <a:gd name="connsiteY49" fmla="*/ 2435081 h 2598693"/>
              <a:gd name="connsiteX50" fmla="*/ 1942705 w 2752509"/>
              <a:gd name="connsiteY50" fmla="*/ 2399784 h 2598693"/>
              <a:gd name="connsiteX51" fmla="*/ 1942705 w 2752509"/>
              <a:gd name="connsiteY51" fmla="*/ 1667454 h 2598693"/>
              <a:gd name="connsiteX52" fmla="*/ 1906599 w 2752509"/>
              <a:gd name="connsiteY52" fmla="*/ 1631105 h 2598693"/>
              <a:gd name="connsiteX53" fmla="*/ 1379007 w 2752509"/>
              <a:gd name="connsiteY53" fmla="*/ 1631105 h 2598693"/>
              <a:gd name="connsiteX54" fmla="*/ 2024390 w 2752509"/>
              <a:gd name="connsiteY54" fmla="*/ 327306 h 2598693"/>
              <a:gd name="connsiteX55" fmla="*/ 1496798 w 2752509"/>
              <a:gd name="connsiteY55" fmla="*/ 327306 h 2598693"/>
              <a:gd name="connsiteX56" fmla="*/ 1475264 w 2752509"/>
              <a:gd name="connsiteY56" fmla="*/ 327468 h 2598693"/>
              <a:gd name="connsiteX57" fmla="*/ 1459235 w 2752509"/>
              <a:gd name="connsiteY57" fmla="*/ 346169 h 2598693"/>
              <a:gd name="connsiteX58" fmla="*/ 1461825 w 2752509"/>
              <a:gd name="connsiteY58" fmla="*/ 445583 h 2598693"/>
              <a:gd name="connsiteX59" fmla="*/ 1500523 w 2752509"/>
              <a:gd name="connsiteY59" fmla="*/ 484766 h 2598693"/>
              <a:gd name="connsiteX60" fmla="*/ 2313404 w 2752509"/>
              <a:gd name="connsiteY60" fmla="*/ 484766 h 2598693"/>
              <a:gd name="connsiteX61" fmla="*/ 2566392 w 2752509"/>
              <a:gd name="connsiteY61" fmla="*/ 485009 h 2598693"/>
              <a:gd name="connsiteX62" fmla="*/ 2594808 w 2752509"/>
              <a:gd name="connsiteY62" fmla="*/ 456593 h 2598693"/>
              <a:gd name="connsiteX63" fmla="*/ 2594565 w 2752509"/>
              <a:gd name="connsiteY63" fmla="*/ 365112 h 2598693"/>
              <a:gd name="connsiteX64" fmla="*/ 2557244 w 2752509"/>
              <a:gd name="connsiteY64" fmla="*/ 327306 h 2598693"/>
              <a:gd name="connsiteX65" fmla="*/ 2024390 w 2752509"/>
              <a:gd name="connsiteY65" fmla="*/ 327306 h 2598693"/>
              <a:gd name="connsiteX66" fmla="*/ 994709 w 2752509"/>
              <a:gd name="connsiteY66" fmla="*/ 1950315 h 2598693"/>
              <a:gd name="connsiteX67" fmla="*/ 973174 w 2752509"/>
              <a:gd name="connsiteY67" fmla="*/ 1970716 h 2598693"/>
              <a:gd name="connsiteX68" fmla="*/ 973093 w 2752509"/>
              <a:gd name="connsiteY68" fmla="*/ 2094336 h 2598693"/>
              <a:gd name="connsiteX69" fmla="*/ 993494 w 2752509"/>
              <a:gd name="connsiteY69" fmla="*/ 2115871 h 2598693"/>
              <a:gd name="connsiteX70" fmla="*/ 1117114 w 2752509"/>
              <a:gd name="connsiteY70" fmla="*/ 2115952 h 2598693"/>
              <a:gd name="connsiteX71" fmla="*/ 1138648 w 2752509"/>
              <a:gd name="connsiteY71" fmla="*/ 2095551 h 2598693"/>
              <a:gd name="connsiteX72" fmla="*/ 1138729 w 2752509"/>
              <a:gd name="connsiteY72" fmla="*/ 1971931 h 2598693"/>
              <a:gd name="connsiteX73" fmla="*/ 1115576 w 2752509"/>
              <a:gd name="connsiteY73" fmla="*/ 1950315 h 2598693"/>
              <a:gd name="connsiteX74" fmla="*/ 1056478 w 2752509"/>
              <a:gd name="connsiteY74" fmla="*/ 1950477 h 2598693"/>
              <a:gd name="connsiteX75" fmla="*/ 994709 w 2752509"/>
              <a:gd name="connsiteY75" fmla="*/ 1950315 h 2598693"/>
              <a:gd name="connsiteX76" fmla="*/ 1296351 w 2752509"/>
              <a:gd name="connsiteY76" fmla="*/ 2032972 h 2598693"/>
              <a:gd name="connsiteX77" fmla="*/ 1379169 w 2752509"/>
              <a:gd name="connsiteY77" fmla="*/ 2115871 h 2598693"/>
              <a:gd name="connsiteX78" fmla="*/ 1462068 w 2752509"/>
              <a:gd name="connsiteY78" fmla="*/ 2033052 h 2598693"/>
              <a:gd name="connsiteX79" fmla="*/ 1379250 w 2752509"/>
              <a:gd name="connsiteY79" fmla="*/ 1950153 h 2598693"/>
              <a:gd name="connsiteX80" fmla="*/ 1296351 w 2752509"/>
              <a:gd name="connsiteY80" fmla="*/ 2032972 h 2598693"/>
              <a:gd name="connsiteX81" fmla="*/ 1779255 w 2752509"/>
              <a:gd name="connsiteY81" fmla="*/ 1957197 h 2598693"/>
              <a:gd name="connsiteX82" fmla="*/ 1699108 w 2752509"/>
              <a:gd name="connsiteY82" fmla="*/ 1950558 h 2598693"/>
              <a:gd name="connsiteX83" fmla="*/ 1619852 w 2752509"/>
              <a:gd name="connsiteY83" fmla="*/ 2030948 h 2598693"/>
              <a:gd name="connsiteX84" fmla="*/ 1625600 w 2752509"/>
              <a:gd name="connsiteY84" fmla="*/ 2108909 h 2598693"/>
              <a:gd name="connsiteX85" fmla="*/ 1705746 w 2752509"/>
              <a:gd name="connsiteY85" fmla="*/ 2115547 h 2598693"/>
              <a:gd name="connsiteX86" fmla="*/ 1785326 w 2752509"/>
              <a:gd name="connsiteY86" fmla="*/ 2030867 h 2598693"/>
              <a:gd name="connsiteX87" fmla="*/ 1779255 w 2752509"/>
              <a:gd name="connsiteY87" fmla="*/ 1957197 h 2598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</a:cxnLst>
            <a:rect l="l" t="t" r="r" b="b"/>
            <a:pathLst>
              <a:path w="2752509" h="2598693">
                <a:moveTo>
                  <a:pt x="0" y="2113928"/>
                </a:moveTo>
                <a:cubicBezTo>
                  <a:pt x="0" y="1410014"/>
                  <a:pt x="0" y="706019"/>
                  <a:pt x="0" y="2105"/>
                </a:cubicBezTo>
                <a:cubicBezTo>
                  <a:pt x="11577" y="1457"/>
                  <a:pt x="23234" y="162"/>
                  <a:pt x="34811" y="162"/>
                </a:cubicBezTo>
                <a:cubicBezTo>
                  <a:pt x="375960" y="81"/>
                  <a:pt x="717028" y="243"/>
                  <a:pt x="1058178" y="0"/>
                </a:cubicBezTo>
                <a:cubicBezTo>
                  <a:pt x="1178479" y="-81"/>
                  <a:pt x="1278136" y="46307"/>
                  <a:pt x="1358120" y="134225"/>
                </a:cubicBezTo>
                <a:cubicBezTo>
                  <a:pt x="1377145" y="155112"/>
                  <a:pt x="1395684" y="162236"/>
                  <a:pt x="1422885" y="162236"/>
                </a:cubicBezTo>
                <a:cubicBezTo>
                  <a:pt x="1855596" y="161508"/>
                  <a:pt x="2288227" y="161751"/>
                  <a:pt x="2720937" y="161751"/>
                </a:cubicBezTo>
                <a:cubicBezTo>
                  <a:pt x="2760201" y="161751"/>
                  <a:pt x="2760363" y="161912"/>
                  <a:pt x="2760363" y="199476"/>
                </a:cubicBezTo>
                <a:cubicBezTo>
                  <a:pt x="2760363" y="826077"/>
                  <a:pt x="2760363" y="1452597"/>
                  <a:pt x="2760363" y="2079198"/>
                </a:cubicBezTo>
                <a:cubicBezTo>
                  <a:pt x="2760363" y="2115790"/>
                  <a:pt x="2760119" y="2115952"/>
                  <a:pt x="2722718" y="2116033"/>
                </a:cubicBezTo>
                <a:cubicBezTo>
                  <a:pt x="2529719" y="2116114"/>
                  <a:pt x="2336719" y="2116033"/>
                  <a:pt x="2143719" y="2116114"/>
                </a:cubicBezTo>
                <a:cubicBezTo>
                  <a:pt x="2109313" y="2116114"/>
                  <a:pt x="2108584" y="2116842"/>
                  <a:pt x="2108584" y="2150682"/>
                </a:cubicBezTo>
                <a:cubicBezTo>
                  <a:pt x="2108503" y="2288955"/>
                  <a:pt x="2108018" y="2427147"/>
                  <a:pt x="2108990" y="2565420"/>
                </a:cubicBezTo>
                <a:cubicBezTo>
                  <a:pt x="2109152" y="2591084"/>
                  <a:pt x="2103565" y="2601608"/>
                  <a:pt x="2074987" y="2601527"/>
                </a:cubicBezTo>
                <a:cubicBezTo>
                  <a:pt x="1610866" y="2600717"/>
                  <a:pt x="1146825" y="2600717"/>
                  <a:pt x="682703" y="2601446"/>
                </a:cubicBezTo>
                <a:cubicBezTo>
                  <a:pt x="656392" y="2601446"/>
                  <a:pt x="649268" y="2592703"/>
                  <a:pt x="649430" y="2567363"/>
                </a:cubicBezTo>
                <a:cubicBezTo>
                  <a:pt x="650402" y="2429090"/>
                  <a:pt x="649916" y="2290898"/>
                  <a:pt x="649835" y="2152625"/>
                </a:cubicBezTo>
                <a:cubicBezTo>
                  <a:pt x="649835" y="2116842"/>
                  <a:pt x="649187" y="2116195"/>
                  <a:pt x="613890" y="2116114"/>
                </a:cubicBezTo>
                <a:cubicBezTo>
                  <a:pt x="421781" y="2116033"/>
                  <a:pt x="229673" y="2116114"/>
                  <a:pt x="37563" y="2116033"/>
                </a:cubicBezTo>
                <a:cubicBezTo>
                  <a:pt x="25015" y="2115871"/>
                  <a:pt x="12548" y="2114575"/>
                  <a:pt x="0" y="2113928"/>
                </a:cubicBezTo>
                <a:close/>
                <a:moveTo>
                  <a:pt x="163693" y="1058097"/>
                </a:moveTo>
                <a:cubicBezTo>
                  <a:pt x="163693" y="1341768"/>
                  <a:pt x="163693" y="1625438"/>
                  <a:pt x="163693" y="1909109"/>
                </a:cubicBezTo>
                <a:cubicBezTo>
                  <a:pt x="163693" y="1950153"/>
                  <a:pt x="163774" y="1950234"/>
                  <a:pt x="205790" y="1950234"/>
                </a:cubicBezTo>
                <a:cubicBezTo>
                  <a:pt x="342201" y="1950234"/>
                  <a:pt x="478693" y="1950315"/>
                  <a:pt x="615105" y="1950234"/>
                </a:cubicBezTo>
                <a:cubicBezTo>
                  <a:pt x="649026" y="1950234"/>
                  <a:pt x="649754" y="1949506"/>
                  <a:pt x="649754" y="1915180"/>
                </a:cubicBezTo>
                <a:cubicBezTo>
                  <a:pt x="649835" y="1776907"/>
                  <a:pt x="650402" y="1638715"/>
                  <a:pt x="649268" y="1500442"/>
                </a:cubicBezTo>
                <a:cubicBezTo>
                  <a:pt x="649026" y="1473969"/>
                  <a:pt x="655988" y="1464821"/>
                  <a:pt x="683837" y="1464902"/>
                </a:cubicBezTo>
                <a:cubicBezTo>
                  <a:pt x="1147068" y="1465712"/>
                  <a:pt x="1610218" y="1465469"/>
                  <a:pt x="2073450" y="1465469"/>
                </a:cubicBezTo>
                <a:cubicBezTo>
                  <a:pt x="2108179" y="1465469"/>
                  <a:pt x="2108341" y="1465712"/>
                  <a:pt x="2108422" y="1502223"/>
                </a:cubicBezTo>
                <a:cubicBezTo>
                  <a:pt x="2108503" y="1640496"/>
                  <a:pt x="2108990" y="1778688"/>
                  <a:pt x="2107937" y="1916961"/>
                </a:cubicBezTo>
                <a:cubicBezTo>
                  <a:pt x="2107775" y="1943191"/>
                  <a:pt x="2116518" y="1950963"/>
                  <a:pt x="2142262" y="1950720"/>
                </a:cubicBezTo>
                <a:cubicBezTo>
                  <a:pt x="2279564" y="1949668"/>
                  <a:pt x="2416946" y="1950234"/>
                  <a:pt x="2554330" y="1950234"/>
                </a:cubicBezTo>
                <a:cubicBezTo>
                  <a:pt x="2594565" y="1950234"/>
                  <a:pt x="2594646" y="1950153"/>
                  <a:pt x="2594646" y="1909999"/>
                </a:cubicBezTo>
                <a:cubicBezTo>
                  <a:pt x="2594646" y="1504247"/>
                  <a:pt x="2594646" y="1098494"/>
                  <a:pt x="2594646" y="692742"/>
                </a:cubicBezTo>
                <a:cubicBezTo>
                  <a:pt x="2594646" y="650645"/>
                  <a:pt x="2594565" y="650564"/>
                  <a:pt x="2553519" y="650564"/>
                </a:cubicBezTo>
                <a:cubicBezTo>
                  <a:pt x="2291383" y="650564"/>
                  <a:pt x="2029247" y="650564"/>
                  <a:pt x="1767192" y="650564"/>
                </a:cubicBezTo>
                <a:cubicBezTo>
                  <a:pt x="1620904" y="650564"/>
                  <a:pt x="1474535" y="650078"/>
                  <a:pt x="1328248" y="650969"/>
                </a:cubicBezTo>
                <a:cubicBezTo>
                  <a:pt x="1303799" y="651131"/>
                  <a:pt x="1295137" y="643521"/>
                  <a:pt x="1295865" y="618748"/>
                </a:cubicBezTo>
                <a:cubicBezTo>
                  <a:pt x="1297403" y="567665"/>
                  <a:pt x="1295865" y="516420"/>
                  <a:pt x="1296432" y="465255"/>
                </a:cubicBezTo>
                <a:cubicBezTo>
                  <a:pt x="1296837" y="427449"/>
                  <a:pt x="1296675" y="389642"/>
                  <a:pt x="1288175" y="352807"/>
                </a:cubicBezTo>
                <a:cubicBezTo>
                  <a:pt x="1261621" y="237849"/>
                  <a:pt x="1164311" y="165960"/>
                  <a:pt x="1034943" y="165798"/>
                </a:cubicBezTo>
                <a:cubicBezTo>
                  <a:pt x="757588" y="165475"/>
                  <a:pt x="480151" y="165636"/>
                  <a:pt x="202795" y="165717"/>
                </a:cubicBezTo>
                <a:cubicBezTo>
                  <a:pt x="163693" y="165717"/>
                  <a:pt x="163612" y="165798"/>
                  <a:pt x="163612" y="204414"/>
                </a:cubicBezTo>
                <a:cubicBezTo>
                  <a:pt x="163693" y="488975"/>
                  <a:pt x="163693" y="773536"/>
                  <a:pt x="163693" y="1058097"/>
                </a:cubicBezTo>
                <a:close/>
                <a:moveTo>
                  <a:pt x="1379007" y="1631105"/>
                </a:moveTo>
                <a:cubicBezTo>
                  <a:pt x="1203090" y="1631105"/>
                  <a:pt x="1027253" y="1631105"/>
                  <a:pt x="851335" y="1631105"/>
                </a:cubicBezTo>
                <a:cubicBezTo>
                  <a:pt x="816119" y="1631105"/>
                  <a:pt x="815552" y="1631753"/>
                  <a:pt x="815552" y="1667778"/>
                </a:cubicBezTo>
                <a:cubicBezTo>
                  <a:pt x="815552" y="1911861"/>
                  <a:pt x="815471" y="2155944"/>
                  <a:pt x="815552" y="2400108"/>
                </a:cubicBezTo>
                <a:cubicBezTo>
                  <a:pt x="815552" y="2434352"/>
                  <a:pt x="816281" y="2435081"/>
                  <a:pt x="850282" y="2435081"/>
                </a:cubicBezTo>
                <a:cubicBezTo>
                  <a:pt x="1203009" y="2435162"/>
                  <a:pt x="1555654" y="2435162"/>
                  <a:pt x="1908299" y="2435081"/>
                </a:cubicBezTo>
                <a:cubicBezTo>
                  <a:pt x="1941896" y="2435081"/>
                  <a:pt x="1942705" y="2434190"/>
                  <a:pt x="1942705" y="2399784"/>
                </a:cubicBezTo>
                <a:cubicBezTo>
                  <a:pt x="1942786" y="2155701"/>
                  <a:pt x="1942786" y="1911618"/>
                  <a:pt x="1942705" y="1667454"/>
                </a:cubicBezTo>
                <a:cubicBezTo>
                  <a:pt x="1942705" y="1631834"/>
                  <a:pt x="1942058" y="1631105"/>
                  <a:pt x="1906599" y="1631105"/>
                </a:cubicBezTo>
                <a:cubicBezTo>
                  <a:pt x="1730762" y="1631024"/>
                  <a:pt x="1554925" y="1631105"/>
                  <a:pt x="1379007" y="1631105"/>
                </a:cubicBezTo>
                <a:close/>
                <a:moveTo>
                  <a:pt x="2024390" y="327306"/>
                </a:moveTo>
                <a:cubicBezTo>
                  <a:pt x="1848553" y="327306"/>
                  <a:pt x="1672717" y="327306"/>
                  <a:pt x="1496798" y="327306"/>
                </a:cubicBezTo>
                <a:cubicBezTo>
                  <a:pt x="1489594" y="327306"/>
                  <a:pt x="1482470" y="327387"/>
                  <a:pt x="1475264" y="327468"/>
                </a:cubicBezTo>
                <a:cubicBezTo>
                  <a:pt x="1462959" y="327711"/>
                  <a:pt x="1457292" y="333135"/>
                  <a:pt x="1459235" y="346169"/>
                </a:cubicBezTo>
                <a:cubicBezTo>
                  <a:pt x="1464254" y="379199"/>
                  <a:pt x="1461421" y="412472"/>
                  <a:pt x="1461825" y="445583"/>
                </a:cubicBezTo>
                <a:cubicBezTo>
                  <a:pt x="1462311" y="484685"/>
                  <a:pt x="1461987" y="484766"/>
                  <a:pt x="1500523" y="484766"/>
                </a:cubicBezTo>
                <a:cubicBezTo>
                  <a:pt x="1771483" y="484766"/>
                  <a:pt x="2042443" y="484766"/>
                  <a:pt x="2313404" y="484766"/>
                </a:cubicBezTo>
                <a:cubicBezTo>
                  <a:pt x="2397760" y="484766"/>
                  <a:pt x="2482116" y="484361"/>
                  <a:pt x="2566392" y="485009"/>
                </a:cubicBezTo>
                <a:cubicBezTo>
                  <a:pt x="2587359" y="485170"/>
                  <a:pt x="2595536" y="477480"/>
                  <a:pt x="2594808" y="456593"/>
                </a:cubicBezTo>
                <a:cubicBezTo>
                  <a:pt x="2593755" y="426153"/>
                  <a:pt x="2594565" y="395552"/>
                  <a:pt x="2594565" y="365112"/>
                </a:cubicBezTo>
                <a:cubicBezTo>
                  <a:pt x="2594483" y="327387"/>
                  <a:pt x="2594483" y="327306"/>
                  <a:pt x="2557244" y="327306"/>
                </a:cubicBezTo>
                <a:cubicBezTo>
                  <a:pt x="2379707" y="327306"/>
                  <a:pt x="2202089" y="327306"/>
                  <a:pt x="2024390" y="327306"/>
                </a:cubicBezTo>
                <a:close/>
                <a:moveTo>
                  <a:pt x="994709" y="1950315"/>
                </a:moveTo>
                <a:cubicBezTo>
                  <a:pt x="980460" y="1950072"/>
                  <a:pt x="973093" y="1955578"/>
                  <a:pt x="973174" y="1970716"/>
                </a:cubicBezTo>
                <a:cubicBezTo>
                  <a:pt x="973498" y="2011923"/>
                  <a:pt x="973417" y="2053130"/>
                  <a:pt x="973093" y="2094336"/>
                </a:cubicBezTo>
                <a:cubicBezTo>
                  <a:pt x="973012" y="2108504"/>
                  <a:pt x="978355" y="2115952"/>
                  <a:pt x="993494" y="2115871"/>
                </a:cubicBezTo>
                <a:cubicBezTo>
                  <a:pt x="1034701" y="2115547"/>
                  <a:pt x="1075907" y="2115628"/>
                  <a:pt x="1117114" y="2115952"/>
                </a:cubicBezTo>
                <a:cubicBezTo>
                  <a:pt x="1131282" y="2116033"/>
                  <a:pt x="1138729" y="2110690"/>
                  <a:pt x="1138648" y="2095551"/>
                </a:cubicBezTo>
                <a:cubicBezTo>
                  <a:pt x="1138325" y="2054344"/>
                  <a:pt x="1138244" y="2013137"/>
                  <a:pt x="1138729" y="1971931"/>
                </a:cubicBezTo>
                <a:cubicBezTo>
                  <a:pt x="1138891" y="1955335"/>
                  <a:pt x="1130876" y="1949911"/>
                  <a:pt x="1115576" y="1950315"/>
                </a:cubicBezTo>
                <a:cubicBezTo>
                  <a:pt x="1095904" y="1950801"/>
                  <a:pt x="1076150" y="1950396"/>
                  <a:pt x="1056478" y="1950477"/>
                </a:cubicBezTo>
                <a:cubicBezTo>
                  <a:pt x="1035915" y="1950396"/>
                  <a:pt x="1015352" y="1950639"/>
                  <a:pt x="994709" y="1950315"/>
                </a:cubicBezTo>
                <a:close/>
                <a:moveTo>
                  <a:pt x="1296351" y="2032972"/>
                </a:moveTo>
                <a:cubicBezTo>
                  <a:pt x="1296351" y="2115871"/>
                  <a:pt x="1296351" y="2115871"/>
                  <a:pt x="1379169" y="2115871"/>
                </a:cubicBezTo>
                <a:cubicBezTo>
                  <a:pt x="1462068" y="2115871"/>
                  <a:pt x="1462068" y="2115871"/>
                  <a:pt x="1462068" y="2033052"/>
                </a:cubicBezTo>
                <a:cubicBezTo>
                  <a:pt x="1462068" y="1950153"/>
                  <a:pt x="1462068" y="1950153"/>
                  <a:pt x="1379250" y="1950153"/>
                </a:cubicBezTo>
                <a:cubicBezTo>
                  <a:pt x="1296351" y="1950234"/>
                  <a:pt x="1296351" y="1950234"/>
                  <a:pt x="1296351" y="2032972"/>
                </a:cubicBezTo>
                <a:close/>
                <a:moveTo>
                  <a:pt x="1779255" y="1957197"/>
                </a:moveTo>
                <a:cubicBezTo>
                  <a:pt x="1760716" y="1938253"/>
                  <a:pt x="1726391" y="1950882"/>
                  <a:pt x="1699108" y="1950558"/>
                </a:cubicBezTo>
                <a:cubicBezTo>
                  <a:pt x="1619528" y="1949506"/>
                  <a:pt x="1619043" y="1950234"/>
                  <a:pt x="1619852" y="2030948"/>
                </a:cubicBezTo>
                <a:cubicBezTo>
                  <a:pt x="1620095" y="2057501"/>
                  <a:pt x="1608356" y="2091179"/>
                  <a:pt x="1625600" y="2108909"/>
                </a:cubicBezTo>
                <a:cubicBezTo>
                  <a:pt x="1644058" y="2127933"/>
                  <a:pt x="1678464" y="2115223"/>
                  <a:pt x="1705746" y="2115547"/>
                </a:cubicBezTo>
                <a:cubicBezTo>
                  <a:pt x="1785326" y="2116599"/>
                  <a:pt x="1785326" y="2115952"/>
                  <a:pt x="1785326" y="2030867"/>
                </a:cubicBezTo>
                <a:cubicBezTo>
                  <a:pt x="1782736" y="2008685"/>
                  <a:pt x="1796660" y="1975007"/>
                  <a:pt x="1779255" y="1957197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80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F73B61E1-7287-4C3D-8E56-5AF69C913006}"/>
              </a:ext>
            </a:extLst>
          </p:cNvPr>
          <p:cNvSpPr/>
          <p:nvPr/>
        </p:nvSpPr>
        <p:spPr>
          <a:xfrm>
            <a:off x="978462" y="3325398"/>
            <a:ext cx="384968" cy="384968"/>
          </a:xfrm>
          <a:custGeom>
            <a:avLst/>
            <a:gdLst>
              <a:gd name="connsiteX0" fmla="*/ 243 w 3108717"/>
              <a:gd name="connsiteY0" fmla="*/ 1763360 h 3108717"/>
              <a:gd name="connsiteX1" fmla="*/ 64360 w 3108717"/>
              <a:gd name="connsiteY1" fmla="*/ 1480256 h 3108717"/>
              <a:gd name="connsiteX2" fmla="*/ 1018024 w 3108717"/>
              <a:gd name="connsiteY2" fmla="*/ 669399 h 3108717"/>
              <a:gd name="connsiteX3" fmla="*/ 1837948 w 3108717"/>
              <a:gd name="connsiteY3" fmla="*/ 809453 h 3108717"/>
              <a:gd name="connsiteX4" fmla="*/ 1850820 w 3108717"/>
              <a:gd name="connsiteY4" fmla="*/ 860455 h 3108717"/>
              <a:gd name="connsiteX5" fmla="*/ 1778446 w 3108717"/>
              <a:gd name="connsiteY5" fmla="*/ 979785 h 3108717"/>
              <a:gd name="connsiteX6" fmla="*/ 1735458 w 3108717"/>
              <a:gd name="connsiteY6" fmla="*/ 990228 h 3108717"/>
              <a:gd name="connsiteX7" fmla="*/ 1340230 w 3108717"/>
              <a:gd name="connsiteY7" fmla="*/ 861993 h 3108717"/>
              <a:gd name="connsiteX8" fmla="*/ 598266 w 3108717"/>
              <a:gd name="connsiteY8" fmla="*/ 1074503 h 3108717"/>
              <a:gd name="connsiteX9" fmla="*/ 216396 w 3108717"/>
              <a:gd name="connsiteY9" fmla="*/ 1719562 h 3108717"/>
              <a:gd name="connsiteX10" fmla="*/ 805838 w 3108717"/>
              <a:gd name="connsiteY10" fmla="*/ 2816033 h 3108717"/>
              <a:gd name="connsiteX11" fmla="*/ 1250368 w 3108717"/>
              <a:gd name="connsiteY11" fmla="*/ 2908242 h 3108717"/>
              <a:gd name="connsiteX12" fmla="*/ 2237953 w 3108717"/>
              <a:gd name="connsiteY12" fmla="*/ 2069941 h 3108717"/>
              <a:gd name="connsiteX13" fmla="*/ 2122671 w 3108717"/>
              <a:gd name="connsiteY13" fmla="*/ 1378818 h 3108717"/>
              <a:gd name="connsiteX14" fmla="*/ 2134491 w 3108717"/>
              <a:gd name="connsiteY14" fmla="*/ 1331620 h 3108717"/>
              <a:gd name="connsiteX15" fmla="*/ 2253982 w 3108717"/>
              <a:gd name="connsiteY15" fmla="*/ 1259569 h 3108717"/>
              <a:gd name="connsiteX16" fmla="*/ 2300856 w 3108717"/>
              <a:gd name="connsiteY16" fmla="*/ 1271146 h 3108717"/>
              <a:gd name="connsiteX17" fmla="*/ 2447467 w 3108717"/>
              <a:gd name="connsiteY17" fmla="*/ 1689770 h 3108717"/>
              <a:gd name="connsiteX18" fmla="*/ 2318990 w 3108717"/>
              <a:gd name="connsiteY18" fmla="*/ 2456749 h 3108717"/>
              <a:gd name="connsiteX19" fmla="*/ 1446363 w 3108717"/>
              <a:gd name="connsiteY19" fmla="*/ 3095170 h 3108717"/>
              <a:gd name="connsiteX20" fmla="*/ 1347921 w 3108717"/>
              <a:gd name="connsiteY20" fmla="*/ 3111199 h 3108717"/>
              <a:gd name="connsiteX21" fmla="*/ 1111124 w 3108717"/>
              <a:gd name="connsiteY21" fmla="*/ 3111199 h 3108717"/>
              <a:gd name="connsiteX22" fmla="*/ 1009766 w 3108717"/>
              <a:gd name="connsiteY22" fmla="*/ 3094684 h 3108717"/>
              <a:gd name="connsiteX23" fmla="*/ 64846 w 3108717"/>
              <a:gd name="connsiteY23" fmla="*/ 2285851 h 3108717"/>
              <a:gd name="connsiteX24" fmla="*/ 0 w 3108717"/>
              <a:gd name="connsiteY24" fmla="*/ 2000075 h 3108717"/>
              <a:gd name="connsiteX25" fmla="*/ 243 w 3108717"/>
              <a:gd name="connsiteY25" fmla="*/ 1763360 h 3108717"/>
              <a:gd name="connsiteX26" fmla="*/ 3031971 w 3108717"/>
              <a:gd name="connsiteY26" fmla="*/ 383381 h 3108717"/>
              <a:gd name="connsiteX27" fmla="*/ 2798493 w 3108717"/>
              <a:gd name="connsiteY27" fmla="*/ 347355 h 3108717"/>
              <a:gd name="connsiteX28" fmla="*/ 2764734 w 3108717"/>
              <a:gd name="connsiteY28" fmla="*/ 316349 h 3108717"/>
              <a:gd name="connsiteX29" fmla="*/ 2733728 w 3108717"/>
              <a:gd name="connsiteY29" fmla="*/ 103515 h 3108717"/>
              <a:gd name="connsiteX30" fmla="*/ 2660301 w 3108717"/>
              <a:gd name="connsiteY30" fmla="*/ 5315 h 3108717"/>
              <a:gd name="connsiteX31" fmla="*/ 2542753 w 3108717"/>
              <a:gd name="connsiteY31" fmla="*/ 40450 h 3108717"/>
              <a:gd name="connsiteX32" fmla="*/ 2196908 w 3108717"/>
              <a:gd name="connsiteY32" fmla="*/ 385728 h 3108717"/>
              <a:gd name="connsiteX33" fmla="*/ 2155620 w 3108717"/>
              <a:gd name="connsiteY33" fmla="*/ 514691 h 3108717"/>
              <a:gd name="connsiteX34" fmla="*/ 2189703 w 3108717"/>
              <a:gd name="connsiteY34" fmla="*/ 736269 h 3108717"/>
              <a:gd name="connsiteX35" fmla="*/ 2170516 w 3108717"/>
              <a:gd name="connsiteY35" fmla="*/ 793181 h 3108717"/>
              <a:gd name="connsiteX36" fmla="*/ 1302747 w 3108717"/>
              <a:gd name="connsiteY36" fmla="*/ 1663945 h 3108717"/>
              <a:gd name="connsiteX37" fmla="*/ 1251502 w 3108717"/>
              <a:gd name="connsiteY37" fmla="*/ 1681594 h 3108717"/>
              <a:gd name="connsiteX38" fmla="*/ 1025634 w 3108717"/>
              <a:gd name="connsiteY38" fmla="*/ 1884308 h 3108717"/>
              <a:gd name="connsiteX39" fmla="*/ 1237496 w 3108717"/>
              <a:gd name="connsiteY39" fmla="*/ 2085970 h 3108717"/>
              <a:gd name="connsiteX40" fmla="*/ 1429929 w 3108717"/>
              <a:gd name="connsiteY40" fmla="*/ 1856621 h 3108717"/>
              <a:gd name="connsiteX41" fmla="*/ 1446121 w 3108717"/>
              <a:gd name="connsiteY41" fmla="*/ 1810800 h 3108717"/>
              <a:gd name="connsiteX42" fmla="*/ 1671583 w 3108717"/>
              <a:gd name="connsiteY42" fmla="*/ 1585499 h 3108717"/>
              <a:gd name="connsiteX43" fmla="*/ 2316966 w 3108717"/>
              <a:gd name="connsiteY43" fmla="*/ 938821 h 3108717"/>
              <a:gd name="connsiteX44" fmla="*/ 2369668 w 3108717"/>
              <a:gd name="connsiteY44" fmla="*/ 920363 h 3108717"/>
              <a:gd name="connsiteX45" fmla="*/ 2593998 w 3108717"/>
              <a:gd name="connsiteY45" fmla="*/ 956065 h 3108717"/>
              <a:gd name="connsiteX46" fmla="*/ 2725794 w 3108717"/>
              <a:gd name="connsiteY46" fmla="*/ 915425 h 3108717"/>
              <a:gd name="connsiteX47" fmla="*/ 3075283 w 3108717"/>
              <a:gd name="connsiteY47" fmla="*/ 565208 h 3108717"/>
              <a:gd name="connsiteX48" fmla="*/ 3110903 w 3108717"/>
              <a:gd name="connsiteY48" fmla="*/ 484333 h 3108717"/>
              <a:gd name="connsiteX49" fmla="*/ 3031971 w 3108717"/>
              <a:gd name="connsiteY49" fmla="*/ 383381 h 3108717"/>
              <a:gd name="connsiteX50" fmla="*/ 2411361 w 3108717"/>
              <a:gd name="connsiteY50" fmla="*/ 717244 h 3108717"/>
              <a:gd name="connsiteX51" fmla="*/ 2393794 w 3108717"/>
              <a:gd name="connsiteY51" fmla="*/ 700081 h 3108717"/>
              <a:gd name="connsiteX52" fmla="*/ 2366511 w 3108717"/>
              <a:gd name="connsiteY52" fmla="*/ 520601 h 3108717"/>
              <a:gd name="connsiteX53" fmla="*/ 2380031 w 3108717"/>
              <a:gd name="connsiteY53" fmla="*/ 495100 h 3108717"/>
              <a:gd name="connsiteX54" fmla="*/ 2536519 w 3108717"/>
              <a:gd name="connsiteY54" fmla="*/ 338612 h 3108717"/>
              <a:gd name="connsiteX55" fmla="*/ 2553115 w 3108717"/>
              <a:gd name="connsiteY55" fmla="*/ 327440 h 3108717"/>
              <a:gd name="connsiteX56" fmla="*/ 2560887 w 3108717"/>
              <a:gd name="connsiteY56" fmla="*/ 348569 h 3108717"/>
              <a:gd name="connsiteX57" fmla="*/ 2574083 w 3108717"/>
              <a:gd name="connsiteY57" fmla="*/ 438350 h 3108717"/>
              <a:gd name="connsiteX58" fmla="*/ 2675845 w 3108717"/>
              <a:gd name="connsiteY58" fmla="*/ 538088 h 3108717"/>
              <a:gd name="connsiteX59" fmla="*/ 2765706 w 3108717"/>
              <a:gd name="connsiteY59" fmla="*/ 551041 h 3108717"/>
              <a:gd name="connsiteX60" fmla="*/ 2784083 w 3108717"/>
              <a:gd name="connsiteY60" fmla="*/ 558974 h 3108717"/>
              <a:gd name="connsiteX61" fmla="*/ 2775178 w 3108717"/>
              <a:gd name="connsiteY61" fmla="*/ 573466 h 3108717"/>
              <a:gd name="connsiteX62" fmla="*/ 2614399 w 3108717"/>
              <a:gd name="connsiteY62" fmla="*/ 734245 h 3108717"/>
              <a:gd name="connsiteX63" fmla="*/ 2589788 w 3108717"/>
              <a:gd name="connsiteY63" fmla="*/ 744769 h 3108717"/>
              <a:gd name="connsiteX64" fmla="*/ 2411361 w 3108717"/>
              <a:gd name="connsiteY64" fmla="*/ 717244 h 3108717"/>
              <a:gd name="connsiteX65" fmla="*/ 1809532 w 3108717"/>
              <a:gd name="connsiteY65" fmla="*/ 2247154 h 3108717"/>
              <a:gd name="connsiteX66" fmla="*/ 1890489 w 3108717"/>
              <a:gd name="connsiteY66" fmla="*/ 1696894 h 3108717"/>
              <a:gd name="connsiteX67" fmla="*/ 1836653 w 3108717"/>
              <a:gd name="connsiteY67" fmla="*/ 1670098 h 3108717"/>
              <a:gd name="connsiteX68" fmla="*/ 1713195 w 3108717"/>
              <a:gd name="connsiteY68" fmla="*/ 1712114 h 3108717"/>
              <a:gd name="connsiteX69" fmla="*/ 1691175 w 3108717"/>
              <a:gd name="connsiteY69" fmla="*/ 1754454 h 3108717"/>
              <a:gd name="connsiteX70" fmla="*/ 1701537 w 3108717"/>
              <a:gd name="connsiteY70" fmla="*/ 1967369 h 3108717"/>
              <a:gd name="connsiteX71" fmla="*/ 1172003 w 3108717"/>
              <a:gd name="connsiteY71" fmla="*/ 2358144 h 3108717"/>
              <a:gd name="connsiteX72" fmla="*/ 757021 w 3108717"/>
              <a:gd name="connsiteY72" fmla="*/ 1798090 h 3108717"/>
              <a:gd name="connsiteX73" fmla="*/ 1354073 w 3108717"/>
              <a:gd name="connsiteY73" fmla="*/ 1419782 h 3108717"/>
              <a:gd name="connsiteX74" fmla="*/ 1393094 w 3108717"/>
              <a:gd name="connsiteY74" fmla="*/ 1397357 h 3108717"/>
              <a:gd name="connsiteX75" fmla="*/ 1436325 w 3108717"/>
              <a:gd name="connsiteY75" fmla="*/ 1264750 h 3108717"/>
              <a:gd name="connsiteX76" fmla="*/ 1413333 w 3108717"/>
              <a:gd name="connsiteY76" fmla="*/ 1220144 h 3108717"/>
              <a:gd name="connsiteX77" fmla="*/ 1139863 w 3108717"/>
              <a:gd name="connsiteY77" fmla="*/ 1202252 h 3108717"/>
              <a:gd name="connsiteX78" fmla="*/ 550421 w 3108717"/>
              <a:gd name="connsiteY78" fmla="*/ 1977084 h 3108717"/>
              <a:gd name="connsiteX79" fmla="*/ 1230858 w 3108717"/>
              <a:gd name="connsiteY79" fmla="*/ 2568145 h 3108717"/>
              <a:gd name="connsiteX80" fmla="*/ 1809532 w 3108717"/>
              <a:gd name="connsiteY80" fmla="*/ 2247154 h 3108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</a:cxnLst>
            <a:rect l="l" t="t" r="r" b="b"/>
            <a:pathLst>
              <a:path w="3108717" h="3108717">
                <a:moveTo>
                  <a:pt x="243" y="1763360"/>
                </a:moveTo>
                <a:cubicBezTo>
                  <a:pt x="14491" y="1667346"/>
                  <a:pt x="29792" y="1571493"/>
                  <a:pt x="64360" y="1480256"/>
                </a:cubicBezTo>
                <a:cubicBezTo>
                  <a:pt x="233073" y="1034592"/>
                  <a:pt x="549692" y="759584"/>
                  <a:pt x="1018024" y="669399"/>
                </a:cubicBezTo>
                <a:cubicBezTo>
                  <a:pt x="1306552" y="613863"/>
                  <a:pt x="1580912" y="666565"/>
                  <a:pt x="1837948" y="809453"/>
                </a:cubicBezTo>
                <a:cubicBezTo>
                  <a:pt x="1863692" y="823782"/>
                  <a:pt x="1867578" y="835845"/>
                  <a:pt x="1850820" y="860455"/>
                </a:cubicBezTo>
                <a:cubicBezTo>
                  <a:pt x="1824752" y="898910"/>
                  <a:pt x="1800951" y="939064"/>
                  <a:pt x="1778446" y="979785"/>
                </a:cubicBezTo>
                <a:cubicBezTo>
                  <a:pt x="1766545" y="1001400"/>
                  <a:pt x="1755535" y="1001886"/>
                  <a:pt x="1735458" y="990228"/>
                </a:cubicBezTo>
                <a:cubicBezTo>
                  <a:pt x="1613052" y="919068"/>
                  <a:pt x="1480688" y="875756"/>
                  <a:pt x="1340230" y="861993"/>
                </a:cubicBezTo>
                <a:cubicBezTo>
                  <a:pt x="1065626" y="835197"/>
                  <a:pt x="816200" y="903848"/>
                  <a:pt x="598266" y="1074503"/>
                </a:cubicBezTo>
                <a:cubicBezTo>
                  <a:pt x="387861" y="1239411"/>
                  <a:pt x="259222" y="1455807"/>
                  <a:pt x="216396" y="1719562"/>
                </a:cubicBezTo>
                <a:cubicBezTo>
                  <a:pt x="142564" y="2173969"/>
                  <a:pt x="381708" y="2622143"/>
                  <a:pt x="805838" y="2816033"/>
                </a:cubicBezTo>
                <a:cubicBezTo>
                  <a:pt x="947106" y="2880636"/>
                  <a:pt x="1095742" y="2912290"/>
                  <a:pt x="1250368" y="2908242"/>
                </a:cubicBezTo>
                <a:cubicBezTo>
                  <a:pt x="1746468" y="2895370"/>
                  <a:pt x="2149710" y="2541915"/>
                  <a:pt x="2237953" y="2069941"/>
                </a:cubicBezTo>
                <a:cubicBezTo>
                  <a:pt x="2283531" y="1826263"/>
                  <a:pt x="2243619" y="1595214"/>
                  <a:pt x="2122671" y="1378818"/>
                </a:cubicBezTo>
                <a:cubicBezTo>
                  <a:pt x="2110042" y="1356231"/>
                  <a:pt x="2110366" y="1344654"/>
                  <a:pt x="2134491" y="1331620"/>
                </a:cubicBezTo>
                <a:cubicBezTo>
                  <a:pt x="2175454" y="1309600"/>
                  <a:pt x="2215204" y="1285232"/>
                  <a:pt x="2253982" y="1259569"/>
                </a:cubicBezTo>
                <a:cubicBezTo>
                  <a:pt x="2276164" y="1244916"/>
                  <a:pt x="2287498" y="1247507"/>
                  <a:pt x="2300856" y="1271146"/>
                </a:cubicBezTo>
                <a:cubicBezTo>
                  <a:pt x="2374526" y="1402133"/>
                  <a:pt x="2425366" y="1541297"/>
                  <a:pt x="2447467" y="1689770"/>
                </a:cubicBezTo>
                <a:cubicBezTo>
                  <a:pt x="2487621" y="1958869"/>
                  <a:pt x="2449734" y="2217119"/>
                  <a:pt x="2318990" y="2456749"/>
                </a:cubicBezTo>
                <a:cubicBezTo>
                  <a:pt x="2128905" y="2805265"/>
                  <a:pt x="1837139" y="3018990"/>
                  <a:pt x="1446363" y="3095170"/>
                </a:cubicBezTo>
                <a:cubicBezTo>
                  <a:pt x="1413738" y="3101565"/>
                  <a:pt x="1380789" y="3105856"/>
                  <a:pt x="1347921" y="3111199"/>
                </a:cubicBezTo>
                <a:cubicBezTo>
                  <a:pt x="1268988" y="3111199"/>
                  <a:pt x="1190056" y="3111199"/>
                  <a:pt x="1111124" y="3111199"/>
                </a:cubicBezTo>
                <a:cubicBezTo>
                  <a:pt x="1077365" y="3105775"/>
                  <a:pt x="1043282" y="3101727"/>
                  <a:pt x="1009766" y="3094684"/>
                </a:cubicBezTo>
                <a:cubicBezTo>
                  <a:pt x="547183" y="2997617"/>
                  <a:pt x="232587" y="2727305"/>
                  <a:pt x="64846" y="2285851"/>
                </a:cubicBezTo>
                <a:cubicBezTo>
                  <a:pt x="29873" y="2193723"/>
                  <a:pt x="14167" y="2096980"/>
                  <a:pt x="0" y="2000075"/>
                </a:cubicBezTo>
                <a:cubicBezTo>
                  <a:pt x="243" y="1921224"/>
                  <a:pt x="243" y="1842292"/>
                  <a:pt x="243" y="1763360"/>
                </a:cubicBezTo>
                <a:close/>
                <a:moveTo>
                  <a:pt x="3031971" y="383381"/>
                </a:moveTo>
                <a:cubicBezTo>
                  <a:pt x="2954415" y="369780"/>
                  <a:pt x="2876454" y="358284"/>
                  <a:pt x="2798493" y="347355"/>
                </a:cubicBezTo>
                <a:cubicBezTo>
                  <a:pt x="2778335" y="344522"/>
                  <a:pt x="2767568" y="337236"/>
                  <a:pt x="2764734" y="316349"/>
                </a:cubicBezTo>
                <a:cubicBezTo>
                  <a:pt x="2754939" y="245350"/>
                  <a:pt x="2743848" y="174514"/>
                  <a:pt x="2733728" y="103515"/>
                </a:cubicBezTo>
                <a:cubicBezTo>
                  <a:pt x="2727090" y="57208"/>
                  <a:pt x="2708065" y="19887"/>
                  <a:pt x="2660301" y="5315"/>
                </a:cubicBezTo>
                <a:cubicBezTo>
                  <a:pt x="2613994" y="-8852"/>
                  <a:pt x="2576592" y="6125"/>
                  <a:pt x="2542753" y="40450"/>
                </a:cubicBezTo>
                <a:cubicBezTo>
                  <a:pt x="2428443" y="156541"/>
                  <a:pt x="2313809" y="272309"/>
                  <a:pt x="2196908" y="385728"/>
                </a:cubicBezTo>
                <a:cubicBezTo>
                  <a:pt x="2158292" y="423211"/>
                  <a:pt x="2147768" y="464580"/>
                  <a:pt x="2155620" y="514691"/>
                </a:cubicBezTo>
                <a:cubicBezTo>
                  <a:pt x="2167197" y="588524"/>
                  <a:pt x="2178045" y="662436"/>
                  <a:pt x="2189703" y="736269"/>
                </a:cubicBezTo>
                <a:cubicBezTo>
                  <a:pt x="2193265" y="759017"/>
                  <a:pt x="2187436" y="776261"/>
                  <a:pt x="2170516" y="793181"/>
                </a:cubicBezTo>
                <a:cubicBezTo>
                  <a:pt x="1880774" y="1083004"/>
                  <a:pt x="1591599" y="1373313"/>
                  <a:pt x="1302747" y="1663945"/>
                </a:cubicBezTo>
                <a:cubicBezTo>
                  <a:pt x="1287608" y="1679165"/>
                  <a:pt x="1272550" y="1684427"/>
                  <a:pt x="1251502" y="1681594"/>
                </a:cubicBezTo>
                <a:cubicBezTo>
                  <a:pt x="1134601" y="1665484"/>
                  <a:pt x="1023367" y="1765707"/>
                  <a:pt x="1025634" y="1884308"/>
                </a:cubicBezTo>
                <a:cubicBezTo>
                  <a:pt x="1027739" y="1996756"/>
                  <a:pt x="1129177" y="2093580"/>
                  <a:pt x="1237496" y="2085970"/>
                </a:cubicBezTo>
                <a:cubicBezTo>
                  <a:pt x="1369536" y="2076741"/>
                  <a:pt x="1446930" y="1960893"/>
                  <a:pt x="1429929" y="1856621"/>
                </a:cubicBezTo>
                <a:cubicBezTo>
                  <a:pt x="1426853" y="1837758"/>
                  <a:pt x="1432600" y="1824158"/>
                  <a:pt x="1446121" y="1810800"/>
                </a:cubicBezTo>
                <a:cubicBezTo>
                  <a:pt x="1521652" y="1736158"/>
                  <a:pt x="1596456" y="1660707"/>
                  <a:pt x="1671583" y="1585499"/>
                </a:cubicBezTo>
                <a:cubicBezTo>
                  <a:pt x="1886845" y="1369994"/>
                  <a:pt x="2102189" y="1154650"/>
                  <a:pt x="2316966" y="938821"/>
                </a:cubicBezTo>
                <a:cubicBezTo>
                  <a:pt x="2332510" y="923196"/>
                  <a:pt x="2346596" y="916234"/>
                  <a:pt x="2369668" y="920363"/>
                </a:cubicBezTo>
                <a:cubicBezTo>
                  <a:pt x="2444229" y="933640"/>
                  <a:pt x="2519437" y="942950"/>
                  <a:pt x="2593998" y="956065"/>
                </a:cubicBezTo>
                <a:cubicBezTo>
                  <a:pt x="2645810" y="965132"/>
                  <a:pt x="2687664" y="954526"/>
                  <a:pt x="2725794" y="915425"/>
                </a:cubicBezTo>
                <a:cubicBezTo>
                  <a:pt x="2840914" y="797309"/>
                  <a:pt x="2958301" y="681461"/>
                  <a:pt x="3075283" y="565208"/>
                </a:cubicBezTo>
                <a:cubicBezTo>
                  <a:pt x="3098922" y="541731"/>
                  <a:pt x="3113089" y="515582"/>
                  <a:pt x="3110903" y="484333"/>
                </a:cubicBezTo>
                <a:cubicBezTo>
                  <a:pt x="3111065" y="426287"/>
                  <a:pt x="3085888" y="392771"/>
                  <a:pt x="3031971" y="383381"/>
                </a:cubicBezTo>
                <a:close/>
                <a:moveTo>
                  <a:pt x="2411361" y="717244"/>
                </a:moveTo>
                <a:cubicBezTo>
                  <a:pt x="2400594" y="715625"/>
                  <a:pt x="2395412" y="710605"/>
                  <a:pt x="2393794" y="700081"/>
                </a:cubicBezTo>
                <a:cubicBezTo>
                  <a:pt x="2384807" y="640254"/>
                  <a:pt x="2375740" y="580428"/>
                  <a:pt x="2366511" y="520601"/>
                </a:cubicBezTo>
                <a:cubicBezTo>
                  <a:pt x="2364649" y="508458"/>
                  <a:pt x="2372988" y="502143"/>
                  <a:pt x="2380031" y="495100"/>
                </a:cubicBezTo>
                <a:cubicBezTo>
                  <a:pt x="2432086" y="442802"/>
                  <a:pt x="2484221" y="390667"/>
                  <a:pt x="2536519" y="338612"/>
                </a:cubicBezTo>
                <a:cubicBezTo>
                  <a:pt x="2541295" y="333835"/>
                  <a:pt x="2545505" y="324930"/>
                  <a:pt x="2553115" y="327440"/>
                </a:cubicBezTo>
                <a:cubicBezTo>
                  <a:pt x="2562425" y="330516"/>
                  <a:pt x="2559754" y="340879"/>
                  <a:pt x="2560887" y="348569"/>
                </a:cubicBezTo>
                <a:cubicBezTo>
                  <a:pt x="2565259" y="378523"/>
                  <a:pt x="2569388" y="408477"/>
                  <a:pt x="2574083" y="438350"/>
                </a:cubicBezTo>
                <a:cubicBezTo>
                  <a:pt x="2583393" y="496719"/>
                  <a:pt x="2616747" y="529345"/>
                  <a:pt x="2675845" y="538088"/>
                </a:cubicBezTo>
                <a:cubicBezTo>
                  <a:pt x="2705798" y="542540"/>
                  <a:pt x="2735752" y="546750"/>
                  <a:pt x="2765706" y="551041"/>
                </a:cubicBezTo>
                <a:cubicBezTo>
                  <a:pt x="2772668" y="552012"/>
                  <a:pt x="2781169" y="551688"/>
                  <a:pt x="2784083" y="558974"/>
                </a:cubicBezTo>
                <a:cubicBezTo>
                  <a:pt x="2786674" y="565532"/>
                  <a:pt x="2779226" y="569337"/>
                  <a:pt x="2775178" y="573466"/>
                </a:cubicBezTo>
                <a:cubicBezTo>
                  <a:pt x="2721666" y="627140"/>
                  <a:pt x="2667992" y="680652"/>
                  <a:pt x="2614399" y="734245"/>
                </a:cubicBezTo>
                <a:cubicBezTo>
                  <a:pt x="2607032" y="741612"/>
                  <a:pt x="2599584" y="748412"/>
                  <a:pt x="2589788" y="744769"/>
                </a:cubicBezTo>
                <a:cubicBezTo>
                  <a:pt x="2528990" y="735378"/>
                  <a:pt x="2470216" y="726068"/>
                  <a:pt x="2411361" y="717244"/>
                </a:cubicBezTo>
                <a:close/>
                <a:moveTo>
                  <a:pt x="1809532" y="2247154"/>
                </a:moveTo>
                <a:cubicBezTo>
                  <a:pt x="1918662" y="2077227"/>
                  <a:pt x="1941734" y="1891675"/>
                  <a:pt x="1890489" y="1696894"/>
                </a:cubicBezTo>
                <a:cubicBezTo>
                  <a:pt x="1879479" y="1655040"/>
                  <a:pt x="1878669" y="1655445"/>
                  <a:pt x="1836653" y="1670098"/>
                </a:cubicBezTo>
                <a:cubicBezTo>
                  <a:pt x="1795608" y="1684427"/>
                  <a:pt x="1754725" y="1699485"/>
                  <a:pt x="1713195" y="1712114"/>
                </a:cubicBezTo>
                <a:cubicBezTo>
                  <a:pt x="1689394" y="1719400"/>
                  <a:pt x="1684293" y="1730653"/>
                  <a:pt x="1691175" y="1754454"/>
                </a:cubicBezTo>
                <a:cubicBezTo>
                  <a:pt x="1711414" y="1824320"/>
                  <a:pt x="1714085" y="1895318"/>
                  <a:pt x="1701537" y="1967369"/>
                </a:cubicBezTo>
                <a:cubicBezTo>
                  <a:pt x="1660249" y="2204571"/>
                  <a:pt x="1431548" y="2387937"/>
                  <a:pt x="1172003" y="2358144"/>
                </a:cubicBezTo>
                <a:cubicBezTo>
                  <a:pt x="905333" y="2327624"/>
                  <a:pt x="707476" y="2063059"/>
                  <a:pt x="757021" y="1798090"/>
                </a:cubicBezTo>
                <a:cubicBezTo>
                  <a:pt x="807052" y="1530449"/>
                  <a:pt x="1072750" y="1344897"/>
                  <a:pt x="1354073" y="1419782"/>
                </a:cubicBezTo>
                <a:cubicBezTo>
                  <a:pt x="1378117" y="1426177"/>
                  <a:pt x="1386779" y="1418486"/>
                  <a:pt x="1393094" y="1397357"/>
                </a:cubicBezTo>
                <a:cubicBezTo>
                  <a:pt x="1406533" y="1352831"/>
                  <a:pt x="1419890" y="1308224"/>
                  <a:pt x="1436325" y="1264750"/>
                </a:cubicBezTo>
                <a:cubicBezTo>
                  <a:pt x="1446282" y="1238359"/>
                  <a:pt x="1440777" y="1227268"/>
                  <a:pt x="1413333" y="1220144"/>
                </a:cubicBezTo>
                <a:cubicBezTo>
                  <a:pt x="1323148" y="1196666"/>
                  <a:pt x="1232315" y="1190109"/>
                  <a:pt x="1139863" y="1202252"/>
                </a:cubicBezTo>
                <a:cubicBezTo>
                  <a:pt x="762364" y="1251555"/>
                  <a:pt x="499095" y="1597561"/>
                  <a:pt x="550421" y="1977084"/>
                </a:cubicBezTo>
                <a:cubicBezTo>
                  <a:pt x="597052" y="2322038"/>
                  <a:pt x="901528" y="2573650"/>
                  <a:pt x="1230858" y="2568145"/>
                </a:cubicBezTo>
                <a:cubicBezTo>
                  <a:pt x="1478503" y="2560535"/>
                  <a:pt x="1674822" y="2456992"/>
                  <a:pt x="1809532" y="2247154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80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FC2D6F57-14BB-4F32-BC2F-F7863A019FAC}"/>
              </a:ext>
            </a:extLst>
          </p:cNvPr>
          <p:cNvSpPr/>
          <p:nvPr/>
        </p:nvSpPr>
        <p:spPr>
          <a:xfrm>
            <a:off x="1000517" y="5315531"/>
            <a:ext cx="340859" cy="320807"/>
          </a:xfrm>
          <a:custGeom>
            <a:avLst/>
            <a:gdLst>
              <a:gd name="connsiteX0" fmla="*/ 2760363 w 2752509"/>
              <a:gd name="connsiteY0" fmla="*/ 56427 h 2590597"/>
              <a:gd name="connsiteX1" fmla="*/ 2760363 w 2752509"/>
              <a:gd name="connsiteY1" fmla="*/ 2211399 h 2590597"/>
              <a:gd name="connsiteX2" fmla="*/ 2665644 w 2752509"/>
              <a:gd name="connsiteY2" fmla="*/ 2267826 h 2590597"/>
              <a:gd name="connsiteX3" fmla="*/ 2304741 w 2752509"/>
              <a:gd name="connsiteY3" fmla="*/ 2266854 h 2590597"/>
              <a:gd name="connsiteX4" fmla="*/ 2271711 w 2752509"/>
              <a:gd name="connsiteY4" fmla="*/ 2299156 h 2590597"/>
              <a:gd name="connsiteX5" fmla="*/ 2272116 w 2752509"/>
              <a:gd name="connsiteY5" fmla="*/ 2501141 h 2590597"/>
              <a:gd name="connsiteX6" fmla="*/ 2184279 w 2752509"/>
              <a:gd name="connsiteY6" fmla="*/ 2590436 h 2590597"/>
              <a:gd name="connsiteX7" fmla="*/ 1871869 w 2752509"/>
              <a:gd name="connsiteY7" fmla="*/ 2590436 h 2590597"/>
              <a:gd name="connsiteX8" fmla="*/ 1783384 w 2752509"/>
              <a:gd name="connsiteY8" fmla="*/ 2501870 h 2590597"/>
              <a:gd name="connsiteX9" fmla="*/ 1783546 w 2752509"/>
              <a:gd name="connsiteY9" fmla="*/ 2294460 h 2590597"/>
              <a:gd name="connsiteX10" fmla="*/ 1756830 w 2752509"/>
              <a:gd name="connsiteY10" fmla="*/ 2267097 h 2590597"/>
              <a:gd name="connsiteX11" fmla="*/ 1662597 w 2752509"/>
              <a:gd name="connsiteY11" fmla="*/ 2267340 h 2590597"/>
              <a:gd name="connsiteX12" fmla="*/ 1625843 w 2752509"/>
              <a:gd name="connsiteY12" fmla="*/ 2303042 h 2590597"/>
              <a:gd name="connsiteX13" fmla="*/ 1625762 w 2752509"/>
              <a:gd name="connsiteY13" fmla="*/ 2502356 h 2590597"/>
              <a:gd name="connsiteX14" fmla="*/ 1536791 w 2752509"/>
              <a:gd name="connsiteY14" fmla="*/ 2590436 h 2590597"/>
              <a:gd name="connsiteX15" fmla="*/ 1227053 w 2752509"/>
              <a:gd name="connsiteY15" fmla="*/ 2590436 h 2590597"/>
              <a:gd name="connsiteX16" fmla="*/ 1137030 w 2752509"/>
              <a:gd name="connsiteY16" fmla="*/ 2500656 h 2590597"/>
              <a:gd name="connsiteX17" fmla="*/ 1137353 w 2752509"/>
              <a:gd name="connsiteY17" fmla="*/ 2298670 h 2590597"/>
              <a:gd name="connsiteX18" fmla="*/ 1106590 w 2752509"/>
              <a:gd name="connsiteY18" fmla="*/ 2266935 h 2590597"/>
              <a:gd name="connsiteX19" fmla="*/ 1012357 w 2752509"/>
              <a:gd name="connsiteY19" fmla="*/ 2266854 h 2590597"/>
              <a:gd name="connsiteX20" fmla="*/ 978922 w 2752509"/>
              <a:gd name="connsiteY20" fmla="*/ 2301503 h 2590597"/>
              <a:gd name="connsiteX21" fmla="*/ 979246 w 2752509"/>
              <a:gd name="connsiteY21" fmla="*/ 2503489 h 2590597"/>
              <a:gd name="connsiteX22" fmla="*/ 891813 w 2752509"/>
              <a:gd name="connsiteY22" fmla="*/ 2590436 h 2590597"/>
              <a:gd name="connsiteX23" fmla="*/ 579403 w 2752509"/>
              <a:gd name="connsiteY23" fmla="*/ 2590436 h 2590597"/>
              <a:gd name="connsiteX24" fmla="*/ 490513 w 2752509"/>
              <a:gd name="connsiteY24" fmla="*/ 2502194 h 2590597"/>
              <a:gd name="connsiteX25" fmla="*/ 490433 w 2752509"/>
              <a:gd name="connsiteY25" fmla="*/ 2310975 h 2590597"/>
              <a:gd name="connsiteX26" fmla="*/ 448173 w 2752509"/>
              <a:gd name="connsiteY26" fmla="*/ 2267259 h 2590597"/>
              <a:gd name="connsiteX27" fmla="*/ 98038 w 2752509"/>
              <a:gd name="connsiteY27" fmla="*/ 2267259 h 2590597"/>
              <a:gd name="connsiteX28" fmla="*/ 0 w 2752509"/>
              <a:gd name="connsiteY28" fmla="*/ 2168978 h 2590597"/>
              <a:gd name="connsiteX29" fmla="*/ 0 w 2752509"/>
              <a:gd name="connsiteY29" fmla="*/ 97714 h 2590597"/>
              <a:gd name="connsiteX30" fmla="*/ 96095 w 2752509"/>
              <a:gd name="connsiteY30" fmla="*/ 486 h 2590597"/>
              <a:gd name="connsiteX31" fmla="*/ 2665644 w 2752509"/>
              <a:gd name="connsiteY31" fmla="*/ 0 h 2590597"/>
              <a:gd name="connsiteX32" fmla="*/ 2760363 w 2752509"/>
              <a:gd name="connsiteY32" fmla="*/ 56427 h 2590597"/>
              <a:gd name="connsiteX33" fmla="*/ 2596669 w 2752509"/>
              <a:gd name="connsiteY33" fmla="*/ 1136706 h 2590597"/>
              <a:gd name="connsiteX34" fmla="*/ 2596669 w 2752509"/>
              <a:gd name="connsiteY34" fmla="*/ 202148 h 2590597"/>
              <a:gd name="connsiteX35" fmla="*/ 2560158 w 2752509"/>
              <a:gd name="connsiteY35" fmla="*/ 166203 h 2590597"/>
              <a:gd name="connsiteX36" fmla="*/ 1639120 w 2752509"/>
              <a:gd name="connsiteY36" fmla="*/ 165556 h 2590597"/>
              <a:gd name="connsiteX37" fmla="*/ 1592003 w 2752509"/>
              <a:gd name="connsiteY37" fmla="*/ 200691 h 2590597"/>
              <a:gd name="connsiteX38" fmla="*/ 1466521 w 2752509"/>
              <a:gd name="connsiteY38" fmla="*/ 578594 h 2590597"/>
              <a:gd name="connsiteX39" fmla="*/ 1365488 w 2752509"/>
              <a:gd name="connsiteY39" fmla="*/ 650969 h 2590597"/>
              <a:gd name="connsiteX40" fmla="*/ 207410 w 2752509"/>
              <a:gd name="connsiteY40" fmla="*/ 650969 h 2590597"/>
              <a:gd name="connsiteX41" fmla="*/ 165717 w 2752509"/>
              <a:gd name="connsiteY41" fmla="*/ 692580 h 2590597"/>
              <a:gd name="connsiteX42" fmla="*/ 165717 w 2752509"/>
              <a:gd name="connsiteY42" fmla="*/ 2060740 h 2590597"/>
              <a:gd name="connsiteX43" fmla="*/ 165717 w 2752509"/>
              <a:gd name="connsiteY43" fmla="*/ 2076931 h 2590597"/>
              <a:gd name="connsiteX44" fmla="*/ 189356 w 2752509"/>
              <a:gd name="connsiteY44" fmla="*/ 2101623 h 2590597"/>
              <a:gd name="connsiteX45" fmla="*/ 466712 w 2752509"/>
              <a:gd name="connsiteY45" fmla="*/ 2101623 h 2590597"/>
              <a:gd name="connsiteX46" fmla="*/ 490271 w 2752509"/>
              <a:gd name="connsiteY46" fmla="*/ 2076769 h 2590597"/>
              <a:gd name="connsiteX47" fmla="*/ 490352 w 2752509"/>
              <a:gd name="connsiteY47" fmla="*/ 2020181 h 2590597"/>
              <a:gd name="connsiteX48" fmla="*/ 570984 w 2752509"/>
              <a:gd name="connsiteY48" fmla="*/ 1940196 h 2590597"/>
              <a:gd name="connsiteX49" fmla="*/ 899585 w 2752509"/>
              <a:gd name="connsiteY49" fmla="*/ 1940277 h 2590597"/>
              <a:gd name="connsiteX50" fmla="*/ 979003 w 2752509"/>
              <a:gd name="connsiteY50" fmla="*/ 2018723 h 2590597"/>
              <a:gd name="connsiteX51" fmla="*/ 979003 w 2752509"/>
              <a:gd name="connsiteY51" fmla="*/ 2072559 h 2590597"/>
              <a:gd name="connsiteX52" fmla="*/ 1009281 w 2752509"/>
              <a:gd name="connsiteY52" fmla="*/ 2101865 h 2590597"/>
              <a:gd name="connsiteX53" fmla="*/ 1100842 w 2752509"/>
              <a:gd name="connsiteY53" fmla="*/ 2101542 h 2590597"/>
              <a:gd name="connsiteX54" fmla="*/ 1136706 w 2752509"/>
              <a:gd name="connsiteY54" fmla="*/ 2064949 h 2590597"/>
              <a:gd name="connsiteX55" fmla="*/ 1136787 w 2752509"/>
              <a:gd name="connsiteY55" fmla="*/ 1545130 h 2590597"/>
              <a:gd name="connsiteX56" fmla="*/ 1226486 w 2752509"/>
              <a:gd name="connsiteY56" fmla="*/ 1455107 h 2590597"/>
              <a:gd name="connsiteX57" fmla="*/ 1525457 w 2752509"/>
              <a:gd name="connsiteY57" fmla="*/ 1455026 h 2590597"/>
              <a:gd name="connsiteX58" fmla="*/ 1625681 w 2752509"/>
              <a:gd name="connsiteY58" fmla="*/ 1556302 h 2590597"/>
              <a:gd name="connsiteX59" fmla="*/ 1625195 w 2752509"/>
              <a:gd name="connsiteY59" fmla="*/ 2068026 h 2590597"/>
              <a:gd name="connsiteX60" fmla="*/ 1659278 w 2752509"/>
              <a:gd name="connsiteY60" fmla="*/ 2101946 h 2590597"/>
              <a:gd name="connsiteX61" fmla="*/ 1753511 w 2752509"/>
              <a:gd name="connsiteY61" fmla="*/ 2101785 h 2590597"/>
              <a:gd name="connsiteX62" fmla="*/ 1783546 w 2752509"/>
              <a:gd name="connsiteY62" fmla="*/ 2072074 h 2590597"/>
              <a:gd name="connsiteX63" fmla="*/ 1783303 w 2752509"/>
              <a:gd name="connsiteY63" fmla="*/ 1867416 h 2590597"/>
              <a:gd name="connsiteX64" fmla="*/ 1871221 w 2752509"/>
              <a:gd name="connsiteY64" fmla="*/ 1778284 h 2590597"/>
              <a:gd name="connsiteX65" fmla="*/ 2183631 w 2752509"/>
              <a:gd name="connsiteY65" fmla="*/ 1778284 h 2590597"/>
              <a:gd name="connsiteX66" fmla="*/ 2272035 w 2752509"/>
              <a:gd name="connsiteY66" fmla="*/ 1866931 h 2590597"/>
              <a:gd name="connsiteX67" fmla="*/ 2271711 w 2752509"/>
              <a:gd name="connsiteY67" fmla="*/ 2068916 h 2590597"/>
              <a:gd name="connsiteX68" fmla="*/ 2304013 w 2752509"/>
              <a:gd name="connsiteY68" fmla="*/ 2101865 h 2590597"/>
              <a:gd name="connsiteX69" fmla="*/ 2554491 w 2752509"/>
              <a:gd name="connsiteY69" fmla="*/ 2101380 h 2590597"/>
              <a:gd name="connsiteX70" fmla="*/ 2596669 w 2752509"/>
              <a:gd name="connsiteY70" fmla="*/ 2060254 h 2590597"/>
              <a:gd name="connsiteX71" fmla="*/ 2596669 w 2752509"/>
              <a:gd name="connsiteY71" fmla="*/ 1136706 h 2590597"/>
              <a:gd name="connsiteX72" fmla="*/ 797661 w 2752509"/>
              <a:gd name="connsiteY72" fmla="*/ 166203 h 2590597"/>
              <a:gd name="connsiteX73" fmla="*/ 202876 w 2752509"/>
              <a:gd name="connsiteY73" fmla="*/ 166203 h 2590597"/>
              <a:gd name="connsiteX74" fmla="*/ 165798 w 2752509"/>
              <a:gd name="connsiteY74" fmla="*/ 204253 h 2590597"/>
              <a:gd name="connsiteX75" fmla="*/ 165313 w 2752509"/>
              <a:gd name="connsiteY75" fmla="*/ 451898 h 2590597"/>
              <a:gd name="connsiteX76" fmla="*/ 199395 w 2752509"/>
              <a:gd name="connsiteY76" fmla="*/ 485899 h 2590597"/>
              <a:gd name="connsiteX77" fmla="*/ 1289470 w 2752509"/>
              <a:gd name="connsiteY77" fmla="*/ 485899 h 2590597"/>
              <a:gd name="connsiteX78" fmla="*/ 1330191 w 2752509"/>
              <a:gd name="connsiteY78" fmla="*/ 456917 h 2590597"/>
              <a:gd name="connsiteX79" fmla="*/ 1415681 w 2752509"/>
              <a:gd name="connsiteY79" fmla="*/ 199152 h 2590597"/>
              <a:gd name="connsiteX80" fmla="*/ 1392608 w 2752509"/>
              <a:gd name="connsiteY80" fmla="*/ 166284 h 2590597"/>
              <a:gd name="connsiteX81" fmla="*/ 797661 w 2752509"/>
              <a:gd name="connsiteY81" fmla="*/ 166203 h 2590597"/>
              <a:gd name="connsiteX82" fmla="*/ 1459964 w 2752509"/>
              <a:gd name="connsiteY82" fmla="*/ 2022690 h 2590597"/>
              <a:gd name="connsiteX83" fmla="*/ 1460449 w 2752509"/>
              <a:gd name="connsiteY83" fmla="*/ 1654016 h 2590597"/>
              <a:gd name="connsiteX84" fmla="*/ 1426124 w 2752509"/>
              <a:gd name="connsiteY84" fmla="*/ 1620338 h 2590597"/>
              <a:gd name="connsiteX85" fmla="*/ 1337315 w 2752509"/>
              <a:gd name="connsiteY85" fmla="*/ 1620743 h 2590597"/>
              <a:gd name="connsiteX86" fmla="*/ 1302423 w 2752509"/>
              <a:gd name="connsiteY86" fmla="*/ 1655554 h 2590597"/>
              <a:gd name="connsiteX87" fmla="*/ 1302423 w 2752509"/>
              <a:gd name="connsiteY87" fmla="*/ 2161449 h 2590597"/>
              <a:gd name="connsiteX88" fmla="*/ 1301937 w 2752509"/>
              <a:gd name="connsiteY88" fmla="*/ 2392822 h 2590597"/>
              <a:gd name="connsiteX89" fmla="*/ 1334886 w 2752509"/>
              <a:gd name="connsiteY89" fmla="*/ 2425124 h 2590597"/>
              <a:gd name="connsiteX90" fmla="*/ 1426367 w 2752509"/>
              <a:gd name="connsiteY90" fmla="*/ 2425204 h 2590597"/>
              <a:gd name="connsiteX91" fmla="*/ 1460449 w 2752509"/>
              <a:gd name="connsiteY91" fmla="*/ 2391284 h 2590597"/>
              <a:gd name="connsiteX92" fmla="*/ 1459964 w 2752509"/>
              <a:gd name="connsiteY92" fmla="*/ 2022690 h 2590597"/>
              <a:gd name="connsiteX93" fmla="*/ 2106399 w 2752509"/>
              <a:gd name="connsiteY93" fmla="*/ 2184036 h 2590597"/>
              <a:gd name="connsiteX94" fmla="*/ 2106642 w 2752509"/>
              <a:gd name="connsiteY94" fmla="*/ 1971607 h 2590597"/>
              <a:gd name="connsiteX95" fmla="*/ 2080412 w 2752509"/>
              <a:gd name="connsiteY95" fmla="*/ 1943839 h 2590597"/>
              <a:gd name="connsiteX96" fmla="*/ 1975574 w 2752509"/>
              <a:gd name="connsiteY96" fmla="*/ 1943839 h 2590597"/>
              <a:gd name="connsiteX97" fmla="*/ 1948696 w 2752509"/>
              <a:gd name="connsiteY97" fmla="*/ 1970959 h 2590597"/>
              <a:gd name="connsiteX98" fmla="*/ 1948696 w 2752509"/>
              <a:gd name="connsiteY98" fmla="*/ 2398570 h 2590597"/>
              <a:gd name="connsiteX99" fmla="*/ 1976221 w 2752509"/>
              <a:gd name="connsiteY99" fmla="*/ 2425043 h 2590597"/>
              <a:gd name="connsiteX100" fmla="*/ 2075716 w 2752509"/>
              <a:gd name="connsiteY100" fmla="*/ 2425204 h 2590597"/>
              <a:gd name="connsiteX101" fmla="*/ 2106804 w 2752509"/>
              <a:gd name="connsiteY101" fmla="*/ 2393874 h 2590597"/>
              <a:gd name="connsiteX102" fmla="*/ 2106399 w 2752509"/>
              <a:gd name="connsiteY102" fmla="*/ 2184036 h 2590597"/>
              <a:gd name="connsiteX103" fmla="*/ 813448 w 2752509"/>
              <a:gd name="connsiteY103" fmla="*/ 2267988 h 2590597"/>
              <a:gd name="connsiteX104" fmla="*/ 813771 w 2752509"/>
              <a:gd name="connsiteY104" fmla="*/ 2133600 h 2590597"/>
              <a:gd name="connsiteX105" fmla="*/ 785275 w 2752509"/>
              <a:gd name="connsiteY105" fmla="*/ 2105347 h 2590597"/>
              <a:gd name="connsiteX106" fmla="*/ 680437 w 2752509"/>
              <a:gd name="connsiteY106" fmla="*/ 2105509 h 2590597"/>
              <a:gd name="connsiteX107" fmla="*/ 655907 w 2752509"/>
              <a:gd name="connsiteY107" fmla="*/ 2129310 h 2590597"/>
              <a:gd name="connsiteX108" fmla="*/ 655907 w 2752509"/>
              <a:gd name="connsiteY108" fmla="*/ 2400756 h 2590597"/>
              <a:gd name="connsiteX109" fmla="*/ 680194 w 2752509"/>
              <a:gd name="connsiteY109" fmla="*/ 2424800 h 2590597"/>
              <a:gd name="connsiteX110" fmla="*/ 787704 w 2752509"/>
              <a:gd name="connsiteY110" fmla="*/ 2424881 h 2590597"/>
              <a:gd name="connsiteX111" fmla="*/ 813691 w 2752509"/>
              <a:gd name="connsiteY111" fmla="*/ 2396951 h 2590597"/>
              <a:gd name="connsiteX112" fmla="*/ 813448 w 2752509"/>
              <a:gd name="connsiteY112" fmla="*/ 2267988 h 2590597"/>
              <a:gd name="connsiteX113" fmla="*/ 489542 w 2752509"/>
              <a:gd name="connsiteY113" fmla="*/ 1537358 h 2590597"/>
              <a:gd name="connsiteX114" fmla="*/ 840649 w 2752509"/>
              <a:gd name="connsiteY114" fmla="*/ 1317238 h 2590597"/>
              <a:gd name="connsiteX115" fmla="*/ 897804 w 2752509"/>
              <a:gd name="connsiteY115" fmla="*/ 1310762 h 2590597"/>
              <a:gd name="connsiteX116" fmla="*/ 1119543 w 2752509"/>
              <a:gd name="connsiteY116" fmla="*/ 1144316 h 2590597"/>
              <a:gd name="connsiteX117" fmla="*/ 1139296 w 2752509"/>
              <a:gd name="connsiteY117" fmla="*/ 1094609 h 2590597"/>
              <a:gd name="connsiteX118" fmla="*/ 1341282 w 2752509"/>
              <a:gd name="connsiteY118" fmla="*/ 810291 h 2590597"/>
              <a:gd name="connsiteX119" fmla="*/ 1624224 w 2752509"/>
              <a:gd name="connsiteY119" fmla="*/ 1014867 h 2590597"/>
              <a:gd name="connsiteX120" fmla="*/ 1625114 w 2752509"/>
              <a:gd name="connsiteY120" fmla="*/ 1025553 h 2590597"/>
              <a:gd name="connsiteX121" fmla="*/ 1680084 w 2752509"/>
              <a:gd name="connsiteY121" fmla="*/ 1108857 h 2590597"/>
              <a:gd name="connsiteX122" fmla="*/ 1834305 w 2752509"/>
              <a:gd name="connsiteY122" fmla="*/ 1185442 h 2590597"/>
              <a:gd name="connsiteX123" fmla="*/ 1878021 w 2752509"/>
              <a:gd name="connsiteY123" fmla="*/ 1182365 h 2590597"/>
              <a:gd name="connsiteX124" fmla="*/ 2268959 w 2752509"/>
              <a:gd name="connsiteY124" fmla="*/ 1330029 h 2590597"/>
              <a:gd name="connsiteX125" fmla="*/ 2034834 w 2752509"/>
              <a:gd name="connsiteY125" fmla="*/ 1621553 h 2590597"/>
              <a:gd name="connsiteX126" fmla="*/ 1783384 w 2752509"/>
              <a:gd name="connsiteY126" fmla="*/ 1376336 h 2590597"/>
              <a:gd name="connsiteX127" fmla="*/ 1759340 w 2752509"/>
              <a:gd name="connsiteY127" fmla="*/ 1336344 h 2590597"/>
              <a:gd name="connsiteX128" fmla="*/ 1573950 w 2752509"/>
              <a:gd name="connsiteY128" fmla="*/ 1243730 h 2590597"/>
              <a:gd name="connsiteX129" fmla="*/ 1530315 w 2752509"/>
              <a:gd name="connsiteY129" fmla="*/ 1247373 h 2590597"/>
              <a:gd name="connsiteX130" fmla="*/ 1269312 w 2752509"/>
              <a:gd name="connsiteY130" fmla="*/ 1271093 h 2590597"/>
              <a:gd name="connsiteX131" fmla="*/ 1225758 w 2752509"/>
              <a:gd name="connsiteY131" fmla="*/ 1274412 h 2590597"/>
              <a:gd name="connsiteX132" fmla="*/ 993251 w 2752509"/>
              <a:gd name="connsiteY132" fmla="*/ 1448954 h 2590597"/>
              <a:gd name="connsiteX133" fmla="*/ 975684 w 2752509"/>
              <a:gd name="connsiteY133" fmla="*/ 1492184 h 2590597"/>
              <a:gd name="connsiteX134" fmla="*/ 776127 w 2752509"/>
              <a:gd name="connsiteY134" fmla="*/ 1780307 h 2590597"/>
              <a:gd name="connsiteX135" fmla="*/ 492537 w 2752509"/>
              <a:gd name="connsiteY135" fmla="*/ 1580184 h 2590597"/>
              <a:gd name="connsiteX136" fmla="*/ 489542 w 2752509"/>
              <a:gd name="connsiteY136" fmla="*/ 1537358 h 2590597"/>
              <a:gd name="connsiteX137" fmla="*/ 1458507 w 2752509"/>
              <a:gd name="connsiteY137" fmla="*/ 1052997 h 2590597"/>
              <a:gd name="connsiteX138" fmla="*/ 1380465 w 2752509"/>
              <a:gd name="connsiteY138" fmla="*/ 975684 h 2590597"/>
              <a:gd name="connsiteX139" fmla="*/ 1303799 w 2752509"/>
              <a:gd name="connsiteY139" fmla="*/ 1051783 h 2590597"/>
              <a:gd name="connsiteX140" fmla="*/ 1380546 w 2752509"/>
              <a:gd name="connsiteY140" fmla="*/ 1130391 h 2590597"/>
              <a:gd name="connsiteX141" fmla="*/ 1458507 w 2752509"/>
              <a:gd name="connsiteY141" fmla="*/ 1052997 h 2590597"/>
              <a:gd name="connsiteX142" fmla="*/ 2028438 w 2752509"/>
              <a:gd name="connsiteY142" fmla="*/ 1298861 h 2590597"/>
              <a:gd name="connsiteX143" fmla="*/ 1950315 w 2752509"/>
              <a:gd name="connsiteY143" fmla="*/ 1376093 h 2590597"/>
              <a:gd name="connsiteX144" fmla="*/ 2025524 w 2752509"/>
              <a:gd name="connsiteY144" fmla="*/ 1453568 h 2590597"/>
              <a:gd name="connsiteX145" fmla="*/ 2104942 w 2752509"/>
              <a:gd name="connsiteY145" fmla="*/ 1377712 h 2590597"/>
              <a:gd name="connsiteX146" fmla="*/ 2028438 w 2752509"/>
              <a:gd name="connsiteY146" fmla="*/ 1298861 h 2590597"/>
              <a:gd name="connsiteX147" fmla="*/ 811990 w 2752509"/>
              <a:gd name="connsiteY147" fmla="*/ 1538410 h 2590597"/>
              <a:gd name="connsiteX148" fmla="*/ 734596 w 2752509"/>
              <a:gd name="connsiteY148" fmla="*/ 1460450 h 2590597"/>
              <a:gd name="connsiteX149" fmla="*/ 657364 w 2752509"/>
              <a:gd name="connsiteY149" fmla="*/ 1538653 h 2590597"/>
              <a:gd name="connsiteX150" fmla="*/ 733463 w 2752509"/>
              <a:gd name="connsiteY150" fmla="*/ 1615238 h 2590597"/>
              <a:gd name="connsiteX151" fmla="*/ 811990 w 2752509"/>
              <a:gd name="connsiteY151" fmla="*/ 1538410 h 2590597"/>
              <a:gd name="connsiteX152" fmla="*/ 411905 w 2752509"/>
              <a:gd name="connsiteY152" fmla="*/ 243031 h 2590597"/>
              <a:gd name="connsiteX153" fmla="*/ 328763 w 2752509"/>
              <a:gd name="connsiteY153" fmla="*/ 323339 h 2590597"/>
              <a:gd name="connsiteX154" fmla="*/ 409719 w 2752509"/>
              <a:gd name="connsiteY154" fmla="*/ 408505 h 2590597"/>
              <a:gd name="connsiteX155" fmla="*/ 494237 w 2752509"/>
              <a:gd name="connsiteY155" fmla="*/ 326820 h 2590597"/>
              <a:gd name="connsiteX156" fmla="*/ 411905 w 2752509"/>
              <a:gd name="connsiteY156" fmla="*/ 243031 h 2590597"/>
              <a:gd name="connsiteX157" fmla="*/ 735082 w 2752509"/>
              <a:gd name="connsiteY157" fmla="*/ 243031 h 2590597"/>
              <a:gd name="connsiteX158" fmla="*/ 651940 w 2752509"/>
              <a:gd name="connsiteY158" fmla="*/ 323339 h 2590597"/>
              <a:gd name="connsiteX159" fmla="*/ 732896 w 2752509"/>
              <a:gd name="connsiteY159" fmla="*/ 408505 h 2590597"/>
              <a:gd name="connsiteX160" fmla="*/ 817415 w 2752509"/>
              <a:gd name="connsiteY160" fmla="*/ 326820 h 2590597"/>
              <a:gd name="connsiteX161" fmla="*/ 735082 w 2752509"/>
              <a:gd name="connsiteY161" fmla="*/ 243031 h 2590597"/>
              <a:gd name="connsiteX162" fmla="*/ 1140754 w 2752509"/>
              <a:gd name="connsiteY162" fmla="*/ 325444 h 2590597"/>
              <a:gd name="connsiteX163" fmla="*/ 1059716 w 2752509"/>
              <a:gd name="connsiteY163" fmla="*/ 243031 h 2590597"/>
              <a:gd name="connsiteX164" fmla="*/ 975279 w 2752509"/>
              <a:gd name="connsiteY164" fmla="*/ 324716 h 2590597"/>
              <a:gd name="connsiteX165" fmla="*/ 1057692 w 2752509"/>
              <a:gd name="connsiteY165" fmla="*/ 408505 h 2590597"/>
              <a:gd name="connsiteX166" fmla="*/ 1140754 w 2752509"/>
              <a:gd name="connsiteY166" fmla="*/ 325444 h 2590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</a:cxnLst>
            <a:rect l="l" t="t" r="r" b="b"/>
            <a:pathLst>
              <a:path w="2752509" h="2590597">
                <a:moveTo>
                  <a:pt x="2760363" y="56427"/>
                </a:moveTo>
                <a:cubicBezTo>
                  <a:pt x="2760363" y="774751"/>
                  <a:pt x="2760363" y="1493075"/>
                  <a:pt x="2760363" y="2211399"/>
                </a:cubicBezTo>
                <a:cubicBezTo>
                  <a:pt x="2741662" y="2251877"/>
                  <a:pt x="2710494" y="2268392"/>
                  <a:pt x="2665644" y="2267826"/>
                </a:cubicBezTo>
                <a:cubicBezTo>
                  <a:pt x="2545343" y="2266287"/>
                  <a:pt x="2425042" y="2267826"/>
                  <a:pt x="2304741" y="2266854"/>
                </a:cubicBezTo>
                <a:cubicBezTo>
                  <a:pt x="2280374" y="2266692"/>
                  <a:pt x="2271226" y="2273978"/>
                  <a:pt x="2271711" y="2299156"/>
                </a:cubicBezTo>
                <a:cubicBezTo>
                  <a:pt x="2273088" y="2366430"/>
                  <a:pt x="2272359" y="2433786"/>
                  <a:pt x="2272116" y="2501141"/>
                </a:cubicBezTo>
                <a:cubicBezTo>
                  <a:pt x="2271954" y="2557730"/>
                  <a:pt x="2240058" y="2590274"/>
                  <a:pt x="2184279" y="2590436"/>
                </a:cubicBezTo>
                <a:cubicBezTo>
                  <a:pt x="2080169" y="2590679"/>
                  <a:pt x="1975978" y="2590679"/>
                  <a:pt x="1871869" y="2590436"/>
                </a:cubicBezTo>
                <a:cubicBezTo>
                  <a:pt x="1815766" y="2590274"/>
                  <a:pt x="1783546" y="2557972"/>
                  <a:pt x="1783384" y="2501870"/>
                </a:cubicBezTo>
                <a:cubicBezTo>
                  <a:pt x="1783141" y="2432733"/>
                  <a:pt x="1782898" y="2363597"/>
                  <a:pt x="1783546" y="2294460"/>
                </a:cubicBezTo>
                <a:cubicBezTo>
                  <a:pt x="1783707" y="2275112"/>
                  <a:pt x="1776826" y="2266530"/>
                  <a:pt x="1756830" y="2267097"/>
                </a:cubicBezTo>
                <a:cubicBezTo>
                  <a:pt x="1725419" y="2267988"/>
                  <a:pt x="1694008" y="2267259"/>
                  <a:pt x="1662597" y="2267340"/>
                </a:cubicBezTo>
                <a:cubicBezTo>
                  <a:pt x="1626410" y="2267421"/>
                  <a:pt x="1625924" y="2267907"/>
                  <a:pt x="1625843" y="2303042"/>
                </a:cubicBezTo>
                <a:cubicBezTo>
                  <a:pt x="1625762" y="2369507"/>
                  <a:pt x="1626005" y="2435891"/>
                  <a:pt x="1625762" y="2502356"/>
                </a:cubicBezTo>
                <a:cubicBezTo>
                  <a:pt x="1625519" y="2558296"/>
                  <a:pt x="1593137" y="2590355"/>
                  <a:pt x="1536791" y="2590436"/>
                </a:cubicBezTo>
                <a:cubicBezTo>
                  <a:pt x="1433572" y="2590679"/>
                  <a:pt x="1330272" y="2590679"/>
                  <a:pt x="1227053" y="2590436"/>
                </a:cubicBezTo>
                <a:cubicBezTo>
                  <a:pt x="1169007" y="2590355"/>
                  <a:pt x="1137191" y="2558539"/>
                  <a:pt x="1137030" y="2500656"/>
                </a:cubicBezTo>
                <a:cubicBezTo>
                  <a:pt x="1136787" y="2433300"/>
                  <a:pt x="1136301" y="2365944"/>
                  <a:pt x="1137353" y="2298670"/>
                </a:cubicBezTo>
                <a:cubicBezTo>
                  <a:pt x="1137677" y="2275759"/>
                  <a:pt x="1130715" y="2265802"/>
                  <a:pt x="1106590" y="2266935"/>
                </a:cubicBezTo>
                <a:cubicBezTo>
                  <a:pt x="1075260" y="2268392"/>
                  <a:pt x="1043687" y="2268716"/>
                  <a:pt x="1012357" y="2266854"/>
                </a:cubicBezTo>
                <a:cubicBezTo>
                  <a:pt x="985480" y="2265235"/>
                  <a:pt x="978436" y="2276245"/>
                  <a:pt x="978922" y="2301503"/>
                </a:cubicBezTo>
                <a:cubicBezTo>
                  <a:pt x="980298" y="2368778"/>
                  <a:pt x="979651" y="2436134"/>
                  <a:pt x="979246" y="2503489"/>
                </a:cubicBezTo>
                <a:cubicBezTo>
                  <a:pt x="979003" y="2557811"/>
                  <a:pt x="946378" y="2590274"/>
                  <a:pt x="891813" y="2590436"/>
                </a:cubicBezTo>
                <a:cubicBezTo>
                  <a:pt x="787704" y="2590679"/>
                  <a:pt x="683513" y="2590679"/>
                  <a:pt x="579403" y="2590436"/>
                </a:cubicBezTo>
                <a:cubicBezTo>
                  <a:pt x="523058" y="2590274"/>
                  <a:pt x="490756" y="2558135"/>
                  <a:pt x="490513" y="2502194"/>
                </a:cubicBezTo>
                <a:cubicBezTo>
                  <a:pt x="490271" y="2438481"/>
                  <a:pt x="490433" y="2374688"/>
                  <a:pt x="490433" y="2310975"/>
                </a:cubicBezTo>
                <a:cubicBezTo>
                  <a:pt x="490433" y="2267340"/>
                  <a:pt x="490433" y="2267340"/>
                  <a:pt x="448173" y="2267259"/>
                </a:cubicBezTo>
                <a:cubicBezTo>
                  <a:pt x="331435" y="2267259"/>
                  <a:pt x="214777" y="2267259"/>
                  <a:pt x="98038" y="2267259"/>
                </a:cubicBezTo>
                <a:cubicBezTo>
                  <a:pt x="29063" y="2267178"/>
                  <a:pt x="0" y="2238034"/>
                  <a:pt x="0" y="2168978"/>
                </a:cubicBezTo>
                <a:cubicBezTo>
                  <a:pt x="0" y="1478584"/>
                  <a:pt x="0" y="788190"/>
                  <a:pt x="0" y="97714"/>
                </a:cubicBezTo>
                <a:cubicBezTo>
                  <a:pt x="0" y="30197"/>
                  <a:pt x="29387" y="486"/>
                  <a:pt x="96095" y="486"/>
                </a:cubicBezTo>
                <a:cubicBezTo>
                  <a:pt x="952611" y="486"/>
                  <a:pt x="1809128" y="648"/>
                  <a:pt x="2665644" y="0"/>
                </a:cubicBezTo>
                <a:cubicBezTo>
                  <a:pt x="2710494" y="-81"/>
                  <a:pt x="2741743" y="15868"/>
                  <a:pt x="2760363" y="56427"/>
                </a:cubicBezTo>
                <a:close/>
                <a:moveTo>
                  <a:pt x="2596669" y="1136706"/>
                </a:moveTo>
                <a:cubicBezTo>
                  <a:pt x="2596669" y="825187"/>
                  <a:pt x="2596669" y="513667"/>
                  <a:pt x="2596669" y="202148"/>
                </a:cubicBezTo>
                <a:cubicBezTo>
                  <a:pt x="2596669" y="166851"/>
                  <a:pt x="2596022" y="166203"/>
                  <a:pt x="2560158" y="166203"/>
                </a:cubicBezTo>
                <a:cubicBezTo>
                  <a:pt x="2253172" y="166203"/>
                  <a:pt x="1946106" y="166527"/>
                  <a:pt x="1639120" y="165556"/>
                </a:cubicBezTo>
                <a:cubicBezTo>
                  <a:pt x="1611433" y="165475"/>
                  <a:pt x="1600180" y="175432"/>
                  <a:pt x="1592003" y="200691"/>
                </a:cubicBezTo>
                <a:cubicBezTo>
                  <a:pt x="1551201" y="326982"/>
                  <a:pt x="1508699" y="452707"/>
                  <a:pt x="1466521" y="578594"/>
                </a:cubicBezTo>
                <a:cubicBezTo>
                  <a:pt x="1447658" y="634859"/>
                  <a:pt x="1424829" y="650969"/>
                  <a:pt x="1365488" y="650969"/>
                </a:cubicBezTo>
                <a:cubicBezTo>
                  <a:pt x="979489" y="650969"/>
                  <a:pt x="593409" y="650969"/>
                  <a:pt x="207410" y="650969"/>
                </a:cubicBezTo>
                <a:cubicBezTo>
                  <a:pt x="165798" y="650969"/>
                  <a:pt x="165717" y="651050"/>
                  <a:pt x="165717" y="692580"/>
                </a:cubicBezTo>
                <a:cubicBezTo>
                  <a:pt x="165717" y="1148607"/>
                  <a:pt x="165717" y="1604633"/>
                  <a:pt x="165717" y="2060740"/>
                </a:cubicBezTo>
                <a:cubicBezTo>
                  <a:pt x="165717" y="2066164"/>
                  <a:pt x="166041" y="2071507"/>
                  <a:pt x="165717" y="2076931"/>
                </a:cubicBezTo>
                <a:cubicBezTo>
                  <a:pt x="164827" y="2093689"/>
                  <a:pt x="171951" y="2101704"/>
                  <a:pt x="189356" y="2101623"/>
                </a:cubicBezTo>
                <a:cubicBezTo>
                  <a:pt x="281808" y="2101299"/>
                  <a:pt x="374260" y="2101299"/>
                  <a:pt x="466712" y="2101623"/>
                </a:cubicBezTo>
                <a:cubicBezTo>
                  <a:pt x="484280" y="2101704"/>
                  <a:pt x="490675" y="2093446"/>
                  <a:pt x="490271" y="2076769"/>
                </a:cubicBezTo>
                <a:cubicBezTo>
                  <a:pt x="489785" y="2057906"/>
                  <a:pt x="489866" y="2039044"/>
                  <a:pt x="490352" y="2020181"/>
                </a:cubicBezTo>
                <a:cubicBezTo>
                  <a:pt x="491647" y="1974198"/>
                  <a:pt x="524758" y="1940439"/>
                  <a:pt x="570984" y="1940196"/>
                </a:cubicBezTo>
                <a:cubicBezTo>
                  <a:pt x="680518" y="1939548"/>
                  <a:pt x="790051" y="1939548"/>
                  <a:pt x="899585" y="1940277"/>
                </a:cubicBezTo>
                <a:cubicBezTo>
                  <a:pt x="944273" y="1940601"/>
                  <a:pt x="977384" y="1974359"/>
                  <a:pt x="979003" y="2018723"/>
                </a:cubicBezTo>
                <a:cubicBezTo>
                  <a:pt x="979651" y="2036696"/>
                  <a:pt x="980217" y="2054668"/>
                  <a:pt x="979003" y="2072559"/>
                </a:cubicBezTo>
                <a:cubicBezTo>
                  <a:pt x="977465" y="2095389"/>
                  <a:pt x="987665" y="2102675"/>
                  <a:pt x="1009281" y="2101865"/>
                </a:cubicBezTo>
                <a:cubicBezTo>
                  <a:pt x="1039720" y="2100651"/>
                  <a:pt x="1070322" y="2101623"/>
                  <a:pt x="1100842" y="2101542"/>
                </a:cubicBezTo>
                <a:cubicBezTo>
                  <a:pt x="1136139" y="2101461"/>
                  <a:pt x="1136706" y="2100894"/>
                  <a:pt x="1136706" y="2064949"/>
                </a:cubicBezTo>
                <a:cubicBezTo>
                  <a:pt x="1136787" y="1891703"/>
                  <a:pt x="1136625" y="1718457"/>
                  <a:pt x="1136787" y="1545130"/>
                </a:cubicBezTo>
                <a:cubicBezTo>
                  <a:pt x="1136868" y="1487084"/>
                  <a:pt x="1168603" y="1455188"/>
                  <a:pt x="1226486" y="1455107"/>
                </a:cubicBezTo>
                <a:cubicBezTo>
                  <a:pt x="1326143" y="1454864"/>
                  <a:pt x="1425800" y="1455026"/>
                  <a:pt x="1525457" y="1455026"/>
                </a:cubicBezTo>
                <a:cubicBezTo>
                  <a:pt x="1597751" y="1455026"/>
                  <a:pt x="1625600" y="1483198"/>
                  <a:pt x="1625681" y="1556302"/>
                </a:cubicBezTo>
                <a:cubicBezTo>
                  <a:pt x="1625681" y="1726876"/>
                  <a:pt x="1626167" y="1897451"/>
                  <a:pt x="1625195" y="2068026"/>
                </a:cubicBezTo>
                <a:cubicBezTo>
                  <a:pt x="1625033" y="2094094"/>
                  <a:pt x="1633291" y="2103485"/>
                  <a:pt x="1659278" y="2101946"/>
                </a:cubicBezTo>
                <a:cubicBezTo>
                  <a:pt x="1690608" y="2100165"/>
                  <a:pt x="1722100" y="2100570"/>
                  <a:pt x="1753511" y="2101785"/>
                </a:cubicBezTo>
                <a:cubicBezTo>
                  <a:pt x="1775612" y="2102675"/>
                  <a:pt x="1783869" y="2094498"/>
                  <a:pt x="1783546" y="2072074"/>
                </a:cubicBezTo>
                <a:cubicBezTo>
                  <a:pt x="1782574" y="2003828"/>
                  <a:pt x="1783060" y="1935662"/>
                  <a:pt x="1783303" y="1867416"/>
                </a:cubicBezTo>
                <a:cubicBezTo>
                  <a:pt x="1783465" y="1810828"/>
                  <a:pt x="1815361" y="1778446"/>
                  <a:pt x="1871221" y="1778284"/>
                </a:cubicBezTo>
                <a:cubicBezTo>
                  <a:pt x="1975331" y="1778041"/>
                  <a:pt x="2079521" y="1778041"/>
                  <a:pt x="2183631" y="1778284"/>
                </a:cubicBezTo>
                <a:cubicBezTo>
                  <a:pt x="2239734" y="1778446"/>
                  <a:pt x="2271873" y="1810666"/>
                  <a:pt x="2272035" y="1866931"/>
                </a:cubicBezTo>
                <a:cubicBezTo>
                  <a:pt x="2272278" y="1934286"/>
                  <a:pt x="2272926" y="2001642"/>
                  <a:pt x="2271711" y="2068916"/>
                </a:cubicBezTo>
                <a:cubicBezTo>
                  <a:pt x="2271226" y="2093365"/>
                  <a:pt x="2278916" y="2102270"/>
                  <a:pt x="2304013" y="2101865"/>
                </a:cubicBezTo>
                <a:cubicBezTo>
                  <a:pt x="2387479" y="2100651"/>
                  <a:pt x="2470945" y="2101461"/>
                  <a:pt x="2554491" y="2101380"/>
                </a:cubicBezTo>
                <a:cubicBezTo>
                  <a:pt x="2596588" y="2101380"/>
                  <a:pt x="2596669" y="2101299"/>
                  <a:pt x="2596669" y="2060254"/>
                </a:cubicBezTo>
                <a:cubicBezTo>
                  <a:pt x="2596750" y="1752540"/>
                  <a:pt x="2596669" y="1444663"/>
                  <a:pt x="2596669" y="1136706"/>
                </a:cubicBezTo>
                <a:close/>
                <a:moveTo>
                  <a:pt x="797661" y="166203"/>
                </a:moveTo>
                <a:cubicBezTo>
                  <a:pt x="599400" y="166203"/>
                  <a:pt x="401138" y="166203"/>
                  <a:pt x="202876" y="166203"/>
                </a:cubicBezTo>
                <a:cubicBezTo>
                  <a:pt x="165879" y="166203"/>
                  <a:pt x="165798" y="166365"/>
                  <a:pt x="165798" y="204253"/>
                </a:cubicBezTo>
                <a:cubicBezTo>
                  <a:pt x="165717" y="286828"/>
                  <a:pt x="166608" y="369322"/>
                  <a:pt x="165313" y="451898"/>
                </a:cubicBezTo>
                <a:cubicBezTo>
                  <a:pt x="164908" y="477966"/>
                  <a:pt x="173408" y="485899"/>
                  <a:pt x="199395" y="485899"/>
                </a:cubicBezTo>
                <a:cubicBezTo>
                  <a:pt x="562726" y="485252"/>
                  <a:pt x="926058" y="485252"/>
                  <a:pt x="1289470" y="485899"/>
                </a:cubicBezTo>
                <a:cubicBezTo>
                  <a:pt x="1312300" y="485980"/>
                  <a:pt x="1323310" y="478370"/>
                  <a:pt x="1330191" y="456917"/>
                </a:cubicBezTo>
                <a:cubicBezTo>
                  <a:pt x="1357959" y="370780"/>
                  <a:pt x="1387103" y="285047"/>
                  <a:pt x="1415681" y="199152"/>
                </a:cubicBezTo>
                <a:cubicBezTo>
                  <a:pt x="1426610" y="166365"/>
                  <a:pt x="1426529" y="166284"/>
                  <a:pt x="1392608" y="166284"/>
                </a:cubicBezTo>
                <a:cubicBezTo>
                  <a:pt x="1194185" y="166203"/>
                  <a:pt x="995923" y="166203"/>
                  <a:pt x="797661" y="166203"/>
                </a:cubicBezTo>
                <a:close/>
                <a:moveTo>
                  <a:pt x="1459964" y="2022690"/>
                </a:moveTo>
                <a:cubicBezTo>
                  <a:pt x="1459964" y="1899799"/>
                  <a:pt x="1459316" y="1776907"/>
                  <a:pt x="1460449" y="1654016"/>
                </a:cubicBezTo>
                <a:cubicBezTo>
                  <a:pt x="1460692" y="1627705"/>
                  <a:pt x="1451868" y="1618800"/>
                  <a:pt x="1426124" y="1620338"/>
                </a:cubicBezTo>
                <a:cubicBezTo>
                  <a:pt x="1396656" y="1622119"/>
                  <a:pt x="1366945" y="1620662"/>
                  <a:pt x="1337315" y="1620743"/>
                </a:cubicBezTo>
                <a:cubicBezTo>
                  <a:pt x="1303071" y="1620905"/>
                  <a:pt x="1302423" y="1621391"/>
                  <a:pt x="1302423" y="1655554"/>
                </a:cubicBezTo>
                <a:cubicBezTo>
                  <a:pt x="1302342" y="1824186"/>
                  <a:pt x="1302423" y="1992817"/>
                  <a:pt x="1302423" y="2161449"/>
                </a:cubicBezTo>
                <a:cubicBezTo>
                  <a:pt x="1302423" y="2238601"/>
                  <a:pt x="1303233" y="2315752"/>
                  <a:pt x="1301937" y="2392822"/>
                </a:cubicBezTo>
                <a:cubicBezTo>
                  <a:pt x="1301533" y="2417918"/>
                  <a:pt x="1310438" y="2426419"/>
                  <a:pt x="1334886" y="2425124"/>
                </a:cubicBezTo>
                <a:cubicBezTo>
                  <a:pt x="1365326" y="2423504"/>
                  <a:pt x="1395927" y="2423343"/>
                  <a:pt x="1426367" y="2425204"/>
                </a:cubicBezTo>
                <a:cubicBezTo>
                  <a:pt x="1452435" y="2426743"/>
                  <a:pt x="1460692" y="2417271"/>
                  <a:pt x="1460449" y="2391284"/>
                </a:cubicBezTo>
                <a:cubicBezTo>
                  <a:pt x="1459397" y="2268392"/>
                  <a:pt x="1459964" y="2145501"/>
                  <a:pt x="1459964" y="2022690"/>
                </a:cubicBezTo>
                <a:close/>
                <a:moveTo>
                  <a:pt x="2106399" y="2184036"/>
                </a:moveTo>
                <a:cubicBezTo>
                  <a:pt x="2106399" y="2113199"/>
                  <a:pt x="2106075" y="2042363"/>
                  <a:pt x="2106642" y="1971607"/>
                </a:cubicBezTo>
                <a:cubicBezTo>
                  <a:pt x="2106804" y="1952663"/>
                  <a:pt x="2100813" y="1943272"/>
                  <a:pt x="2080412" y="1943839"/>
                </a:cubicBezTo>
                <a:cubicBezTo>
                  <a:pt x="2045439" y="1944729"/>
                  <a:pt x="2010466" y="1944729"/>
                  <a:pt x="1975574" y="1943839"/>
                </a:cubicBezTo>
                <a:cubicBezTo>
                  <a:pt x="1955820" y="1943353"/>
                  <a:pt x="1948615" y="1951449"/>
                  <a:pt x="1948696" y="1970959"/>
                </a:cubicBezTo>
                <a:cubicBezTo>
                  <a:pt x="1949101" y="2113523"/>
                  <a:pt x="1949182" y="2256006"/>
                  <a:pt x="1948696" y="2398570"/>
                </a:cubicBezTo>
                <a:cubicBezTo>
                  <a:pt x="1948615" y="2418647"/>
                  <a:pt x="1957035" y="2425528"/>
                  <a:pt x="1976221" y="2425043"/>
                </a:cubicBezTo>
                <a:cubicBezTo>
                  <a:pt x="2009332" y="2424233"/>
                  <a:pt x="2042605" y="2423747"/>
                  <a:pt x="2075716" y="2425204"/>
                </a:cubicBezTo>
                <a:cubicBezTo>
                  <a:pt x="2099356" y="2426257"/>
                  <a:pt x="2107127" y="2417190"/>
                  <a:pt x="2106804" y="2393874"/>
                </a:cubicBezTo>
                <a:cubicBezTo>
                  <a:pt x="2105751" y="2323928"/>
                  <a:pt x="2106480" y="2253982"/>
                  <a:pt x="2106399" y="2184036"/>
                </a:cubicBezTo>
                <a:close/>
                <a:moveTo>
                  <a:pt x="813448" y="2267988"/>
                </a:moveTo>
                <a:cubicBezTo>
                  <a:pt x="813448" y="2223219"/>
                  <a:pt x="812800" y="2178369"/>
                  <a:pt x="813771" y="2133600"/>
                </a:cubicBezTo>
                <a:cubicBezTo>
                  <a:pt x="814257" y="2112552"/>
                  <a:pt x="806000" y="2104780"/>
                  <a:pt x="785275" y="2105347"/>
                </a:cubicBezTo>
                <a:cubicBezTo>
                  <a:pt x="750383" y="2106399"/>
                  <a:pt x="715410" y="2105994"/>
                  <a:pt x="680437" y="2105509"/>
                </a:cubicBezTo>
                <a:cubicBezTo>
                  <a:pt x="663598" y="2105266"/>
                  <a:pt x="655826" y="2111985"/>
                  <a:pt x="655907" y="2129310"/>
                </a:cubicBezTo>
                <a:cubicBezTo>
                  <a:pt x="656231" y="2219819"/>
                  <a:pt x="656231" y="2310328"/>
                  <a:pt x="655907" y="2400756"/>
                </a:cubicBezTo>
                <a:cubicBezTo>
                  <a:pt x="655826" y="2417918"/>
                  <a:pt x="663274" y="2425043"/>
                  <a:pt x="680194" y="2424800"/>
                </a:cubicBezTo>
                <a:cubicBezTo>
                  <a:pt x="716057" y="2424314"/>
                  <a:pt x="751921" y="2424071"/>
                  <a:pt x="787704" y="2424881"/>
                </a:cubicBezTo>
                <a:cubicBezTo>
                  <a:pt x="808186" y="2425366"/>
                  <a:pt x="814014" y="2415652"/>
                  <a:pt x="813691" y="2396951"/>
                </a:cubicBezTo>
                <a:cubicBezTo>
                  <a:pt x="812962" y="2354044"/>
                  <a:pt x="813448" y="2311056"/>
                  <a:pt x="813448" y="2267988"/>
                </a:cubicBezTo>
                <a:close/>
                <a:moveTo>
                  <a:pt x="489542" y="1537358"/>
                </a:moveTo>
                <a:cubicBezTo>
                  <a:pt x="490352" y="1356259"/>
                  <a:pt x="677441" y="1237901"/>
                  <a:pt x="840649" y="1317238"/>
                </a:cubicBezTo>
                <a:cubicBezTo>
                  <a:pt x="864450" y="1328815"/>
                  <a:pt x="878860" y="1325334"/>
                  <a:pt x="897804" y="1310762"/>
                </a:cubicBezTo>
                <a:cubicBezTo>
                  <a:pt x="971069" y="1254416"/>
                  <a:pt x="1045063" y="1198961"/>
                  <a:pt x="1119543" y="1144316"/>
                </a:cubicBezTo>
                <a:cubicBezTo>
                  <a:pt x="1137758" y="1130958"/>
                  <a:pt x="1143506" y="1117843"/>
                  <a:pt x="1139296" y="1094609"/>
                </a:cubicBezTo>
                <a:cubicBezTo>
                  <a:pt x="1115090" y="961193"/>
                  <a:pt x="1206976" y="833120"/>
                  <a:pt x="1341282" y="810291"/>
                </a:cubicBezTo>
                <a:cubicBezTo>
                  <a:pt x="1474212" y="787704"/>
                  <a:pt x="1603499" y="881208"/>
                  <a:pt x="1624224" y="1014867"/>
                </a:cubicBezTo>
                <a:cubicBezTo>
                  <a:pt x="1624790" y="1018429"/>
                  <a:pt x="1625843" y="1022234"/>
                  <a:pt x="1625114" y="1025553"/>
                </a:cubicBezTo>
                <a:cubicBezTo>
                  <a:pt x="1615400" y="1072022"/>
                  <a:pt x="1641710" y="1092180"/>
                  <a:pt x="1680084" y="1108857"/>
                </a:cubicBezTo>
                <a:cubicBezTo>
                  <a:pt x="1732705" y="1131687"/>
                  <a:pt x="1783303" y="1159131"/>
                  <a:pt x="1834305" y="1185442"/>
                </a:cubicBezTo>
                <a:cubicBezTo>
                  <a:pt x="1850253" y="1193699"/>
                  <a:pt x="1862154" y="1194266"/>
                  <a:pt x="1878021" y="1182365"/>
                </a:cubicBezTo>
                <a:cubicBezTo>
                  <a:pt x="2026171" y="1071131"/>
                  <a:pt x="2230747" y="1148768"/>
                  <a:pt x="2268959" y="1330029"/>
                </a:cubicBezTo>
                <a:cubicBezTo>
                  <a:pt x="2299722" y="1475912"/>
                  <a:pt x="2183631" y="1617262"/>
                  <a:pt x="2034834" y="1621553"/>
                </a:cubicBezTo>
                <a:cubicBezTo>
                  <a:pt x="1890651" y="1625762"/>
                  <a:pt x="1776664" y="1501413"/>
                  <a:pt x="1783384" y="1376336"/>
                </a:cubicBezTo>
                <a:cubicBezTo>
                  <a:pt x="1784436" y="1356583"/>
                  <a:pt x="1777150" y="1345006"/>
                  <a:pt x="1759340" y="1336344"/>
                </a:cubicBezTo>
                <a:cubicBezTo>
                  <a:pt x="1697165" y="1306228"/>
                  <a:pt x="1635396" y="1275303"/>
                  <a:pt x="1573950" y="1243730"/>
                </a:cubicBezTo>
                <a:cubicBezTo>
                  <a:pt x="1557597" y="1235311"/>
                  <a:pt x="1545939" y="1235958"/>
                  <a:pt x="1530315" y="1247373"/>
                </a:cubicBezTo>
                <a:cubicBezTo>
                  <a:pt x="1448549" y="1307443"/>
                  <a:pt x="1360631" y="1314890"/>
                  <a:pt x="1269312" y="1271093"/>
                </a:cubicBezTo>
                <a:cubicBezTo>
                  <a:pt x="1252473" y="1262998"/>
                  <a:pt x="1240977" y="1262836"/>
                  <a:pt x="1225758" y="1274412"/>
                </a:cubicBezTo>
                <a:cubicBezTo>
                  <a:pt x="1148768" y="1333268"/>
                  <a:pt x="1071131" y="1391313"/>
                  <a:pt x="993251" y="1448954"/>
                </a:cubicBezTo>
                <a:cubicBezTo>
                  <a:pt x="977708" y="1460450"/>
                  <a:pt x="971960" y="1472188"/>
                  <a:pt x="975684" y="1492184"/>
                </a:cubicBezTo>
                <a:cubicBezTo>
                  <a:pt x="1000942" y="1628272"/>
                  <a:pt x="912214" y="1755616"/>
                  <a:pt x="776127" y="1780307"/>
                </a:cubicBezTo>
                <a:cubicBezTo>
                  <a:pt x="645059" y="1804109"/>
                  <a:pt x="517229" y="1714166"/>
                  <a:pt x="492537" y="1580184"/>
                </a:cubicBezTo>
                <a:cubicBezTo>
                  <a:pt x="490028" y="1566259"/>
                  <a:pt x="490513" y="1551687"/>
                  <a:pt x="489542" y="1537358"/>
                </a:cubicBezTo>
                <a:close/>
                <a:moveTo>
                  <a:pt x="1458507" y="1052997"/>
                </a:moveTo>
                <a:cubicBezTo>
                  <a:pt x="1458426" y="1012114"/>
                  <a:pt x="1421024" y="975036"/>
                  <a:pt x="1380465" y="975684"/>
                </a:cubicBezTo>
                <a:cubicBezTo>
                  <a:pt x="1340553" y="976251"/>
                  <a:pt x="1304852" y="1011710"/>
                  <a:pt x="1303799" y="1051783"/>
                </a:cubicBezTo>
                <a:cubicBezTo>
                  <a:pt x="1302747" y="1092180"/>
                  <a:pt x="1339582" y="1129906"/>
                  <a:pt x="1380546" y="1130391"/>
                </a:cubicBezTo>
                <a:cubicBezTo>
                  <a:pt x="1421186" y="1130877"/>
                  <a:pt x="1458587" y="1093718"/>
                  <a:pt x="1458507" y="1052997"/>
                </a:cubicBezTo>
                <a:close/>
                <a:moveTo>
                  <a:pt x="2028438" y="1298861"/>
                </a:moveTo>
                <a:cubicBezTo>
                  <a:pt x="1987960" y="1298214"/>
                  <a:pt x="1950396" y="1335372"/>
                  <a:pt x="1950315" y="1376093"/>
                </a:cubicBezTo>
                <a:cubicBezTo>
                  <a:pt x="1950234" y="1415762"/>
                  <a:pt x="1985207" y="1451787"/>
                  <a:pt x="2025524" y="1453568"/>
                </a:cubicBezTo>
                <a:cubicBezTo>
                  <a:pt x="2065597" y="1455268"/>
                  <a:pt x="2103727" y="1418838"/>
                  <a:pt x="2104942" y="1377712"/>
                </a:cubicBezTo>
                <a:cubicBezTo>
                  <a:pt x="2106156" y="1337315"/>
                  <a:pt x="2069483" y="1299590"/>
                  <a:pt x="2028438" y="1298861"/>
                </a:cubicBezTo>
                <a:close/>
                <a:moveTo>
                  <a:pt x="811990" y="1538410"/>
                </a:moveTo>
                <a:cubicBezTo>
                  <a:pt x="812395" y="1497690"/>
                  <a:pt x="775317" y="1460369"/>
                  <a:pt x="734596" y="1460450"/>
                </a:cubicBezTo>
                <a:cubicBezTo>
                  <a:pt x="693875" y="1460531"/>
                  <a:pt x="656717" y="1498175"/>
                  <a:pt x="657364" y="1538653"/>
                </a:cubicBezTo>
                <a:cubicBezTo>
                  <a:pt x="658012" y="1578646"/>
                  <a:pt x="693390" y="1614185"/>
                  <a:pt x="733463" y="1615238"/>
                </a:cubicBezTo>
                <a:cubicBezTo>
                  <a:pt x="773941" y="1616209"/>
                  <a:pt x="811586" y="1579374"/>
                  <a:pt x="811990" y="1538410"/>
                </a:cubicBezTo>
                <a:close/>
                <a:moveTo>
                  <a:pt x="411905" y="243031"/>
                </a:moveTo>
                <a:cubicBezTo>
                  <a:pt x="365031" y="242869"/>
                  <a:pt x="329573" y="277113"/>
                  <a:pt x="328763" y="323339"/>
                </a:cubicBezTo>
                <a:cubicBezTo>
                  <a:pt x="327953" y="371670"/>
                  <a:pt x="362441" y="407938"/>
                  <a:pt x="409719" y="408505"/>
                </a:cubicBezTo>
                <a:cubicBezTo>
                  <a:pt x="457969" y="409072"/>
                  <a:pt x="493833" y="374423"/>
                  <a:pt x="494237" y="326820"/>
                </a:cubicBezTo>
                <a:cubicBezTo>
                  <a:pt x="494642" y="278651"/>
                  <a:pt x="459669" y="243112"/>
                  <a:pt x="411905" y="243031"/>
                </a:cubicBezTo>
                <a:close/>
                <a:moveTo>
                  <a:pt x="735082" y="243031"/>
                </a:moveTo>
                <a:cubicBezTo>
                  <a:pt x="688208" y="242869"/>
                  <a:pt x="652750" y="277113"/>
                  <a:pt x="651940" y="323339"/>
                </a:cubicBezTo>
                <a:cubicBezTo>
                  <a:pt x="651131" y="371670"/>
                  <a:pt x="685618" y="407938"/>
                  <a:pt x="732896" y="408505"/>
                </a:cubicBezTo>
                <a:cubicBezTo>
                  <a:pt x="781146" y="409072"/>
                  <a:pt x="817010" y="374423"/>
                  <a:pt x="817415" y="326820"/>
                </a:cubicBezTo>
                <a:cubicBezTo>
                  <a:pt x="817900" y="278651"/>
                  <a:pt x="782927" y="243112"/>
                  <a:pt x="735082" y="243031"/>
                </a:cubicBezTo>
                <a:close/>
                <a:moveTo>
                  <a:pt x="1140754" y="325444"/>
                </a:moveTo>
                <a:cubicBezTo>
                  <a:pt x="1140673" y="278651"/>
                  <a:pt x="1106185" y="243597"/>
                  <a:pt x="1059716" y="243031"/>
                </a:cubicBezTo>
                <a:cubicBezTo>
                  <a:pt x="1011467" y="242464"/>
                  <a:pt x="975603" y="277113"/>
                  <a:pt x="975279" y="324716"/>
                </a:cubicBezTo>
                <a:cubicBezTo>
                  <a:pt x="974955" y="372803"/>
                  <a:pt x="1009928" y="408424"/>
                  <a:pt x="1057692" y="408505"/>
                </a:cubicBezTo>
                <a:cubicBezTo>
                  <a:pt x="1105619" y="408667"/>
                  <a:pt x="1140834" y="373451"/>
                  <a:pt x="1140754" y="325444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80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3F0FE06A-F97D-4F09-B641-F57FCDD00BA8}"/>
              </a:ext>
            </a:extLst>
          </p:cNvPr>
          <p:cNvSpPr txBox="1"/>
          <p:nvPr/>
        </p:nvSpPr>
        <p:spPr>
          <a:xfrm>
            <a:off x="892625" y="1252706"/>
            <a:ext cx="1751272" cy="369332"/>
          </a:xfrm>
          <a:prstGeom prst="rect">
            <a:avLst/>
          </a:prstGeom>
          <a:noFill/>
        </p:spPr>
        <p:txBody>
          <a:bodyPr wrap="square" tIns="91440" bIns="91440" rtlCol="0" anchor="ctr" anchorCtr="0">
            <a:spAutoFit/>
          </a:bodyPr>
          <a:lstStyle/>
          <a:p>
            <a:r>
              <a:rPr lang="en-US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Montserrat" panose="00000500000000000000" pitchFamily="50" charset="0"/>
              </a:rPr>
              <a:t>MM/DD/YYYY</a:t>
            </a:r>
          </a:p>
        </p:txBody>
      </p:sp>
    </p:spTree>
    <p:extLst>
      <p:ext uri="{BB962C8B-B14F-4D97-AF65-F5344CB8AC3E}">
        <p14:creationId xmlns:p14="http://schemas.microsoft.com/office/powerpoint/2010/main" val="1794728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5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2" presetClass="entr" presetSubtype="4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8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8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8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8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2" presetClass="entr" presetSubtype="4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1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0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22" presetClass="entr" presetSubtype="8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22" presetClass="entr" presetSubtype="8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22" presetClass="entr" presetSubtype="8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22" presetClass="entr" presetSubtype="8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2" presetClass="entr" presetSubtype="4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96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22" presetClass="entr" presetSubtype="8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22" presetClass="entr" presetSubtype="8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22" presetClass="entr" presetSubtype="8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22" presetClass="entr" presetSubtype="8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8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5" grpId="0"/>
      <p:bldP spid="17" grpId="0"/>
      <p:bldP spid="18" grpId="0"/>
      <p:bldP spid="19" grpId="0"/>
      <p:bldP spid="20" grpId="0"/>
      <p:bldP spid="21" grpId="0"/>
      <p:bldP spid="22" grpId="0"/>
      <p:bldP spid="23" grpId="0"/>
      <p:bldP spid="26" grpId="0"/>
      <p:bldP spid="27" grpId="0"/>
      <p:bldP spid="28" grpId="0"/>
      <p:bldP spid="29" grpId="0"/>
      <p:bldP spid="31" grpId="0"/>
      <p:bldP spid="32" grpId="0"/>
      <p:bldP spid="33" grpId="0"/>
      <p:bldP spid="34" grpId="0"/>
      <p:bldP spid="36" grpId="0"/>
      <p:bldP spid="37" grpId="0"/>
      <p:bldP spid="38" grpId="0"/>
      <p:bldP spid="39" grpId="0"/>
      <p:bldP spid="40" grpId="0"/>
      <p:bldP spid="41" grpId="0"/>
      <p:bldP spid="42" grpId="0"/>
      <p:bldP spid="43" grpId="0"/>
      <p:bldP spid="45" grpId="0" animBg="1"/>
      <p:bldP spid="46" grpId="0" animBg="1"/>
      <p:bldP spid="47" grpId="0" animBg="1"/>
      <p:bldP spid="48" grpId="0" animBg="1"/>
      <p:bldP spid="5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68" name="Group 7167">
            <a:extLst>
              <a:ext uri="{FF2B5EF4-FFF2-40B4-BE49-F238E27FC236}">
                <a16:creationId xmlns:a16="http://schemas.microsoft.com/office/drawing/2014/main" id="{E4BB999C-21A0-43E6-88F0-C6A3C31CB868}"/>
              </a:ext>
            </a:extLst>
          </p:cNvPr>
          <p:cNvGrpSpPr/>
          <p:nvPr/>
        </p:nvGrpSpPr>
        <p:grpSpPr>
          <a:xfrm>
            <a:off x="393700" y="355600"/>
            <a:ext cx="11404600" cy="6146800"/>
            <a:chOff x="393700" y="355600"/>
            <a:chExt cx="11404600" cy="6146800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F663D408-FF83-498E-A900-CE3994A0BFA9}"/>
                </a:ext>
              </a:extLst>
            </p:cNvPr>
            <p:cNvGrpSpPr/>
            <p:nvPr/>
          </p:nvGrpSpPr>
          <p:grpSpPr>
            <a:xfrm>
              <a:off x="393700" y="355600"/>
              <a:ext cx="11404600" cy="2958507"/>
              <a:chOff x="393700" y="355600"/>
              <a:chExt cx="11404600" cy="2958507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81FBC4CE-A835-44DE-BF06-44BAE871836E}"/>
                  </a:ext>
                </a:extLst>
              </p:cNvPr>
              <p:cNvGrpSpPr/>
              <p:nvPr/>
            </p:nvGrpSpPr>
            <p:grpSpPr>
              <a:xfrm>
                <a:off x="393700" y="355600"/>
                <a:ext cx="1716226" cy="2958507"/>
                <a:chOff x="393700" y="355600"/>
                <a:chExt cx="1716226" cy="2958507"/>
              </a:xfrm>
            </p:grpSpPr>
            <p:sp>
              <p:nvSpPr>
                <p:cNvPr id="2" name="Rectangle: Rounded Corners 1">
                  <a:extLst>
                    <a:ext uri="{FF2B5EF4-FFF2-40B4-BE49-F238E27FC236}">
                      <a16:creationId xmlns:a16="http://schemas.microsoft.com/office/drawing/2014/main" id="{C3477137-D74B-4320-937A-0BEABB6F9FCC}"/>
                    </a:ext>
                  </a:extLst>
                </p:cNvPr>
                <p:cNvSpPr/>
                <p:nvPr/>
              </p:nvSpPr>
              <p:spPr>
                <a:xfrm>
                  <a:off x="393700" y="355600"/>
                  <a:ext cx="1716226" cy="2958507"/>
                </a:xfrm>
                <a:prstGeom prst="roundRect">
                  <a:avLst>
                    <a:gd name="adj" fmla="val 10377"/>
                  </a:avLst>
                </a:prstGeom>
                <a:gradFill>
                  <a:gsLst>
                    <a:gs pos="0">
                      <a:schemeClr val="bg1"/>
                    </a:gs>
                    <a:gs pos="20000">
                      <a:srgbClr val="EAEDF2"/>
                    </a:gs>
                  </a:gsLst>
                  <a:lin ang="54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" name="Rectangle: Rounded Corners 17">
                  <a:extLst>
                    <a:ext uri="{FF2B5EF4-FFF2-40B4-BE49-F238E27FC236}">
                      <a16:creationId xmlns:a16="http://schemas.microsoft.com/office/drawing/2014/main" id="{FD0B34A2-0126-4EEE-A341-2352BBE8668F}"/>
                    </a:ext>
                  </a:extLst>
                </p:cNvPr>
                <p:cNvSpPr/>
                <p:nvPr/>
              </p:nvSpPr>
              <p:spPr>
                <a:xfrm>
                  <a:off x="452576" y="2609849"/>
                  <a:ext cx="1598474" cy="641351"/>
                </a:xfrm>
                <a:prstGeom prst="roundRect">
                  <a:avLst>
                    <a:gd name="adj" fmla="val 19659"/>
                  </a:avLst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254000" dist="127000" dir="2700000" sx="93000" sy="93000" algn="tl" rotWithShape="0">
                    <a:schemeClr val="tx2">
                      <a:alpha val="25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171450" indent="-171450">
                    <a:lnSpc>
                      <a:spcPts val="1500"/>
                    </a:lnSpc>
                    <a:spcAft>
                      <a:spcPts val="300"/>
                    </a:spcAft>
                    <a:buFont typeface="Arial" panose="020B0604020202020204" pitchFamily="34" charset="0"/>
                    <a:buChar char="•"/>
                  </a:pPr>
                  <a:r>
                    <a:rPr lang="en-US" sz="1000" dirty="0">
                      <a:solidFill>
                        <a:schemeClr val="tx2"/>
                      </a:solidFill>
                      <a:latin typeface="Montserrat" panose="00000500000000000000" pitchFamily="50" charset="0"/>
                    </a:rPr>
                    <a:t>Benefit 1</a:t>
                  </a:r>
                </a:p>
                <a:p>
                  <a:pPr marL="171450" indent="-171450">
                    <a:lnSpc>
                      <a:spcPts val="1500"/>
                    </a:lnSpc>
                    <a:spcAft>
                      <a:spcPts val="300"/>
                    </a:spcAft>
                    <a:buFont typeface="Arial" panose="020B0604020202020204" pitchFamily="34" charset="0"/>
                    <a:buChar char="•"/>
                  </a:pPr>
                  <a:r>
                    <a:rPr lang="en-US" sz="1000" dirty="0">
                      <a:solidFill>
                        <a:schemeClr val="tx2"/>
                      </a:solidFill>
                      <a:latin typeface="Montserrat" panose="00000500000000000000" pitchFamily="50" charset="0"/>
                    </a:rPr>
                    <a:t>Benefit 2</a:t>
                  </a:r>
                </a:p>
              </p:txBody>
            </p: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D45D8D3A-D210-4485-9F37-2B2FE2260E39}"/>
                    </a:ext>
                  </a:extLst>
                </p:cNvPr>
                <p:cNvSpPr txBox="1"/>
                <p:nvPr/>
              </p:nvSpPr>
              <p:spPr>
                <a:xfrm>
                  <a:off x="894985" y="2348153"/>
                  <a:ext cx="713657" cy="2462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000" dirty="0">
                      <a:solidFill>
                        <a:srgbClr val="677E9D"/>
                      </a:solidFill>
                      <a:latin typeface="Montserrat" panose="00000500000000000000" pitchFamily="50" charset="0"/>
                    </a:rPr>
                    <a:t>Benefits</a:t>
                  </a:r>
                </a:p>
              </p:txBody>
            </p:sp>
            <p:sp>
              <p:nvSpPr>
                <p:cNvPr id="19" name="Rectangle: Rounded Corners 18">
                  <a:extLst>
                    <a:ext uri="{FF2B5EF4-FFF2-40B4-BE49-F238E27FC236}">
                      <a16:creationId xmlns:a16="http://schemas.microsoft.com/office/drawing/2014/main" id="{3C2079A1-C1F0-456F-A1B1-1139486073BD}"/>
                    </a:ext>
                  </a:extLst>
                </p:cNvPr>
                <p:cNvSpPr/>
                <p:nvPr/>
              </p:nvSpPr>
              <p:spPr>
                <a:xfrm>
                  <a:off x="452576" y="1104897"/>
                  <a:ext cx="1598474" cy="1202138"/>
                </a:xfrm>
                <a:prstGeom prst="roundRect">
                  <a:avLst>
                    <a:gd name="adj" fmla="val 10392"/>
                  </a:avLst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254000" dist="127000" dir="2700000" sx="93000" sy="93000" algn="tl" rotWithShape="0">
                    <a:schemeClr val="tx2">
                      <a:alpha val="25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>
                    <a:lnSpc>
                      <a:spcPts val="1500"/>
                    </a:lnSpc>
                    <a:spcAft>
                      <a:spcPts val="300"/>
                    </a:spcAft>
                  </a:pPr>
                  <a:r>
                    <a:rPr lang="en-US" sz="1000" dirty="0">
                      <a:solidFill>
                        <a:schemeClr val="tx2"/>
                      </a:solidFill>
                      <a:latin typeface="Montserrat" panose="00000500000000000000" pitchFamily="50" charset="0"/>
                    </a:rPr>
                    <a:t>Optimize Attendance</a:t>
                  </a:r>
                </a:p>
                <a:p>
                  <a:pPr>
                    <a:lnSpc>
                      <a:spcPts val="1500"/>
                    </a:lnSpc>
                    <a:spcAft>
                      <a:spcPts val="300"/>
                    </a:spcAft>
                  </a:pPr>
                  <a:r>
                    <a:rPr lang="en-US" sz="1000" dirty="0">
                      <a:solidFill>
                        <a:schemeClr val="tx2"/>
                      </a:solidFill>
                      <a:latin typeface="Montserrat" panose="00000500000000000000" pitchFamily="50" charset="0"/>
                    </a:rPr>
                    <a:t>Monthly Email Summary</a:t>
                  </a:r>
                </a:p>
              </p:txBody>
            </p:sp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EF49CE0C-D0B1-43B6-A44E-AE5EA1BB997F}"/>
                    </a:ext>
                  </a:extLst>
                </p:cNvPr>
                <p:cNvSpPr txBox="1"/>
                <p:nvPr/>
              </p:nvSpPr>
              <p:spPr>
                <a:xfrm>
                  <a:off x="442140" y="842621"/>
                  <a:ext cx="1619354" cy="2462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000" dirty="0">
                      <a:solidFill>
                        <a:srgbClr val="677E9D"/>
                      </a:solidFill>
                      <a:latin typeface="Montserrat" panose="00000500000000000000" pitchFamily="50" charset="0"/>
                    </a:rPr>
                    <a:t>Product Development</a:t>
                  </a:r>
                </a:p>
              </p:txBody>
            </p:sp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C28D4A2B-CD7E-4CBE-831D-3FC125C363BE}"/>
                    </a:ext>
                  </a:extLst>
                </p:cNvPr>
                <p:cNvSpPr txBox="1"/>
                <p:nvPr/>
              </p:nvSpPr>
              <p:spPr>
                <a:xfrm>
                  <a:off x="838884" y="471412"/>
                  <a:ext cx="825867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200" b="1" dirty="0">
                      <a:solidFill>
                        <a:schemeClr val="accent2"/>
                      </a:solidFill>
                      <a:latin typeface="Montserrat" panose="00000500000000000000" pitchFamily="50" charset="0"/>
                    </a:rPr>
                    <a:t>January</a:t>
                  </a:r>
                </a:p>
              </p:txBody>
            </p:sp>
          </p:grp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57591D77-96C5-442D-9B7F-7347DBAAE7F2}"/>
                  </a:ext>
                </a:extLst>
              </p:cNvPr>
              <p:cNvGrpSpPr/>
              <p:nvPr/>
            </p:nvGrpSpPr>
            <p:grpSpPr>
              <a:xfrm>
                <a:off x="2331375" y="355600"/>
                <a:ext cx="1716226" cy="2958507"/>
                <a:chOff x="393700" y="355600"/>
                <a:chExt cx="1716226" cy="2958507"/>
              </a:xfrm>
            </p:grpSpPr>
            <p:sp>
              <p:nvSpPr>
                <p:cNvPr id="29" name="Rectangle: Rounded Corners 28">
                  <a:extLst>
                    <a:ext uri="{FF2B5EF4-FFF2-40B4-BE49-F238E27FC236}">
                      <a16:creationId xmlns:a16="http://schemas.microsoft.com/office/drawing/2014/main" id="{EE9C7BBF-8519-41EA-BEAC-FA5E97D43956}"/>
                    </a:ext>
                  </a:extLst>
                </p:cNvPr>
                <p:cNvSpPr/>
                <p:nvPr/>
              </p:nvSpPr>
              <p:spPr>
                <a:xfrm>
                  <a:off x="393700" y="355600"/>
                  <a:ext cx="1716226" cy="2958507"/>
                </a:xfrm>
                <a:prstGeom prst="roundRect">
                  <a:avLst>
                    <a:gd name="adj" fmla="val 10377"/>
                  </a:avLst>
                </a:prstGeom>
                <a:gradFill>
                  <a:gsLst>
                    <a:gs pos="0">
                      <a:schemeClr val="bg1"/>
                    </a:gs>
                    <a:gs pos="20000">
                      <a:srgbClr val="EAEDF2"/>
                    </a:gs>
                  </a:gsLst>
                  <a:lin ang="54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" name="Rectangle: Rounded Corners 29">
                  <a:extLst>
                    <a:ext uri="{FF2B5EF4-FFF2-40B4-BE49-F238E27FC236}">
                      <a16:creationId xmlns:a16="http://schemas.microsoft.com/office/drawing/2014/main" id="{A93E6CEB-149C-48E4-B424-E4468BC73635}"/>
                    </a:ext>
                  </a:extLst>
                </p:cNvPr>
                <p:cNvSpPr/>
                <p:nvPr/>
              </p:nvSpPr>
              <p:spPr>
                <a:xfrm>
                  <a:off x="452576" y="2609849"/>
                  <a:ext cx="1598474" cy="641351"/>
                </a:xfrm>
                <a:prstGeom prst="roundRect">
                  <a:avLst>
                    <a:gd name="adj" fmla="val 19659"/>
                  </a:avLst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254000" dist="127000" dir="2700000" sx="93000" sy="93000" algn="tl" rotWithShape="0">
                    <a:schemeClr val="tx2">
                      <a:alpha val="25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171450" indent="-171450">
                    <a:lnSpc>
                      <a:spcPts val="1500"/>
                    </a:lnSpc>
                    <a:spcAft>
                      <a:spcPts val="300"/>
                    </a:spcAft>
                    <a:buFont typeface="Arial" panose="020B0604020202020204" pitchFamily="34" charset="0"/>
                    <a:buChar char="•"/>
                  </a:pPr>
                  <a:r>
                    <a:rPr lang="en-US" sz="1000" dirty="0">
                      <a:solidFill>
                        <a:schemeClr val="tx2"/>
                      </a:solidFill>
                      <a:latin typeface="Montserrat" panose="00000500000000000000" pitchFamily="50" charset="0"/>
                    </a:rPr>
                    <a:t>Benefit 1</a:t>
                  </a:r>
                </a:p>
                <a:p>
                  <a:pPr marL="171450" indent="-171450">
                    <a:lnSpc>
                      <a:spcPts val="1500"/>
                    </a:lnSpc>
                    <a:spcAft>
                      <a:spcPts val="300"/>
                    </a:spcAft>
                    <a:buFont typeface="Arial" panose="020B0604020202020204" pitchFamily="34" charset="0"/>
                    <a:buChar char="•"/>
                  </a:pPr>
                  <a:r>
                    <a:rPr lang="en-US" sz="1000" dirty="0">
                      <a:solidFill>
                        <a:schemeClr val="tx2"/>
                      </a:solidFill>
                      <a:latin typeface="Montserrat" panose="00000500000000000000" pitchFamily="50" charset="0"/>
                    </a:rPr>
                    <a:t>Benefit 2</a:t>
                  </a:r>
                </a:p>
              </p:txBody>
            </p:sp>
            <p:sp>
              <p:nvSpPr>
                <p:cNvPr id="31" name="TextBox 30">
                  <a:extLst>
                    <a:ext uri="{FF2B5EF4-FFF2-40B4-BE49-F238E27FC236}">
                      <a16:creationId xmlns:a16="http://schemas.microsoft.com/office/drawing/2014/main" id="{9981C180-F4E9-4E8F-B491-97310C777DDA}"/>
                    </a:ext>
                  </a:extLst>
                </p:cNvPr>
                <p:cNvSpPr txBox="1"/>
                <p:nvPr/>
              </p:nvSpPr>
              <p:spPr>
                <a:xfrm>
                  <a:off x="894985" y="2348153"/>
                  <a:ext cx="713657" cy="2462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000" dirty="0">
                      <a:solidFill>
                        <a:srgbClr val="677E9D"/>
                      </a:solidFill>
                      <a:latin typeface="Montserrat" panose="00000500000000000000" pitchFamily="50" charset="0"/>
                    </a:rPr>
                    <a:t>Benefits</a:t>
                  </a:r>
                </a:p>
              </p:txBody>
            </p:sp>
            <p:sp>
              <p:nvSpPr>
                <p:cNvPr id="32" name="Rectangle: Rounded Corners 31">
                  <a:extLst>
                    <a:ext uri="{FF2B5EF4-FFF2-40B4-BE49-F238E27FC236}">
                      <a16:creationId xmlns:a16="http://schemas.microsoft.com/office/drawing/2014/main" id="{1AD7AA94-CBB8-40CF-9463-7AC183BE6E0A}"/>
                    </a:ext>
                  </a:extLst>
                </p:cNvPr>
                <p:cNvSpPr/>
                <p:nvPr/>
              </p:nvSpPr>
              <p:spPr>
                <a:xfrm>
                  <a:off x="452576" y="1104897"/>
                  <a:ext cx="1598474" cy="1202138"/>
                </a:xfrm>
                <a:prstGeom prst="roundRect">
                  <a:avLst>
                    <a:gd name="adj" fmla="val 10392"/>
                  </a:avLst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254000" dist="127000" dir="2700000" sx="93000" sy="93000" algn="tl" rotWithShape="0">
                    <a:schemeClr val="tx2">
                      <a:alpha val="25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>
                    <a:lnSpc>
                      <a:spcPts val="1500"/>
                    </a:lnSpc>
                    <a:spcAft>
                      <a:spcPts val="300"/>
                    </a:spcAft>
                  </a:pPr>
                  <a:r>
                    <a:rPr lang="en-US" sz="1000" dirty="0">
                      <a:solidFill>
                        <a:schemeClr val="tx2"/>
                      </a:solidFill>
                      <a:latin typeface="Montserrat" panose="00000500000000000000" pitchFamily="50" charset="0"/>
                    </a:rPr>
                    <a:t>Payment gateway integration</a:t>
                  </a:r>
                </a:p>
              </p:txBody>
            </p:sp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58981892-0D88-46B0-9DF2-30409DAD67A6}"/>
                    </a:ext>
                  </a:extLst>
                </p:cNvPr>
                <p:cNvSpPr txBox="1"/>
                <p:nvPr/>
              </p:nvSpPr>
              <p:spPr>
                <a:xfrm>
                  <a:off x="442140" y="842621"/>
                  <a:ext cx="1619354" cy="2462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000" dirty="0">
                      <a:solidFill>
                        <a:srgbClr val="677E9D"/>
                      </a:solidFill>
                      <a:latin typeface="Montserrat" panose="00000500000000000000" pitchFamily="50" charset="0"/>
                    </a:rPr>
                    <a:t>Product Development</a:t>
                  </a:r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84A8F142-1CD6-4794-9E36-B3D60CE4D9A6}"/>
                    </a:ext>
                  </a:extLst>
                </p:cNvPr>
                <p:cNvSpPr txBox="1"/>
                <p:nvPr/>
              </p:nvSpPr>
              <p:spPr>
                <a:xfrm>
                  <a:off x="797209" y="471412"/>
                  <a:ext cx="909223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200" b="1" dirty="0">
                      <a:solidFill>
                        <a:schemeClr val="accent2"/>
                      </a:solidFill>
                      <a:latin typeface="Montserrat" panose="00000500000000000000" pitchFamily="50" charset="0"/>
                    </a:rPr>
                    <a:t>February</a:t>
                  </a:r>
                </a:p>
              </p:txBody>
            </p:sp>
          </p:grpSp>
          <p:grpSp>
            <p:nvGrpSpPr>
              <p:cNvPr id="35" name="Group 34">
                <a:extLst>
                  <a:ext uri="{FF2B5EF4-FFF2-40B4-BE49-F238E27FC236}">
                    <a16:creationId xmlns:a16="http://schemas.microsoft.com/office/drawing/2014/main" id="{3B59108A-403F-4D26-915E-2ECA9CD6151B}"/>
                  </a:ext>
                </a:extLst>
              </p:cNvPr>
              <p:cNvGrpSpPr/>
              <p:nvPr/>
            </p:nvGrpSpPr>
            <p:grpSpPr>
              <a:xfrm>
                <a:off x="4269050" y="355600"/>
                <a:ext cx="1716226" cy="2958507"/>
                <a:chOff x="393700" y="355600"/>
                <a:chExt cx="1716226" cy="2958507"/>
              </a:xfrm>
            </p:grpSpPr>
            <p:sp>
              <p:nvSpPr>
                <p:cNvPr id="36" name="Rectangle: Rounded Corners 35">
                  <a:extLst>
                    <a:ext uri="{FF2B5EF4-FFF2-40B4-BE49-F238E27FC236}">
                      <a16:creationId xmlns:a16="http://schemas.microsoft.com/office/drawing/2014/main" id="{DC68DBDA-FA2D-4CC4-A9D1-88E7BA2B8C2C}"/>
                    </a:ext>
                  </a:extLst>
                </p:cNvPr>
                <p:cNvSpPr/>
                <p:nvPr/>
              </p:nvSpPr>
              <p:spPr>
                <a:xfrm>
                  <a:off x="393700" y="355600"/>
                  <a:ext cx="1716226" cy="2958507"/>
                </a:xfrm>
                <a:prstGeom prst="roundRect">
                  <a:avLst>
                    <a:gd name="adj" fmla="val 10377"/>
                  </a:avLst>
                </a:prstGeom>
                <a:gradFill>
                  <a:gsLst>
                    <a:gs pos="0">
                      <a:schemeClr val="bg1"/>
                    </a:gs>
                    <a:gs pos="20000">
                      <a:srgbClr val="EAEDF2"/>
                    </a:gs>
                  </a:gsLst>
                  <a:lin ang="54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" name="Rectangle: Rounded Corners 36">
                  <a:extLst>
                    <a:ext uri="{FF2B5EF4-FFF2-40B4-BE49-F238E27FC236}">
                      <a16:creationId xmlns:a16="http://schemas.microsoft.com/office/drawing/2014/main" id="{20D1AE7C-D90F-4313-B191-E9D8024AD054}"/>
                    </a:ext>
                  </a:extLst>
                </p:cNvPr>
                <p:cNvSpPr/>
                <p:nvPr/>
              </p:nvSpPr>
              <p:spPr>
                <a:xfrm>
                  <a:off x="452576" y="2609849"/>
                  <a:ext cx="1598474" cy="641351"/>
                </a:xfrm>
                <a:prstGeom prst="roundRect">
                  <a:avLst>
                    <a:gd name="adj" fmla="val 19659"/>
                  </a:avLst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254000" dist="127000" dir="2700000" sx="93000" sy="93000" algn="tl" rotWithShape="0">
                    <a:schemeClr val="tx2">
                      <a:alpha val="25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171450" indent="-171450">
                    <a:lnSpc>
                      <a:spcPts val="1500"/>
                    </a:lnSpc>
                    <a:spcAft>
                      <a:spcPts val="300"/>
                    </a:spcAft>
                    <a:buFont typeface="Arial" panose="020B0604020202020204" pitchFamily="34" charset="0"/>
                    <a:buChar char="•"/>
                  </a:pPr>
                  <a:r>
                    <a:rPr lang="en-US" sz="1000" dirty="0">
                      <a:solidFill>
                        <a:schemeClr val="tx2"/>
                      </a:solidFill>
                      <a:latin typeface="Montserrat" panose="00000500000000000000" pitchFamily="50" charset="0"/>
                    </a:rPr>
                    <a:t>Benefit 1</a:t>
                  </a:r>
                </a:p>
                <a:p>
                  <a:pPr marL="171450" indent="-171450">
                    <a:lnSpc>
                      <a:spcPts val="1500"/>
                    </a:lnSpc>
                    <a:spcAft>
                      <a:spcPts val="300"/>
                    </a:spcAft>
                    <a:buFont typeface="Arial" panose="020B0604020202020204" pitchFamily="34" charset="0"/>
                    <a:buChar char="•"/>
                  </a:pPr>
                  <a:r>
                    <a:rPr lang="en-US" sz="1000" dirty="0">
                      <a:solidFill>
                        <a:schemeClr val="tx2"/>
                      </a:solidFill>
                      <a:latin typeface="Montserrat" panose="00000500000000000000" pitchFamily="50" charset="0"/>
                    </a:rPr>
                    <a:t>Benefit 2</a:t>
                  </a:r>
                </a:p>
              </p:txBody>
            </p:sp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DDEB82FA-4469-4D48-AD37-9E0463B5355D}"/>
                    </a:ext>
                  </a:extLst>
                </p:cNvPr>
                <p:cNvSpPr txBox="1"/>
                <p:nvPr/>
              </p:nvSpPr>
              <p:spPr>
                <a:xfrm>
                  <a:off x="894985" y="2348153"/>
                  <a:ext cx="713657" cy="2462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000" dirty="0">
                      <a:solidFill>
                        <a:srgbClr val="677E9D"/>
                      </a:solidFill>
                      <a:latin typeface="Montserrat" panose="00000500000000000000" pitchFamily="50" charset="0"/>
                    </a:rPr>
                    <a:t>Benefits</a:t>
                  </a:r>
                </a:p>
              </p:txBody>
            </p:sp>
            <p:sp>
              <p:nvSpPr>
                <p:cNvPr id="39" name="Rectangle: Rounded Corners 38">
                  <a:extLst>
                    <a:ext uri="{FF2B5EF4-FFF2-40B4-BE49-F238E27FC236}">
                      <a16:creationId xmlns:a16="http://schemas.microsoft.com/office/drawing/2014/main" id="{68C4B462-D676-42FD-8C46-E7C5376DD205}"/>
                    </a:ext>
                  </a:extLst>
                </p:cNvPr>
                <p:cNvSpPr/>
                <p:nvPr/>
              </p:nvSpPr>
              <p:spPr>
                <a:xfrm>
                  <a:off x="452576" y="1104897"/>
                  <a:ext cx="1598474" cy="1202138"/>
                </a:xfrm>
                <a:prstGeom prst="roundRect">
                  <a:avLst>
                    <a:gd name="adj" fmla="val 10392"/>
                  </a:avLst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254000" dist="127000" dir="2700000" sx="93000" sy="93000" algn="tl" rotWithShape="0">
                    <a:schemeClr val="tx2">
                      <a:alpha val="25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>
                    <a:lnSpc>
                      <a:spcPts val="1500"/>
                    </a:lnSpc>
                    <a:spcAft>
                      <a:spcPts val="300"/>
                    </a:spcAft>
                  </a:pPr>
                  <a:r>
                    <a:rPr lang="en-US" sz="1000" dirty="0">
                      <a:solidFill>
                        <a:schemeClr val="tx2"/>
                      </a:solidFill>
                      <a:latin typeface="Montserrat" panose="00000500000000000000" pitchFamily="50" charset="0"/>
                    </a:rPr>
                    <a:t>Integrate transaction data (e.g. Square, cc Processor)</a:t>
                  </a:r>
                </a:p>
              </p:txBody>
            </p:sp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B2783CC0-12E3-4C26-B7B6-F6D324CCB410}"/>
                    </a:ext>
                  </a:extLst>
                </p:cNvPr>
                <p:cNvSpPr txBox="1"/>
                <p:nvPr/>
              </p:nvSpPr>
              <p:spPr>
                <a:xfrm>
                  <a:off x="442140" y="842621"/>
                  <a:ext cx="1619354" cy="2462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000" dirty="0">
                      <a:solidFill>
                        <a:srgbClr val="677E9D"/>
                      </a:solidFill>
                      <a:latin typeface="Montserrat" panose="00000500000000000000" pitchFamily="50" charset="0"/>
                    </a:rPr>
                    <a:t>Product Development</a:t>
                  </a:r>
                </a:p>
              </p:txBody>
            </p:sp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B704B7AF-71F8-4D00-A1F6-373DA2661B71}"/>
                    </a:ext>
                  </a:extLst>
                </p:cNvPr>
                <p:cNvSpPr txBox="1"/>
                <p:nvPr/>
              </p:nvSpPr>
              <p:spPr>
                <a:xfrm>
                  <a:off x="907014" y="471412"/>
                  <a:ext cx="689611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200" b="1" dirty="0">
                      <a:solidFill>
                        <a:schemeClr val="accent2"/>
                      </a:solidFill>
                      <a:latin typeface="Montserrat" panose="00000500000000000000" pitchFamily="50" charset="0"/>
                    </a:rPr>
                    <a:t>March</a:t>
                  </a:r>
                </a:p>
              </p:txBody>
            </p:sp>
          </p:grpSp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E3449EB9-0CF3-425A-99B8-3552CD9D5B20}"/>
                  </a:ext>
                </a:extLst>
              </p:cNvPr>
              <p:cNvGrpSpPr/>
              <p:nvPr/>
            </p:nvGrpSpPr>
            <p:grpSpPr>
              <a:xfrm>
                <a:off x="6206725" y="355600"/>
                <a:ext cx="1716226" cy="2958507"/>
                <a:chOff x="393700" y="355600"/>
                <a:chExt cx="1716226" cy="2958507"/>
              </a:xfrm>
            </p:grpSpPr>
            <p:sp>
              <p:nvSpPr>
                <p:cNvPr id="43" name="Rectangle: Rounded Corners 42">
                  <a:extLst>
                    <a:ext uri="{FF2B5EF4-FFF2-40B4-BE49-F238E27FC236}">
                      <a16:creationId xmlns:a16="http://schemas.microsoft.com/office/drawing/2014/main" id="{51A6C1E1-59FE-488D-B042-9C402B199963}"/>
                    </a:ext>
                  </a:extLst>
                </p:cNvPr>
                <p:cNvSpPr/>
                <p:nvPr/>
              </p:nvSpPr>
              <p:spPr>
                <a:xfrm>
                  <a:off x="393700" y="355600"/>
                  <a:ext cx="1716226" cy="2958507"/>
                </a:xfrm>
                <a:prstGeom prst="roundRect">
                  <a:avLst>
                    <a:gd name="adj" fmla="val 10377"/>
                  </a:avLst>
                </a:prstGeom>
                <a:gradFill>
                  <a:gsLst>
                    <a:gs pos="0">
                      <a:schemeClr val="bg1"/>
                    </a:gs>
                    <a:gs pos="20000">
                      <a:srgbClr val="EAEDF2"/>
                    </a:gs>
                  </a:gsLst>
                  <a:lin ang="54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ectangle: Rounded Corners 43">
                  <a:extLst>
                    <a:ext uri="{FF2B5EF4-FFF2-40B4-BE49-F238E27FC236}">
                      <a16:creationId xmlns:a16="http://schemas.microsoft.com/office/drawing/2014/main" id="{9F31D9F8-9DE7-4BB2-8298-057419AFEA6B}"/>
                    </a:ext>
                  </a:extLst>
                </p:cNvPr>
                <p:cNvSpPr/>
                <p:nvPr/>
              </p:nvSpPr>
              <p:spPr>
                <a:xfrm>
                  <a:off x="452576" y="2609849"/>
                  <a:ext cx="1598474" cy="641351"/>
                </a:xfrm>
                <a:prstGeom prst="roundRect">
                  <a:avLst>
                    <a:gd name="adj" fmla="val 19659"/>
                  </a:avLst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254000" dist="127000" dir="2700000" sx="93000" sy="93000" algn="tl" rotWithShape="0">
                    <a:schemeClr val="tx2">
                      <a:alpha val="25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171450" indent="-171450">
                    <a:lnSpc>
                      <a:spcPts val="1500"/>
                    </a:lnSpc>
                    <a:spcAft>
                      <a:spcPts val="300"/>
                    </a:spcAft>
                    <a:buFont typeface="Arial" panose="020B0604020202020204" pitchFamily="34" charset="0"/>
                    <a:buChar char="•"/>
                  </a:pPr>
                  <a:r>
                    <a:rPr lang="en-US" sz="1000" dirty="0">
                      <a:solidFill>
                        <a:schemeClr val="tx2"/>
                      </a:solidFill>
                      <a:latin typeface="Montserrat" panose="00000500000000000000" pitchFamily="50" charset="0"/>
                    </a:rPr>
                    <a:t>Benefit 1</a:t>
                  </a:r>
                </a:p>
                <a:p>
                  <a:pPr marL="171450" indent="-171450">
                    <a:lnSpc>
                      <a:spcPts val="1500"/>
                    </a:lnSpc>
                    <a:spcAft>
                      <a:spcPts val="300"/>
                    </a:spcAft>
                    <a:buFont typeface="Arial" panose="020B0604020202020204" pitchFamily="34" charset="0"/>
                    <a:buChar char="•"/>
                  </a:pPr>
                  <a:r>
                    <a:rPr lang="en-US" sz="1000" dirty="0">
                      <a:solidFill>
                        <a:schemeClr val="tx2"/>
                      </a:solidFill>
                      <a:latin typeface="Montserrat" panose="00000500000000000000" pitchFamily="50" charset="0"/>
                    </a:rPr>
                    <a:t>Benefit 2</a:t>
                  </a:r>
                </a:p>
              </p:txBody>
            </p:sp>
            <p:sp>
              <p:nvSpPr>
                <p:cNvPr id="45" name="TextBox 44">
                  <a:extLst>
                    <a:ext uri="{FF2B5EF4-FFF2-40B4-BE49-F238E27FC236}">
                      <a16:creationId xmlns:a16="http://schemas.microsoft.com/office/drawing/2014/main" id="{E6BAE90F-D866-4BCA-99FC-DBD18D6685F2}"/>
                    </a:ext>
                  </a:extLst>
                </p:cNvPr>
                <p:cNvSpPr txBox="1"/>
                <p:nvPr/>
              </p:nvSpPr>
              <p:spPr>
                <a:xfrm>
                  <a:off x="894985" y="2348153"/>
                  <a:ext cx="713657" cy="2462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000" dirty="0">
                      <a:solidFill>
                        <a:srgbClr val="677E9D"/>
                      </a:solidFill>
                      <a:latin typeface="Montserrat" panose="00000500000000000000" pitchFamily="50" charset="0"/>
                    </a:rPr>
                    <a:t>Benefits</a:t>
                  </a:r>
                </a:p>
              </p:txBody>
            </p:sp>
            <p:sp>
              <p:nvSpPr>
                <p:cNvPr id="46" name="Rectangle: Rounded Corners 45">
                  <a:extLst>
                    <a:ext uri="{FF2B5EF4-FFF2-40B4-BE49-F238E27FC236}">
                      <a16:creationId xmlns:a16="http://schemas.microsoft.com/office/drawing/2014/main" id="{F8A5A9FB-21E1-47EB-A206-E1EA4797E0F7}"/>
                    </a:ext>
                  </a:extLst>
                </p:cNvPr>
                <p:cNvSpPr/>
                <p:nvPr/>
              </p:nvSpPr>
              <p:spPr>
                <a:xfrm>
                  <a:off x="452576" y="1104897"/>
                  <a:ext cx="1598474" cy="1202138"/>
                </a:xfrm>
                <a:prstGeom prst="roundRect">
                  <a:avLst>
                    <a:gd name="adj" fmla="val 10392"/>
                  </a:avLst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254000" dist="127000" dir="2700000" sx="93000" sy="93000" algn="tl" rotWithShape="0">
                    <a:schemeClr val="tx2">
                      <a:alpha val="25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>
                    <a:lnSpc>
                      <a:spcPts val="1500"/>
                    </a:lnSpc>
                    <a:spcAft>
                      <a:spcPts val="300"/>
                    </a:spcAft>
                  </a:pPr>
                  <a:r>
                    <a:rPr lang="en-US" sz="1000" dirty="0">
                      <a:solidFill>
                        <a:schemeClr val="tx2"/>
                      </a:solidFill>
                      <a:latin typeface="Montserrat" panose="00000500000000000000" pitchFamily="50" charset="0"/>
                    </a:rPr>
                    <a:t>Customize reminder emails for member retention</a:t>
                  </a:r>
                </a:p>
              </p:txBody>
            </p:sp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CFEF39DC-D247-4566-9185-DEBD3FB355B8}"/>
                    </a:ext>
                  </a:extLst>
                </p:cNvPr>
                <p:cNvSpPr txBox="1"/>
                <p:nvPr/>
              </p:nvSpPr>
              <p:spPr>
                <a:xfrm>
                  <a:off x="442140" y="842621"/>
                  <a:ext cx="1619354" cy="2462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000" dirty="0">
                      <a:solidFill>
                        <a:srgbClr val="677E9D"/>
                      </a:solidFill>
                      <a:latin typeface="Montserrat" panose="00000500000000000000" pitchFamily="50" charset="0"/>
                    </a:rPr>
                    <a:t>Product Development</a:t>
                  </a:r>
                </a:p>
              </p:txBody>
            </p:sp>
            <p:sp>
              <p:nvSpPr>
                <p:cNvPr id="48" name="TextBox 47">
                  <a:extLst>
                    <a:ext uri="{FF2B5EF4-FFF2-40B4-BE49-F238E27FC236}">
                      <a16:creationId xmlns:a16="http://schemas.microsoft.com/office/drawing/2014/main" id="{6ED68DE5-7670-4348-8559-68AF092E76BC}"/>
                    </a:ext>
                  </a:extLst>
                </p:cNvPr>
                <p:cNvSpPr txBox="1"/>
                <p:nvPr/>
              </p:nvSpPr>
              <p:spPr>
                <a:xfrm>
                  <a:off x="967927" y="471412"/>
                  <a:ext cx="567784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200" b="1" dirty="0">
                      <a:solidFill>
                        <a:schemeClr val="accent2"/>
                      </a:solidFill>
                      <a:latin typeface="Montserrat" panose="00000500000000000000" pitchFamily="50" charset="0"/>
                    </a:rPr>
                    <a:t>April</a:t>
                  </a:r>
                </a:p>
              </p:txBody>
            </p:sp>
          </p:grpSp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912A1EFD-4157-4BA3-8E18-410330230D8A}"/>
                  </a:ext>
                </a:extLst>
              </p:cNvPr>
              <p:cNvGrpSpPr/>
              <p:nvPr/>
            </p:nvGrpSpPr>
            <p:grpSpPr>
              <a:xfrm>
                <a:off x="8144400" y="355600"/>
                <a:ext cx="1716226" cy="2958507"/>
                <a:chOff x="393700" y="355600"/>
                <a:chExt cx="1716226" cy="2958507"/>
              </a:xfrm>
            </p:grpSpPr>
            <p:sp>
              <p:nvSpPr>
                <p:cNvPr id="50" name="Rectangle: Rounded Corners 49">
                  <a:extLst>
                    <a:ext uri="{FF2B5EF4-FFF2-40B4-BE49-F238E27FC236}">
                      <a16:creationId xmlns:a16="http://schemas.microsoft.com/office/drawing/2014/main" id="{3CA94089-094E-4918-98FF-F437B2D9FE6E}"/>
                    </a:ext>
                  </a:extLst>
                </p:cNvPr>
                <p:cNvSpPr/>
                <p:nvPr/>
              </p:nvSpPr>
              <p:spPr>
                <a:xfrm>
                  <a:off x="393700" y="355600"/>
                  <a:ext cx="1716226" cy="2958507"/>
                </a:xfrm>
                <a:prstGeom prst="roundRect">
                  <a:avLst>
                    <a:gd name="adj" fmla="val 10377"/>
                  </a:avLst>
                </a:prstGeom>
                <a:gradFill>
                  <a:gsLst>
                    <a:gs pos="0">
                      <a:schemeClr val="bg1"/>
                    </a:gs>
                    <a:gs pos="20000">
                      <a:srgbClr val="EAEDF2"/>
                    </a:gs>
                  </a:gsLst>
                  <a:lin ang="54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1" name="Rectangle: Rounded Corners 50">
                  <a:extLst>
                    <a:ext uri="{FF2B5EF4-FFF2-40B4-BE49-F238E27FC236}">
                      <a16:creationId xmlns:a16="http://schemas.microsoft.com/office/drawing/2014/main" id="{D9DDBC37-E6A3-4511-B3D9-FFAD19E301F7}"/>
                    </a:ext>
                  </a:extLst>
                </p:cNvPr>
                <p:cNvSpPr/>
                <p:nvPr/>
              </p:nvSpPr>
              <p:spPr>
                <a:xfrm>
                  <a:off x="452576" y="2609849"/>
                  <a:ext cx="1598474" cy="641351"/>
                </a:xfrm>
                <a:prstGeom prst="roundRect">
                  <a:avLst>
                    <a:gd name="adj" fmla="val 19659"/>
                  </a:avLst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254000" dist="127000" dir="2700000" sx="93000" sy="93000" algn="tl" rotWithShape="0">
                    <a:schemeClr val="tx2">
                      <a:alpha val="25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171450" indent="-171450">
                    <a:lnSpc>
                      <a:spcPts val="1500"/>
                    </a:lnSpc>
                    <a:spcAft>
                      <a:spcPts val="300"/>
                    </a:spcAft>
                    <a:buFont typeface="Arial" panose="020B0604020202020204" pitchFamily="34" charset="0"/>
                    <a:buChar char="•"/>
                  </a:pPr>
                  <a:r>
                    <a:rPr lang="en-US" sz="1000" dirty="0">
                      <a:solidFill>
                        <a:schemeClr val="tx2"/>
                      </a:solidFill>
                      <a:latin typeface="Montserrat" panose="00000500000000000000" pitchFamily="50" charset="0"/>
                    </a:rPr>
                    <a:t>Benefit 1</a:t>
                  </a:r>
                </a:p>
                <a:p>
                  <a:pPr marL="171450" indent="-171450">
                    <a:lnSpc>
                      <a:spcPts val="1500"/>
                    </a:lnSpc>
                    <a:spcAft>
                      <a:spcPts val="300"/>
                    </a:spcAft>
                    <a:buFont typeface="Arial" panose="020B0604020202020204" pitchFamily="34" charset="0"/>
                    <a:buChar char="•"/>
                  </a:pPr>
                  <a:r>
                    <a:rPr lang="en-US" sz="1000" dirty="0">
                      <a:solidFill>
                        <a:schemeClr val="tx2"/>
                      </a:solidFill>
                      <a:latin typeface="Montserrat" panose="00000500000000000000" pitchFamily="50" charset="0"/>
                    </a:rPr>
                    <a:t>Benefit 2</a:t>
                  </a:r>
                </a:p>
              </p:txBody>
            </p:sp>
            <p:sp>
              <p:nvSpPr>
                <p:cNvPr id="52" name="TextBox 51">
                  <a:extLst>
                    <a:ext uri="{FF2B5EF4-FFF2-40B4-BE49-F238E27FC236}">
                      <a16:creationId xmlns:a16="http://schemas.microsoft.com/office/drawing/2014/main" id="{7F559BB3-3AA0-4CBC-832A-A2EAA7619F5A}"/>
                    </a:ext>
                  </a:extLst>
                </p:cNvPr>
                <p:cNvSpPr txBox="1"/>
                <p:nvPr/>
              </p:nvSpPr>
              <p:spPr>
                <a:xfrm>
                  <a:off x="894985" y="2348153"/>
                  <a:ext cx="713657" cy="2462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000" dirty="0">
                      <a:solidFill>
                        <a:srgbClr val="677E9D"/>
                      </a:solidFill>
                      <a:latin typeface="Montserrat" panose="00000500000000000000" pitchFamily="50" charset="0"/>
                    </a:rPr>
                    <a:t>Benefits</a:t>
                  </a:r>
                </a:p>
              </p:txBody>
            </p:sp>
            <p:sp>
              <p:nvSpPr>
                <p:cNvPr id="53" name="Rectangle: Rounded Corners 52">
                  <a:extLst>
                    <a:ext uri="{FF2B5EF4-FFF2-40B4-BE49-F238E27FC236}">
                      <a16:creationId xmlns:a16="http://schemas.microsoft.com/office/drawing/2014/main" id="{6A5BB4FF-3001-49D1-ACAE-E66EC98ED396}"/>
                    </a:ext>
                  </a:extLst>
                </p:cNvPr>
                <p:cNvSpPr/>
                <p:nvPr/>
              </p:nvSpPr>
              <p:spPr>
                <a:xfrm>
                  <a:off x="452576" y="1104897"/>
                  <a:ext cx="1598474" cy="1202138"/>
                </a:xfrm>
                <a:prstGeom prst="roundRect">
                  <a:avLst>
                    <a:gd name="adj" fmla="val 10392"/>
                  </a:avLst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254000" dist="127000" dir="2700000" sx="93000" sy="93000" algn="tl" rotWithShape="0">
                    <a:schemeClr val="tx2">
                      <a:alpha val="25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>
                    <a:lnSpc>
                      <a:spcPts val="1500"/>
                    </a:lnSpc>
                    <a:spcAft>
                      <a:spcPts val="300"/>
                    </a:spcAft>
                  </a:pPr>
                  <a:r>
                    <a:rPr lang="en-US" sz="1000" dirty="0">
                      <a:solidFill>
                        <a:schemeClr val="tx2"/>
                      </a:solidFill>
                      <a:latin typeface="Montserrat" panose="00000500000000000000" pitchFamily="50" charset="0"/>
                    </a:rPr>
                    <a:t>Multiple Login</a:t>
                  </a:r>
                </a:p>
              </p:txBody>
            </p:sp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id="{FC7F4E48-6ADC-40F3-BE1A-8D6E9C76EE35}"/>
                    </a:ext>
                  </a:extLst>
                </p:cNvPr>
                <p:cNvSpPr txBox="1"/>
                <p:nvPr/>
              </p:nvSpPr>
              <p:spPr>
                <a:xfrm>
                  <a:off x="442140" y="842621"/>
                  <a:ext cx="1619354" cy="2462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000" dirty="0">
                      <a:solidFill>
                        <a:srgbClr val="677E9D"/>
                      </a:solidFill>
                      <a:latin typeface="Montserrat" panose="00000500000000000000" pitchFamily="50" charset="0"/>
                    </a:rPr>
                    <a:t>Product Development</a:t>
                  </a:r>
                </a:p>
              </p:txBody>
            </p:sp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D8FDE1B8-0BF7-4532-A485-A84F8690D6D8}"/>
                    </a:ext>
                  </a:extLst>
                </p:cNvPr>
                <p:cNvSpPr txBox="1"/>
                <p:nvPr/>
              </p:nvSpPr>
              <p:spPr>
                <a:xfrm>
                  <a:off x="992774" y="471412"/>
                  <a:ext cx="518091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200" b="1" dirty="0">
                      <a:solidFill>
                        <a:schemeClr val="accent2"/>
                      </a:solidFill>
                      <a:latin typeface="Montserrat" panose="00000500000000000000" pitchFamily="50" charset="0"/>
                    </a:rPr>
                    <a:t>May</a:t>
                  </a:r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4A194AA4-DBD2-4401-9A1F-4AD8FF579509}"/>
                  </a:ext>
                </a:extLst>
              </p:cNvPr>
              <p:cNvGrpSpPr/>
              <p:nvPr/>
            </p:nvGrpSpPr>
            <p:grpSpPr>
              <a:xfrm>
                <a:off x="10082074" y="355600"/>
                <a:ext cx="1716226" cy="2958507"/>
                <a:chOff x="393700" y="355600"/>
                <a:chExt cx="1716226" cy="2958507"/>
              </a:xfrm>
            </p:grpSpPr>
            <p:sp>
              <p:nvSpPr>
                <p:cNvPr id="64" name="Rectangle: Rounded Corners 63">
                  <a:extLst>
                    <a:ext uri="{FF2B5EF4-FFF2-40B4-BE49-F238E27FC236}">
                      <a16:creationId xmlns:a16="http://schemas.microsoft.com/office/drawing/2014/main" id="{82CF989E-10EB-4E07-A5AC-14CD2018AABB}"/>
                    </a:ext>
                  </a:extLst>
                </p:cNvPr>
                <p:cNvSpPr/>
                <p:nvPr/>
              </p:nvSpPr>
              <p:spPr>
                <a:xfrm>
                  <a:off x="393700" y="355600"/>
                  <a:ext cx="1716226" cy="2958507"/>
                </a:xfrm>
                <a:prstGeom prst="roundRect">
                  <a:avLst>
                    <a:gd name="adj" fmla="val 10377"/>
                  </a:avLst>
                </a:prstGeom>
                <a:gradFill>
                  <a:gsLst>
                    <a:gs pos="0">
                      <a:schemeClr val="bg1"/>
                    </a:gs>
                    <a:gs pos="20000">
                      <a:srgbClr val="EAEDF2"/>
                    </a:gs>
                  </a:gsLst>
                  <a:lin ang="54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Rectangle: Rounded Corners 64">
                  <a:extLst>
                    <a:ext uri="{FF2B5EF4-FFF2-40B4-BE49-F238E27FC236}">
                      <a16:creationId xmlns:a16="http://schemas.microsoft.com/office/drawing/2014/main" id="{8385124F-E9E6-404A-A713-6FCC7D5EE6F7}"/>
                    </a:ext>
                  </a:extLst>
                </p:cNvPr>
                <p:cNvSpPr/>
                <p:nvPr/>
              </p:nvSpPr>
              <p:spPr>
                <a:xfrm>
                  <a:off x="452576" y="2609849"/>
                  <a:ext cx="1598474" cy="641351"/>
                </a:xfrm>
                <a:prstGeom prst="roundRect">
                  <a:avLst>
                    <a:gd name="adj" fmla="val 19659"/>
                  </a:avLst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254000" dist="127000" dir="2700000" sx="93000" sy="93000" algn="tl" rotWithShape="0">
                    <a:schemeClr val="tx2">
                      <a:alpha val="25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171450" indent="-171450">
                    <a:lnSpc>
                      <a:spcPts val="1500"/>
                    </a:lnSpc>
                    <a:spcAft>
                      <a:spcPts val="300"/>
                    </a:spcAft>
                    <a:buFont typeface="Arial" panose="020B0604020202020204" pitchFamily="34" charset="0"/>
                    <a:buChar char="•"/>
                  </a:pPr>
                  <a:r>
                    <a:rPr lang="en-US" sz="1000" dirty="0">
                      <a:solidFill>
                        <a:schemeClr val="tx2"/>
                      </a:solidFill>
                      <a:latin typeface="Montserrat" panose="00000500000000000000" pitchFamily="50" charset="0"/>
                    </a:rPr>
                    <a:t>Benefit 1</a:t>
                  </a:r>
                </a:p>
                <a:p>
                  <a:pPr marL="171450" indent="-171450">
                    <a:lnSpc>
                      <a:spcPts val="1500"/>
                    </a:lnSpc>
                    <a:spcAft>
                      <a:spcPts val="300"/>
                    </a:spcAft>
                    <a:buFont typeface="Arial" panose="020B0604020202020204" pitchFamily="34" charset="0"/>
                    <a:buChar char="•"/>
                  </a:pPr>
                  <a:r>
                    <a:rPr lang="en-US" sz="1000" dirty="0">
                      <a:solidFill>
                        <a:schemeClr val="tx2"/>
                      </a:solidFill>
                      <a:latin typeface="Montserrat" panose="00000500000000000000" pitchFamily="50" charset="0"/>
                    </a:rPr>
                    <a:t>Benefit 2</a:t>
                  </a:r>
                </a:p>
              </p:txBody>
            </p:sp>
            <p:sp>
              <p:nvSpPr>
                <p:cNvPr id="66" name="TextBox 65">
                  <a:extLst>
                    <a:ext uri="{FF2B5EF4-FFF2-40B4-BE49-F238E27FC236}">
                      <a16:creationId xmlns:a16="http://schemas.microsoft.com/office/drawing/2014/main" id="{83D4EDEF-7F37-4B48-8EFF-E161C4A3BE1A}"/>
                    </a:ext>
                  </a:extLst>
                </p:cNvPr>
                <p:cNvSpPr txBox="1"/>
                <p:nvPr/>
              </p:nvSpPr>
              <p:spPr>
                <a:xfrm>
                  <a:off x="894985" y="2348153"/>
                  <a:ext cx="713657" cy="2462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000" dirty="0">
                      <a:solidFill>
                        <a:srgbClr val="677E9D"/>
                      </a:solidFill>
                      <a:latin typeface="Montserrat" panose="00000500000000000000" pitchFamily="50" charset="0"/>
                    </a:rPr>
                    <a:t>Benefits</a:t>
                  </a:r>
                </a:p>
              </p:txBody>
            </p:sp>
            <p:sp>
              <p:nvSpPr>
                <p:cNvPr id="67" name="Rectangle: Rounded Corners 66">
                  <a:extLst>
                    <a:ext uri="{FF2B5EF4-FFF2-40B4-BE49-F238E27FC236}">
                      <a16:creationId xmlns:a16="http://schemas.microsoft.com/office/drawing/2014/main" id="{5033E292-7B56-4CB1-842B-E4E0C14F8849}"/>
                    </a:ext>
                  </a:extLst>
                </p:cNvPr>
                <p:cNvSpPr/>
                <p:nvPr/>
              </p:nvSpPr>
              <p:spPr>
                <a:xfrm>
                  <a:off x="452576" y="1104897"/>
                  <a:ext cx="1598474" cy="1202138"/>
                </a:xfrm>
                <a:prstGeom prst="roundRect">
                  <a:avLst>
                    <a:gd name="adj" fmla="val 10392"/>
                  </a:avLst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254000" dist="127000" dir="2700000" sx="93000" sy="93000" algn="tl" rotWithShape="0">
                    <a:schemeClr val="tx2">
                      <a:alpha val="25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>
                    <a:lnSpc>
                      <a:spcPts val="1500"/>
                    </a:lnSpc>
                    <a:spcAft>
                      <a:spcPts val="300"/>
                    </a:spcAft>
                  </a:pPr>
                  <a:r>
                    <a:rPr lang="en-US" sz="1000" dirty="0">
                      <a:solidFill>
                        <a:schemeClr val="tx2"/>
                      </a:solidFill>
                      <a:latin typeface="Montserrat" panose="00000500000000000000" pitchFamily="50" charset="0"/>
                    </a:rPr>
                    <a:t>Scheduling Integrated with online store</a:t>
                  </a:r>
                </a:p>
              </p:txBody>
            </p:sp>
            <p:sp>
              <p:nvSpPr>
                <p:cNvPr id="68" name="TextBox 67">
                  <a:extLst>
                    <a:ext uri="{FF2B5EF4-FFF2-40B4-BE49-F238E27FC236}">
                      <a16:creationId xmlns:a16="http://schemas.microsoft.com/office/drawing/2014/main" id="{CEE7F737-B671-4C07-822E-256B225248E1}"/>
                    </a:ext>
                  </a:extLst>
                </p:cNvPr>
                <p:cNvSpPr txBox="1"/>
                <p:nvPr/>
              </p:nvSpPr>
              <p:spPr>
                <a:xfrm>
                  <a:off x="442140" y="842621"/>
                  <a:ext cx="1619354" cy="2462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000" dirty="0">
                      <a:solidFill>
                        <a:srgbClr val="677E9D"/>
                      </a:solidFill>
                      <a:latin typeface="Montserrat" panose="00000500000000000000" pitchFamily="50" charset="0"/>
                    </a:rPr>
                    <a:t>Product Development</a:t>
                  </a:r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3922CCDD-03D9-48C9-BE0D-0AA92AEFD4A9}"/>
                    </a:ext>
                  </a:extLst>
                </p:cNvPr>
                <p:cNvSpPr txBox="1"/>
                <p:nvPr/>
              </p:nvSpPr>
              <p:spPr>
                <a:xfrm>
                  <a:off x="963118" y="471412"/>
                  <a:ext cx="577402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200" b="1" dirty="0">
                      <a:solidFill>
                        <a:schemeClr val="accent2"/>
                      </a:solidFill>
                      <a:latin typeface="Montserrat" panose="00000500000000000000" pitchFamily="50" charset="0"/>
                    </a:rPr>
                    <a:t>June</a:t>
                  </a:r>
                </a:p>
              </p:txBody>
            </p:sp>
          </p:grpSp>
        </p:grpSp>
        <p:grpSp>
          <p:nvGrpSpPr>
            <p:cNvPr id="71" name="Group 70">
              <a:extLst>
                <a:ext uri="{FF2B5EF4-FFF2-40B4-BE49-F238E27FC236}">
                  <a16:creationId xmlns:a16="http://schemas.microsoft.com/office/drawing/2014/main" id="{2AB3A22B-D5D2-44C1-9AF3-1AE380B96F1D}"/>
                </a:ext>
              </a:extLst>
            </p:cNvPr>
            <p:cNvGrpSpPr/>
            <p:nvPr/>
          </p:nvGrpSpPr>
          <p:grpSpPr>
            <a:xfrm>
              <a:off x="393700" y="3543893"/>
              <a:ext cx="11404600" cy="2958507"/>
              <a:chOff x="393700" y="355600"/>
              <a:chExt cx="11404600" cy="2958507"/>
            </a:xfrm>
          </p:grpSpPr>
          <p:grpSp>
            <p:nvGrpSpPr>
              <p:cNvPr id="72" name="Group 71">
                <a:extLst>
                  <a:ext uri="{FF2B5EF4-FFF2-40B4-BE49-F238E27FC236}">
                    <a16:creationId xmlns:a16="http://schemas.microsoft.com/office/drawing/2014/main" id="{4E3CFF3F-9DE2-4687-93EC-647F07C87670}"/>
                  </a:ext>
                </a:extLst>
              </p:cNvPr>
              <p:cNvGrpSpPr/>
              <p:nvPr/>
            </p:nvGrpSpPr>
            <p:grpSpPr>
              <a:xfrm>
                <a:off x="393700" y="355600"/>
                <a:ext cx="1716226" cy="2958507"/>
                <a:chOff x="393700" y="355600"/>
                <a:chExt cx="1716226" cy="2958507"/>
              </a:xfrm>
            </p:grpSpPr>
            <p:sp>
              <p:nvSpPr>
                <p:cNvPr id="108" name="Rectangle: Rounded Corners 107">
                  <a:extLst>
                    <a:ext uri="{FF2B5EF4-FFF2-40B4-BE49-F238E27FC236}">
                      <a16:creationId xmlns:a16="http://schemas.microsoft.com/office/drawing/2014/main" id="{DA199225-F796-40FD-BAAA-0D50E93D3880}"/>
                    </a:ext>
                  </a:extLst>
                </p:cNvPr>
                <p:cNvSpPr/>
                <p:nvPr/>
              </p:nvSpPr>
              <p:spPr>
                <a:xfrm>
                  <a:off x="393700" y="355600"/>
                  <a:ext cx="1716226" cy="2958507"/>
                </a:xfrm>
                <a:prstGeom prst="roundRect">
                  <a:avLst>
                    <a:gd name="adj" fmla="val 10377"/>
                  </a:avLst>
                </a:prstGeom>
                <a:gradFill>
                  <a:gsLst>
                    <a:gs pos="0">
                      <a:schemeClr val="bg1"/>
                    </a:gs>
                    <a:gs pos="20000">
                      <a:srgbClr val="EAEDF2"/>
                    </a:gs>
                  </a:gsLst>
                  <a:lin ang="54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9" name="Rectangle: Rounded Corners 108">
                  <a:extLst>
                    <a:ext uri="{FF2B5EF4-FFF2-40B4-BE49-F238E27FC236}">
                      <a16:creationId xmlns:a16="http://schemas.microsoft.com/office/drawing/2014/main" id="{85BD418C-4B43-48DF-AE28-EDA5F438834E}"/>
                    </a:ext>
                  </a:extLst>
                </p:cNvPr>
                <p:cNvSpPr/>
                <p:nvPr/>
              </p:nvSpPr>
              <p:spPr>
                <a:xfrm>
                  <a:off x="452576" y="2609849"/>
                  <a:ext cx="1598474" cy="641351"/>
                </a:xfrm>
                <a:prstGeom prst="roundRect">
                  <a:avLst>
                    <a:gd name="adj" fmla="val 19659"/>
                  </a:avLst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254000" dist="127000" dir="2700000" sx="93000" sy="93000" algn="tl" rotWithShape="0">
                    <a:schemeClr val="tx2">
                      <a:alpha val="25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171450" indent="-171450">
                    <a:lnSpc>
                      <a:spcPts val="1500"/>
                    </a:lnSpc>
                    <a:spcAft>
                      <a:spcPts val="300"/>
                    </a:spcAft>
                    <a:buFont typeface="Arial" panose="020B0604020202020204" pitchFamily="34" charset="0"/>
                    <a:buChar char="•"/>
                  </a:pPr>
                  <a:r>
                    <a:rPr lang="en-US" sz="1000" dirty="0">
                      <a:solidFill>
                        <a:schemeClr val="tx2"/>
                      </a:solidFill>
                      <a:latin typeface="Montserrat" panose="00000500000000000000" pitchFamily="50" charset="0"/>
                    </a:rPr>
                    <a:t>Benefit 1</a:t>
                  </a:r>
                </a:p>
                <a:p>
                  <a:pPr marL="171450" indent="-171450">
                    <a:lnSpc>
                      <a:spcPts val="1500"/>
                    </a:lnSpc>
                    <a:spcAft>
                      <a:spcPts val="300"/>
                    </a:spcAft>
                    <a:buFont typeface="Arial" panose="020B0604020202020204" pitchFamily="34" charset="0"/>
                    <a:buChar char="•"/>
                  </a:pPr>
                  <a:r>
                    <a:rPr lang="en-US" sz="1000" dirty="0">
                      <a:solidFill>
                        <a:schemeClr val="tx2"/>
                      </a:solidFill>
                      <a:latin typeface="Montserrat" panose="00000500000000000000" pitchFamily="50" charset="0"/>
                    </a:rPr>
                    <a:t>Benefit 2</a:t>
                  </a:r>
                </a:p>
              </p:txBody>
            </p:sp>
            <p:sp>
              <p:nvSpPr>
                <p:cNvPr id="110" name="TextBox 109">
                  <a:extLst>
                    <a:ext uri="{FF2B5EF4-FFF2-40B4-BE49-F238E27FC236}">
                      <a16:creationId xmlns:a16="http://schemas.microsoft.com/office/drawing/2014/main" id="{15040585-5D2E-4F26-BC6B-34A578A8CA76}"/>
                    </a:ext>
                  </a:extLst>
                </p:cNvPr>
                <p:cNvSpPr txBox="1"/>
                <p:nvPr/>
              </p:nvSpPr>
              <p:spPr>
                <a:xfrm>
                  <a:off x="894985" y="2348153"/>
                  <a:ext cx="713657" cy="2462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000" dirty="0">
                      <a:solidFill>
                        <a:srgbClr val="677E9D"/>
                      </a:solidFill>
                      <a:latin typeface="Montserrat" panose="00000500000000000000" pitchFamily="50" charset="0"/>
                    </a:rPr>
                    <a:t>Benefits</a:t>
                  </a:r>
                </a:p>
              </p:txBody>
            </p:sp>
            <p:sp>
              <p:nvSpPr>
                <p:cNvPr id="111" name="Rectangle: Rounded Corners 110">
                  <a:extLst>
                    <a:ext uri="{FF2B5EF4-FFF2-40B4-BE49-F238E27FC236}">
                      <a16:creationId xmlns:a16="http://schemas.microsoft.com/office/drawing/2014/main" id="{1432E05E-7D02-41CD-9278-CAB4699518E1}"/>
                    </a:ext>
                  </a:extLst>
                </p:cNvPr>
                <p:cNvSpPr/>
                <p:nvPr/>
              </p:nvSpPr>
              <p:spPr>
                <a:xfrm>
                  <a:off x="452576" y="1104897"/>
                  <a:ext cx="1598474" cy="1202138"/>
                </a:xfrm>
                <a:prstGeom prst="roundRect">
                  <a:avLst>
                    <a:gd name="adj" fmla="val 10392"/>
                  </a:avLst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254000" dist="127000" dir="2700000" sx="93000" sy="93000" algn="tl" rotWithShape="0">
                    <a:schemeClr val="tx2">
                      <a:alpha val="25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>
                    <a:lnSpc>
                      <a:spcPts val="1500"/>
                    </a:lnSpc>
                    <a:spcAft>
                      <a:spcPts val="300"/>
                    </a:spcAft>
                  </a:pPr>
                  <a:r>
                    <a:rPr lang="en-US" sz="1000" dirty="0">
                      <a:solidFill>
                        <a:schemeClr val="tx2"/>
                      </a:solidFill>
                      <a:latin typeface="Montserrat" panose="00000500000000000000" pitchFamily="50" charset="0"/>
                    </a:rPr>
                    <a:t>Member Portal</a:t>
                  </a:r>
                </a:p>
              </p:txBody>
            </p:sp>
            <p:sp>
              <p:nvSpPr>
                <p:cNvPr id="112" name="TextBox 111">
                  <a:extLst>
                    <a:ext uri="{FF2B5EF4-FFF2-40B4-BE49-F238E27FC236}">
                      <a16:creationId xmlns:a16="http://schemas.microsoft.com/office/drawing/2014/main" id="{84CA1DBB-CA8D-45ED-8CBD-1F3555C33B52}"/>
                    </a:ext>
                  </a:extLst>
                </p:cNvPr>
                <p:cNvSpPr txBox="1"/>
                <p:nvPr/>
              </p:nvSpPr>
              <p:spPr>
                <a:xfrm>
                  <a:off x="442140" y="842621"/>
                  <a:ext cx="1619354" cy="2462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000" dirty="0">
                      <a:solidFill>
                        <a:srgbClr val="677E9D"/>
                      </a:solidFill>
                      <a:latin typeface="Montserrat" panose="00000500000000000000" pitchFamily="50" charset="0"/>
                    </a:rPr>
                    <a:t>Product Development</a:t>
                  </a:r>
                </a:p>
              </p:txBody>
            </p:sp>
            <p:sp>
              <p:nvSpPr>
                <p:cNvPr id="113" name="TextBox 112">
                  <a:extLst>
                    <a:ext uri="{FF2B5EF4-FFF2-40B4-BE49-F238E27FC236}">
                      <a16:creationId xmlns:a16="http://schemas.microsoft.com/office/drawing/2014/main" id="{88FCEE5B-953C-46FD-AA75-963905F9C6F6}"/>
                    </a:ext>
                  </a:extLst>
                </p:cNvPr>
                <p:cNvSpPr txBox="1"/>
                <p:nvPr/>
              </p:nvSpPr>
              <p:spPr>
                <a:xfrm>
                  <a:off x="995979" y="471412"/>
                  <a:ext cx="511679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200" b="1" dirty="0">
                      <a:solidFill>
                        <a:schemeClr val="accent2"/>
                      </a:solidFill>
                      <a:latin typeface="Montserrat" panose="00000500000000000000" pitchFamily="50" charset="0"/>
                    </a:rPr>
                    <a:t>July</a:t>
                  </a:r>
                </a:p>
              </p:txBody>
            </p:sp>
          </p:grpSp>
          <p:grpSp>
            <p:nvGrpSpPr>
              <p:cNvPr id="73" name="Group 72">
                <a:extLst>
                  <a:ext uri="{FF2B5EF4-FFF2-40B4-BE49-F238E27FC236}">
                    <a16:creationId xmlns:a16="http://schemas.microsoft.com/office/drawing/2014/main" id="{B8E70E3F-E880-4555-8701-291B52ED48A6}"/>
                  </a:ext>
                </a:extLst>
              </p:cNvPr>
              <p:cNvGrpSpPr/>
              <p:nvPr/>
            </p:nvGrpSpPr>
            <p:grpSpPr>
              <a:xfrm>
                <a:off x="2331375" y="355600"/>
                <a:ext cx="1716226" cy="2958507"/>
                <a:chOff x="393700" y="355600"/>
                <a:chExt cx="1716226" cy="2958507"/>
              </a:xfrm>
            </p:grpSpPr>
            <p:sp>
              <p:nvSpPr>
                <p:cNvPr id="102" name="Rectangle: Rounded Corners 101">
                  <a:extLst>
                    <a:ext uri="{FF2B5EF4-FFF2-40B4-BE49-F238E27FC236}">
                      <a16:creationId xmlns:a16="http://schemas.microsoft.com/office/drawing/2014/main" id="{04E09685-042C-4985-8991-F6D647F46A6A}"/>
                    </a:ext>
                  </a:extLst>
                </p:cNvPr>
                <p:cNvSpPr/>
                <p:nvPr/>
              </p:nvSpPr>
              <p:spPr>
                <a:xfrm>
                  <a:off x="393700" y="355600"/>
                  <a:ext cx="1716226" cy="2958507"/>
                </a:xfrm>
                <a:prstGeom prst="roundRect">
                  <a:avLst>
                    <a:gd name="adj" fmla="val 10377"/>
                  </a:avLst>
                </a:prstGeom>
                <a:gradFill>
                  <a:gsLst>
                    <a:gs pos="0">
                      <a:schemeClr val="bg1"/>
                    </a:gs>
                    <a:gs pos="20000">
                      <a:srgbClr val="EAEDF2"/>
                    </a:gs>
                  </a:gsLst>
                  <a:lin ang="54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3" name="Rectangle: Rounded Corners 102">
                  <a:extLst>
                    <a:ext uri="{FF2B5EF4-FFF2-40B4-BE49-F238E27FC236}">
                      <a16:creationId xmlns:a16="http://schemas.microsoft.com/office/drawing/2014/main" id="{E8811F05-C5CA-4306-9A5E-BF50396FC2E2}"/>
                    </a:ext>
                  </a:extLst>
                </p:cNvPr>
                <p:cNvSpPr/>
                <p:nvPr/>
              </p:nvSpPr>
              <p:spPr>
                <a:xfrm>
                  <a:off x="452576" y="2609849"/>
                  <a:ext cx="1598474" cy="641351"/>
                </a:xfrm>
                <a:prstGeom prst="roundRect">
                  <a:avLst>
                    <a:gd name="adj" fmla="val 19659"/>
                  </a:avLst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254000" dist="127000" dir="2700000" sx="93000" sy="93000" algn="tl" rotWithShape="0">
                    <a:schemeClr val="tx2">
                      <a:alpha val="25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171450" indent="-171450">
                    <a:lnSpc>
                      <a:spcPts val="1500"/>
                    </a:lnSpc>
                    <a:spcAft>
                      <a:spcPts val="300"/>
                    </a:spcAft>
                    <a:buFont typeface="Arial" panose="020B0604020202020204" pitchFamily="34" charset="0"/>
                    <a:buChar char="•"/>
                  </a:pPr>
                  <a:r>
                    <a:rPr lang="en-US" sz="1000" dirty="0">
                      <a:solidFill>
                        <a:schemeClr val="tx2"/>
                      </a:solidFill>
                      <a:latin typeface="Montserrat" panose="00000500000000000000" pitchFamily="50" charset="0"/>
                    </a:rPr>
                    <a:t>Benefit 1</a:t>
                  </a:r>
                </a:p>
                <a:p>
                  <a:pPr marL="171450" indent="-171450">
                    <a:lnSpc>
                      <a:spcPts val="1500"/>
                    </a:lnSpc>
                    <a:spcAft>
                      <a:spcPts val="300"/>
                    </a:spcAft>
                    <a:buFont typeface="Arial" panose="020B0604020202020204" pitchFamily="34" charset="0"/>
                    <a:buChar char="•"/>
                  </a:pPr>
                  <a:r>
                    <a:rPr lang="en-US" sz="1000" dirty="0">
                      <a:solidFill>
                        <a:schemeClr val="tx2"/>
                      </a:solidFill>
                      <a:latin typeface="Montserrat" panose="00000500000000000000" pitchFamily="50" charset="0"/>
                    </a:rPr>
                    <a:t>Benefit 2</a:t>
                  </a:r>
                </a:p>
              </p:txBody>
            </p:sp>
            <p:sp>
              <p:nvSpPr>
                <p:cNvPr id="104" name="TextBox 103">
                  <a:extLst>
                    <a:ext uri="{FF2B5EF4-FFF2-40B4-BE49-F238E27FC236}">
                      <a16:creationId xmlns:a16="http://schemas.microsoft.com/office/drawing/2014/main" id="{E3B4A9D2-5A52-4AEC-A08F-1DD51D2F5EF2}"/>
                    </a:ext>
                  </a:extLst>
                </p:cNvPr>
                <p:cNvSpPr txBox="1"/>
                <p:nvPr/>
              </p:nvSpPr>
              <p:spPr>
                <a:xfrm>
                  <a:off x="894985" y="2348153"/>
                  <a:ext cx="713657" cy="2462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000" dirty="0">
                      <a:solidFill>
                        <a:srgbClr val="677E9D"/>
                      </a:solidFill>
                      <a:latin typeface="Montserrat" panose="00000500000000000000" pitchFamily="50" charset="0"/>
                    </a:rPr>
                    <a:t>Benefits</a:t>
                  </a:r>
                </a:p>
              </p:txBody>
            </p:sp>
            <p:sp>
              <p:nvSpPr>
                <p:cNvPr id="105" name="Rectangle: Rounded Corners 104">
                  <a:extLst>
                    <a:ext uri="{FF2B5EF4-FFF2-40B4-BE49-F238E27FC236}">
                      <a16:creationId xmlns:a16="http://schemas.microsoft.com/office/drawing/2014/main" id="{05663A07-2601-494C-ADBC-75EDB8948A3B}"/>
                    </a:ext>
                  </a:extLst>
                </p:cNvPr>
                <p:cNvSpPr/>
                <p:nvPr/>
              </p:nvSpPr>
              <p:spPr>
                <a:xfrm>
                  <a:off x="452576" y="1104897"/>
                  <a:ext cx="1598474" cy="1202138"/>
                </a:xfrm>
                <a:prstGeom prst="roundRect">
                  <a:avLst>
                    <a:gd name="adj" fmla="val 10392"/>
                  </a:avLst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254000" dist="127000" dir="2700000" sx="93000" sy="93000" algn="tl" rotWithShape="0">
                    <a:schemeClr val="tx2">
                      <a:alpha val="25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>
                    <a:lnSpc>
                      <a:spcPts val="1500"/>
                    </a:lnSpc>
                    <a:spcAft>
                      <a:spcPts val="300"/>
                    </a:spcAft>
                  </a:pPr>
                  <a:r>
                    <a:rPr lang="en-US" sz="1000" dirty="0">
                      <a:solidFill>
                        <a:schemeClr val="tx2"/>
                      </a:solidFill>
                      <a:latin typeface="Montserrat" panose="00000500000000000000" pitchFamily="50" charset="0"/>
                    </a:rPr>
                    <a:t>Payroll Capabilities</a:t>
                  </a:r>
                </a:p>
              </p:txBody>
            </p:sp>
            <p:sp>
              <p:nvSpPr>
                <p:cNvPr id="106" name="TextBox 105">
                  <a:extLst>
                    <a:ext uri="{FF2B5EF4-FFF2-40B4-BE49-F238E27FC236}">
                      <a16:creationId xmlns:a16="http://schemas.microsoft.com/office/drawing/2014/main" id="{182CBA01-7FC2-4E76-AB24-6CD9AB7E594D}"/>
                    </a:ext>
                  </a:extLst>
                </p:cNvPr>
                <p:cNvSpPr txBox="1"/>
                <p:nvPr/>
              </p:nvSpPr>
              <p:spPr>
                <a:xfrm>
                  <a:off x="442140" y="842621"/>
                  <a:ext cx="1619354" cy="2462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000" dirty="0">
                      <a:solidFill>
                        <a:srgbClr val="677E9D"/>
                      </a:solidFill>
                      <a:latin typeface="Montserrat" panose="00000500000000000000" pitchFamily="50" charset="0"/>
                    </a:rPr>
                    <a:t>Product Development</a:t>
                  </a:r>
                </a:p>
              </p:txBody>
            </p:sp>
            <p:sp>
              <p:nvSpPr>
                <p:cNvPr id="107" name="TextBox 106">
                  <a:extLst>
                    <a:ext uri="{FF2B5EF4-FFF2-40B4-BE49-F238E27FC236}">
                      <a16:creationId xmlns:a16="http://schemas.microsoft.com/office/drawing/2014/main" id="{2B8059D8-9F8E-461A-8EB7-CF98614AB3B1}"/>
                    </a:ext>
                  </a:extLst>
                </p:cNvPr>
                <p:cNvSpPr txBox="1"/>
                <p:nvPr/>
              </p:nvSpPr>
              <p:spPr>
                <a:xfrm>
                  <a:off x="866138" y="471412"/>
                  <a:ext cx="771365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200" b="1" dirty="0">
                      <a:solidFill>
                        <a:schemeClr val="accent2"/>
                      </a:solidFill>
                      <a:latin typeface="Montserrat" panose="00000500000000000000" pitchFamily="50" charset="0"/>
                    </a:rPr>
                    <a:t>August</a:t>
                  </a:r>
                </a:p>
              </p:txBody>
            </p:sp>
          </p:grpSp>
          <p:grpSp>
            <p:nvGrpSpPr>
              <p:cNvPr id="74" name="Group 73">
                <a:extLst>
                  <a:ext uri="{FF2B5EF4-FFF2-40B4-BE49-F238E27FC236}">
                    <a16:creationId xmlns:a16="http://schemas.microsoft.com/office/drawing/2014/main" id="{E14FB84D-9EA7-4027-90C6-915FCF720A42}"/>
                  </a:ext>
                </a:extLst>
              </p:cNvPr>
              <p:cNvGrpSpPr/>
              <p:nvPr/>
            </p:nvGrpSpPr>
            <p:grpSpPr>
              <a:xfrm>
                <a:off x="4269050" y="355600"/>
                <a:ext cx="1716226" cy="2958507"/>
                <a:chOff x="393700" y="355600"/>
                <a:chExt cx="1716226" cy="2958507"/>
              </a:xfrm>
            </p:grpSpPr>
            <p:sp>
              <p:nvSpPr>
                <p:cNvPr id="96" name="Rectangle: Rounded Corners 95">
                  <a:extLst>
                    <a:ext uri="{FF2B5EF4-FFF2-40B4-BE49-F238E27FC236}">
                      <a16:creationId xmlns:a16="http://schemas.microsoft.com/office/drawing/2014/main" id="{05FB3C1C-D1AB-49D5-9116-88A4638BAA08}"/>
                    </a:ext>
                  </a:extLst>
                </p:cNvPr>
                <p:cNvSpPr/>
                <p:nvPr/>
              </p:nvSpPr>
              <p:spPr>
                <a:xfrm>
                  <a:off x="393700" y="355600"/>
                  <a:ext cx="1716226" cy="2958507"/>
                </a:xfrm>
                <a:prstGeom prst="roundRect">
                  <a:avLst>
                    <a:gd name="adj" fmla="val 10377"/>
                  </a:avLst>
                </a:prstGeom>
                <a:gradFill>
                  <a:gsLst>
                    <a:gs pos="0">
                      <a:schemeClr val="bg1"/>
                    </a:gs>
                    <a:gs pos="20000">
                      <a:srgbClr val="EAEDF2"/>
                    </a:gs>
                  </a:gsLst>
                  <a:lin ang="54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7" name="Rectangle: Rounded Corners 96">
                  <a:extLst>
                    <a:ext uri="{FF2B5EF4-FFF2-40B4-BE49-F238E27FC236}">
                      <a16:creationId xmlns:a16="http://schemas.microsoft.com/office/drawing/2014/main" id="{8EEAF03B-397C-4505-8A1E-7EB0CE568191}"/>
                    </a:ext>
                  </a:extLst>
                </p:cNvPr>
                <p:cNvSpPr/>
                <p:nvPr/>
              </p:nvSpPr>
              <p:spPr>
                <a:xfrm>
                  <a:off x="452576" y="2609849"/>
                  <a:ext cx="1598474" cy="641351"/>
                </a:xfrm>
                <a:prstGeom prst="roundRect">
                  <a:avLst>
                    <a:gd name="adj" fmla="val 19659"/>
                  </a:avLst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254000" dist="127000" dir="2700000" sx="93000" sy="93000" algn="tl" rotWithShape="0">
                    <a:schemeClr val="tx2">
                      <a:alpha val="25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171450" indent="-171450">
                    <a:lnSpc>
                      <a:spcPts val="1500"/>
                    </a:lnSpc>
                    <a:spcAft>
                      <a:spcPts val="300"/>
                    </a:spcAft>
                    <a:buFont typeface="Arial" panose="020B0604020202020204" pitchFamily="34" charset="0"/>
                    <a:buChar char="•"/>
                  </a:pPr>
                  <a:r>
                    <a:rPr lang="en-US" sz="1000" dirty="0">
                      <a:solidFill>
                        <a:schemeClr val="tx2"/>
                      </a:solidFill>
                      <a:latin typeface="Montserrat" panose="00000500000000000000" pitchFamily="50" charset="0"/>
                    </a:rPr>
                    <a:t>Benefit 1</a:t>
                  </a:r>
                </a:p>
                <a:p>
                  <a:pPr marL="171450" indent="-171450">
                    <a:lnSpc>
                      <a:spcPts val="1500"/>
                    </a:lnSpc>
                    <a:spcAft>
                      <a:spcPts val="300"/>
                    </a:spcAft>
                    <a:buFont typeface="Arial" panose="020B0604020202020204" pitchFamily="34" charset="0"/>
                    <a:buChar char="•"/>
                  </a:pPr>
                  <a:r>
                    <a:rPr lang="en-US" sz="1000" dirty="0">
                      <a:solidFill>
                        <a:schemeClr val="tx2"/>
                      </a:solidFill>
                      <a:latin typeface="Montserrat" panose="00000500000000000000" pitchFamily="50" charset="0"/>
                    </a:rPr>
                    <a:t>Benefit 2</a:t>
                  </a:r>
                </a:p>
              </p:txBody>
            </p:sp>
            <p:sp>
              <p:nvSpPr>
                <p:cNvPr id="98" name="TextBox 97">
                  <a:extLst>
                    <a:ext uri="{FF2B5EF4-FFF2-40B4-BE49-F238E27FC236}">
                      <a16:creationId xmlns:a16="http://schemas.microsoft.com/office/drawing/2014/main" id="{77EE50E8-62CD-4DE5-913B-D00E8DA2A657}"/>
                    </a:ext>
                  </a:extLst>
                </p:cNvPr>
                <p:cNvSpPr txBox="1"/>
                <p:nvPr/>
              </p:nvSpPr>
              <p:spPr>
                <a:xfrm>
                  <a:off x="894985" y="2348153"/>
                  <a:ext cx="713657" cy="2462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000" dirty="0">
                      <a:solidFill>
                        <a:srgbClr val="677E9D"/>
                      </a:solidFill>
                      <a:latin typeface="Montserrat" panose="00000500000000000000" pitchFamily="50" charset="0"/>
                    </a:rPr>
                    <a:t>Benefits</a:t>
                  </a:r>
                </a:p>
              </p:txBody>
            </p:sp>
            <p:sp>
              <p:nvSpPr>
                <p:cNvPr id="99" name="Rectangle: Rounded Corners 98">
                  <a:extLst>
                    <a:ext uri="{FF2B5EF4-FFF2-40B4-BE49-F238E27FC236}">
                      <a16:creationId xmlns:a16="http://schemas.microsoft.com/office/drawing/2014/main" id="{9A01B1D5-0883-446E-A7CA-6B641100029D}"/>
                    </a:ext>
                  </a:extLst>
                </p:cNvPr>
                <p:cNvSpPr/>
                <p:nvPr/>
              </p:nvSpPr>
              <p:spPr>
                <a:xfrm>
                  <a:off x="452576" y="1104897"/>
                  <a:ext cx="1598474" cy="1202138"/>
                </a:xfrm>
                <a:prstGeom prst="roundRect">
                  <a:avLst>
                    <a:gd name="adj" fmla="val 10392"/>
                  </a:avLst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254000" dist="127000" dir="2700000" sx="93000" sy="93000" algn="tl" rotWithShape="0">
                    <a:schemeClr val="tx2">
                      <a:alpha val="25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>
                    <a:lnSpc>
                      <a:spcPts val="1500"/>
                    </a:lnSpc>
                    <a:spcAft>
                      <a:spcPts val="300"/>
                    </a:spcAft>
                  </a:pPr>
                  <a:r>
                    <a:rPr lang="en-US" sz="1000" dirty="0">
                      <a:solidFill>
                        <a:schemeClr val="tx2"/>
                      </a:solidFill>
                      <a:latin typeface="Montserrat" panose="00000500000000000000" pitchFamily="50" charset="0"/>
                    </a:rPr>
                    <a:t>Retail and Inventory Tracking</a:t>
                  </a:r>
                </a:p>
              </p:txBody>
            </p:sp>
            <p:sp>
              <p:nvSpPr>
                <p:cNvPr id="100" name="TextBox 99">
                  <a:extLst>
                    <a:ext uri="{FF2B5EF4-FFF2-40B4-BE49-F238E27FC236}">
                      <a16:creationId xmlns:a16="http://schemas.microsoft.com/office/drawing/2014/main" id="{0A802927-4D6A-48B4-BD81-BC97A147E53B}"/>
                    </a:ext>
                  </a:extLst>
                </p:cNvPr>
                <p:cNvSpPr txBox="1"/>
                <p:nvPr/>
              </p:nvSpPr>
              <p:spPr>
                <a:xfrm>
                  <a:off x="442140" y="842621"/>
                  <a:ext cx="1619354" cy="2462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000" dirty="0">
                      <a:solidFill>
                        <a:srgbClr val="677E9D"/>
                      </a:solidFill>
                      <a:latin typeface="Montserrat" panose="00000500000000000000" pitchFamily="50" charset="0"/>
                    </a:rPr>
                    <a:t>Product Development</a:t>
                  </a:r>
                </a:p>
              </p:txBody>
            </p:sp>
            <p:sp>
              <p:nvSpPr>
                <p:cNvPr id="101" name="TextBox 100">
                  <a:extLst>
                    <a:ext uri="{FF2B5EF4-FFF2-40B4-BE49-F238E27FC236}">
                      <a16:creationId xmlns:a16="http://schemas.microsoft.com/office/drawing/2014/main" id="{5FA124BA-06D4-4377-A139-E2E26F38DEF3}"/>
                    </a:ext>
                  </a:extLst>
                </p:cNvPr>
                <p:cNvSpPr txBox="1"/>
                <p:nvPr/>
              </p:nvSpPr>
              <p:spPr>
                <a:xfrm>
                  <a:off x="710646" y="471412"/>
                  <a:ext cx="1082348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200" b="1" dirty="0">
                      <a:solidFill>
                        <a:schemeClr val="accent2"/>
                      </a:solidFill>
                      <a:latin typeface="Montserrat" panose="00000500000000000000" pitchFamily="50" charset="0"/>
                    </a:rPr>
                    <a:t>September</a:t>
                  </a:r>
                </a:p>
              </p:txBody>
            </p:sp>
          </p:grpSp>
          <p:grpSp>
            <p:nvGrpSpPr>
              <p:cNvPr id="75" name="Group 74">
                <a:extLst>
                  <a:ext uri="{FF2B5EF4-FFF2-40B4-BE49-F238E27FC236}">
                    <a16:creationId xmlns:a16="http://schemas.microsoft.com/office/drawing/2014/main" id="{75A75904-3724-48DC-B775-812C2FED34D3}"/>
                  </a:ext>
                </a:extLst>
              </p:cNvPr>
              <p:cNvGrpSpPr/>
              <p:nvPr/>
            </p:nvGrpSpPr>
            <p:grpSpPr>
              <a:xfrm>
                <a:off x="6206725" y="355600"/>
                <a:ext cx="1716226" cy="2958507"/>
                <a:chOff x="393700" y="355600"/>
                <a:chExt cx="1716226" cy="2958507"/>
              </a:xfrm>
            </p:grpSpPr>
            <p:sp>
              <p:nvSpPr>
                <p:cNvPr id="90" name="Rectangle: Rounded Corners 89">
                  <a:extLst>
                    <a:ext uri="{FF2B5EF4-FFF2-40B4-BE49-F238E27FC236}">
                      <a16:creationId xmlns:a16="http://schemas.microsoft.com/office/drawing/2014/main" id="{BD0F8460-E68C-4590-BD81-260FA64A7E99}"/>
                    </a:ext>
                  </a:extLst>
                </p:cNvPr>
                <p:cNvSpPr/>
                <p:nvPr/>
              </p:nvSpPr>
              <p:spPr>
                <a:xfrm>
                  <a:off x="393700" y="355600"/>
                  <a:ext cx="1716226" cy="2958507"/>
                </a:xfrm>
                <a:prstGeom prst="roundRect">
                  <a:avLst>
                    <a:gd name="adj" fmla="val 10377"/>
                  </a:avLst>
                </a:prstGeom>
                <a:gradFill>
                  <a:gsLst>
                    <a:gs pos="0">
                      <a:schemeClr val="bg1"/>
                    </a:gs>
                    <a:gs pos="20000">
                      <a:srgbClr val="EAEDF2"/>
                    </a:gs>
                  </a:gsLst>
                  <a:lin ang="54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1" name="Rectangle: Rounded Corners 90">
                  <a:extLst>
                    <a:ext uri="{FF2B5EF4-FFF2-40B4-BE49-F238E27FC236}">
                      <a16:creationId xmlns:a16="http://schemas.microsoft.com/office/drawing/2014/main" id="{31EC4899-A2C9-44E0-A624-93C42147E2E1}"/>
                    </a:ext>
                  </a:extLst>
                </p:cNvPr>
                <p:cNvSpPr/>
                <p:nvPr/>
              </p:nvSpPr>
              <p:spPr>
                <a:xfrm>
                  <a:off x="452576" y="2609849"/>
                  <a:ext cx="1598474" cy="641351"/>
                </a:xfrm>
                <a:prstGeom prst="roundRect">
                  <a:avLst>
                    <a:gd name="adj" fmla="val 19659"/>
                  </a:avLst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254000" dist="127000" dir="2700000" sx="93000" sy="93000" algn="tl" rotWithShape="0">
                    <a:schemeClr val="tx2">
                      <a:alpha val="25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171450" indent="-171450">
                    <a:lnSpc>
                      <a:spcPts val="1500"/>
                    </a:lnSpc>
                    <a:spcAft>
                      <a:spcPts val="300"/>
                    </a:spcAft>
                    <a:buFont typeface="Arial" panose="020B0604020202020204" pitchFamily="34" charset="0"/>
                    <a:buChar char="•"/>
                  </a:pPr>
                  <a:r>
                    <a:rPr lang="en-US" sz="1000" dirty="0">
                      <a:solidFill>
                        <a:schemeClr val="tx2"/>
                      </a:solidFill>
                      <a:latin typeface="Montserrat" panose="00000500000000000000" pitchFamily="50" charset="0"/>
                    </a:rPr>
                    <a:t>Benefit 1</a:t>
                  </a:r>
                </a:p>
                <a:p>
                  <a:pPr marL="171450" indent="-171450">
                    <a:lnSpc>
                      <a:spcPts val="1500"/>
                    </a:lnSpc>
                    <a:spcAft>
                      <a:spcPts val="300"/>
                    </a:spcAft>
                    <a:buFont typeface="Arial" panose="020B0604020202020204" pitchFamily="34" charset="0"/>
                    <a:buChar char="•"/>
                  </a:pPr>
                  <a:r>
                    <a:rPr lang="en-US" sz="1000" dirty="0">
                      <a:solidFill>
                        <a:schemeClr val="tx2"/>
                      </a:solidFill>
                      <a:latin typeface="Montserrat" panose="00000500000000000000" pitchFamily="50" charset="0"/>
                    </a:rPr>
                    <a:t>Benefit 2</a:t>
                  </a:r>
                </a:p>
              </p:txBody>
            </p:sp>
            <p:sp>
              <p:nvSpPr>
                <p:cNvPr id="92" name="TextBox 91">
                  <a:extLst>
                    <a:ext uri="{FF2B5EF4-FFF2-40B4-BE49-F238E27FC236}">
                      <a16:creationId xmlns:a16="http://schemas.microsoft.com/office/drawing/2014/main" id="{168BE5CD-3A93-4FB8-A156-BDE83E26415D}"/>
                    </a:ext>
                  </a:extLst>
                </p:cNvPr>
                <p:cNvSpPr txBox="1"/>
                <p:nvPr/>
              </p:nvSpPr>
              <p:spPr>
                <a:xfrm>
                  <a:off x="894985" y="2348153"/>
                  <a:ext cx="713657" cy="2462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000" dirty="0">
                      <a:solidFill>
                        <a:srgbClr val="677E9D"/>
                      </a:solidFill>
                      <a:latin typeface="Montserrat" panose="00000500000000000000" pitchFamily="50" charset="0"/>
                    </a:rPr>
                    <a:t>Benefits</a:t>
                  </a:r>
                </a:p>
              </p:txBody>
            </p:sp>
            <p:sp>
              <p:nvSpPr>
                <p:cNvPr id="93" name="Rectangle: Rounded Corners 92">
                  <a:extLst>
                    <a:ext uri="{FF2B5EF4-FFF2-40B4-BE49-F238E27FC236}">
                      <a16:creationId xmlns:a16="http://schemas.microsoft.com/office/drawing/2014/main" id="{ABE7E8BD-E404-4F2C-8631-72F3281645A6}"/>
                    </a:ext>
                  </a:extLst>
                </p:cNvPr>
                <p:cNvSpPr/>
                <p:nvPr/>
              </p:nvSpPr>
              <p:spPr>
                <a:xfrm>
                  <a:off x="452576" y="1104897"/>
                  <a:ext cx="1598474" cy="1202138"/>
                </a:xfrm>
                <a:prstGeom prst="roundRect">
                  <a:avLst>
                    <a:gd name="adj" fmla="val 10392"/>
                  </a:avLst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254000" dist="127000" dir="2700000" sx="93000" sy="93000" algn="tl" rotWithShape="0">
                    <a:schemeClr val="tx2">
                      <a:alpha val="25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>
                    <a:lnSpc>
                      <a:spcPts val="1500"/>
                    </a:lnSpc>
                    <a:spcAft>
                      <a:spcPts val="300"/>
                    </a:spcAft>
                  </a:pPr>
                  <a:r>
                    <a:rPr lang="en-US" sz="1000" dirty="0">
                      <a:solidFill>
                        <a:schemeClr val="tx2"/>
                      </a:solidFill>
                      <a:latin typeface="Montserrat" panose="00000500000000000000" pitchFamily="50" charset="0"/>
                    </a:rPr>
                    <a:t>Affiliate Marketing via Email</a:t>
                  </a:r>
                </a:p>
              </p:txBody>
            </p:sp>
            <p:sp>
              <p:nvSpPr>
                <p:cNvPr id="94" name="TextBox 93">
                  <a:extLst>
                    <a:ext uri="{FF2B5EF4-FFF2-40B4-BE49-F238E27FC236}">
                      <a16:creationId xmlns:a16="http://schemas.microsoft.com/office/drawing/2014/main" id="{47BA51A3-12EB-484C-A890-C6478A026A5C}"/>
                    </a:ext>
                  </a:extLst>
                </p:cNvPr>
                <p:cNvSpPr txBox="1"/>
                <p:nvPr/>
              </p:nvSpPr>
              <p:spPr>
                <a:xfrm>
                  <a:off x="442140" y="842621"/>
                  <a:ext cx="1619354" cy="2462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000" dirty="0">
                      <a:solidFill>
                        <a:srgbClr val="677E9D"/>
                      </a:solidFill>
                      <a:latin typeface="Montserrat" panose="00000500000000000000" pitchFamily="50" charset="0"/>
                    </a:rPr>
                    <a:t>Product Development</a:t>
                  </a:r>
                </a:p>
              </p:txBody>
            </p:sp>
            <p:sp>
              <p:nvSpPr>
                <p:cNvPr id="95" name="TextBox 94">
                  <a:extLst>
                    <a:ext uri="{FF2B5EF4-FFF2-40B4-BE49-F238E27FC236}">
                      <a16:creationId xmlns:a16="http://schemas.microsoft.com/office/drawing/2014/main" id="{0B981316-0C0D-44E8-B0B5-90307ADBE636}"/>
                    </a:ext>
                  </a:extLst>
                </p:cNvPr>
                <p:cNvSpPr txBox="1"/>
                <p:nvPr/>
              </p:nvSpPr>
              <p:spPr>
                <a:xfrm>
                  <a:off x="830070" y="471412"/>
                  <a:ext cx="843500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200" b="1" dirty="0">
                      <a:solidFill>
                        <a:schemeClr val="accent2"/>
                      </a:solidFill>
                      <a:latin typeface="Montserrat" panose="00000500000000000000" pitchFamily="50" charset="0"/>
                    </a:rPr>
                    <a:t>October</a:t>
                  </a:r>
                </a:p>
              </p:txBody>
            </p:sp>
          </p:grp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1757023D-DFB2-474A-8EE4-7267F7B73E8A}"/>
                  </a:ext>
                </a:extLst>
              </p:cNvPr>
              <p:cNvGrpSpPr/>
              <p:nvPr/>
            </p:nvGrpSpPr>
            <p:grpSpPr>
              <a:xfrm>
                <a:off x="8144400" y="355600"/>
                <a:ext cx="1716226" cy="2958507"/>
                <a:chOff x="393700" y="355600"/>
                <a:chExt cx="1716226" cy="2958507"/>
              </a:xfrm>
            </p:grpSpPr>
            <p:sp>
              <p:nvSpPr>
                <p:cNvPr id="84" name="Rectangle: Rounded Corners 83">
                  <a:extLst>
                    <a:ext uri="{FF2B5EF4-FFF2-40B4-BE49-F238E27FC236}">
                      <a16:creationId xmlns:a16="http://schemas.microsoft.com/office/drawing/2014/main" id="{5DAFDC48-2547-439B-87AE-EAC1F2C0DFF3}"/>
                    </a:ext>
                  </a:extLst>
                </p:cNvPr>
                <p:cNvSpPr/>
                <p:nvPr/>
              </p:nvSpPr>
              <p:spPr>
                <a:xfrm>
                  <a:off x="393700" y="355600"/>
                  <a:ext cx="1716226" cy="2958507"/>
                </a:xfrm>
                <a:prstGeom prst="roundRect">
                  <a:avLst>
                    <a:gd name="adj" fmla="val 10377"/>
                  </a:avLst>
                </a:prstGeom>
                <a:gradFill>
                  <a:gsLst>
                    <a:gs pos="0">
                      <a:schemeClr val="bg1"/>
                    </a:gs>
                    <a:gs pos="20000">
                      <a:srgbClr val="EAEDF2"/>
                    </a:gs>
                  </a:gsLst>
                  <a:lin ang="54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: Rounded Corners 84">
                  <a:extLst>
                    <a:ext uri="{FF2B5EF4-FFF2-40B4-BE49-F238E27FC236}">
                      <a16:creationId xmlns:a16="http://schemas.microsoft.com/office/drawing/2014/main" id="{662CC6EB-F4EE-4B1A-87CC-9F30B7305DE7}"/>
                    </a:ext>
                  </a:extLst>
                </p:cNvPr>
                <p:cNvSpPr/>
                <p:nvPr/>
              </p:nvSpPr>
              <p:spPr>
                <a:xfrm>
                  <a:off x="452576" y="2609849"/>
                  <a:ext cx="1598474" cy="641351"/>
                </a:xfrm>
                <a:prstGeom prst="roundRect">
                  <a:avLst>
                    <a:gd name="adj" fmla="val 19659"/>
                  </a:avLst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254000" dist="127000" dir="2700000" sx="93000" sy="93000" algn="tl" rotWithShape="0">
                    <a:schemeClr val="tx2">
                      <a:alpha val="25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171450" indent="-171450">
                    <a:lnSpc>
                      <a:spcPts val="1500"/>
                    </a:lnSpc>
                    <a:spcAft>
                      <a:spcPts val="300"/>
                    </a:spcAft>
                    <a:buFont typeface="Arial" panose="020B0604020202020204" pitchFamily="34" charset="0"/>
                    <a:buChar char="•"/>
                  </a:pPr>
                  <a:r>
                    <a:rPr lang="en-US" sz="1000" dirty="0">
                      <a:solidFill>
                        <a:schemeClr val="tx2"/>
                      </a:solidFill>
                      <a:latin typeface="Montserrat" panose="00000500000000000000" pitchFamily="50" charset="0"/>
                    </a:rPr>
                    <a:t>Benefit 1</a:t>
                  </a:r>
                </a:p>
                <a:p>
                  <a:pPr marL="171450" indent="-171450">
                    <a:lnSpc>
                      <a:spcPts val="1500"/>
                    </a:lnSpc>
                    <a:spcAft>
                      <a:spcPts val="300"/>
                    </a:spcAft>
                    <a:buFont typeface="Arial" panose="020B0604020202020204" pitchFamily="34" charset="0"/>
                    <a:buChar char="•"/>
                  </a:pPr>
                  <a:r>
                    <a:rPr lang="en-US" sz="1000" dirty="0">
                      <a:solidFill>
                        <a:schemeClr val="tx2"/>
                      </a:solidFill>
                      <a:latin typeface="Montserrat" panose="00000500000000000000" pitchFamily="50" charset="0"/>
                    </a:rPr>
                    <a:t>Benefit 2</a:t>
                  </a:r>
                </a:p>
              </p:txBody>
            </p:sp>
            <p:sp>
              <p:nvSpPr>
                <p:cNvPr id="86" name="TextBox 85">
                  <a:extLst>
                    <a:ext uri="{FF2B5EF4-FFF2-40B4-BE49-F238E27FC236}">
                      <a16:creationId xmlns:a16="http://schemas.microsoft.com/office/drawing/2014/main" id="{13DF615D-B447-45A1-AEDA-5CA2BA639678}"/>
                    </a:ext>
                  </a:extLst>
                </p:cNvPr>
                <p:cNvSpPr txBox="1"/>
                <p:nvPr/>
              </p:nvSpPr>
              <p:spPr>
                <a:xfrm>
                  <a:off x="894985" y="2348153"/>
                  <a:ext cx="713657" cy="2462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000" dirty="0">
                      <a:solidFill>
                        <a:srgbClr val="677E9D"/>
                      </a:solidFill>
                      <a:latin typeface="Montserrat" panose="00000500000000000000" pitchFamily="50" charset="0"/>
                    </a:rPr>
                    <a:t>Benefits</a:t>
                  </a:r>
                </a:p>
              </p:txBody>
            </p:sp>
            <p:sp>
              <p:nvSpPr>
                <p:cNvPr id="87" name="Rectangle: Rounded Corners 86">
                  <a:extLst>
                    <a:ext uri="{FF2B5EF4-FFF2-40B4-BE49-F238E27FC236}">
                      <a16:creationId xmlns:a16="http://schemas.microsoft.com/office/drawing/2014/main" id="{8E87C6CC-7EB6-469D-B456-470588AEBEAE}"/>
                    </a:ext>
                  </a:extLst>
                </p:cNvPr>
                <p:cNvSpPr/>
                <p:nvPr/>
              </p:nvSpPr>
              <p:spPr>
                <a:xfrm>
                  <a:off x="452576" y="1104897"/>
                  <a:ext cx="1598474" cy="1202138"/>
                </a:xfrm>
                <a:prstGeom prst="roundRect">
                  <a:avLst>
                    <a:gd name="adj" fmla="val 10392"/>
                  </a:avLst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254000" dist="127000" dir="2700000" sx="93000" sy="93000" algn="tl" rotWithShape="0">
                    <a:schemeClr val="tx2">
                      <a:alpha val="25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>
                    <a:lnSpc>
                      <a:spcPts val="1500"/>
                    </a:lnSpc>
                    <a:spcAft>
                      <a:spcPts val="300"/>
                    </a:spcAft>
                  </a:pPr>
                  <a:r>
                    <a:rPr lang="en-US" sz="1000" dirty="0">
                      <a:solidFill>
                        <a:schemeClr val="tx2"/>
                      </a:solidFill>
                      <a:latin typeface="Montserrat" panose="00000500000000000000" pitchFamily="50" charset="0"/>
                    </a:rPr>
                    <a:t>Device Integration (key cards, cc processors)</a:t>
                  </a:r>
                </a:p>
              </p:txBody>
            </p:sp>
            <p:sp>
              <p:nvSpPr>
                <p:cNvPr id="88" name="TextBox 87">
                  <a:extLst>
                    <a:ext uri="{FF2B5EF4-FFF2-40B4-BE49-F238E27FC236}">
                      <a16:creationId xmlns:a16="http://schemas.microsoft.com/office/drawing/2014/main" id="{8AA0B56D-E984-4B8D-8B19-F704CB112024}"/>
                    </a:ext>
                  </a:extLst>
                </p:cNvPr>
                <p:cNvSpPr txBox="1"/>
                <p:nvPr/>
              </p:nvSpPr>
              <p:spPr>
                <a:xfrm>
                  <a:off x="442140" y="842621"/>
                  <a:ext cx="1619354" cy="2462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000" dirty="0">
                      <a:solidFill>
                        <a:srgbClr val="677E9D"/>
                      </a:solidFill>
                      <a:latin typeface="Montserrat" panose="00000500000000000000" pitchFamily="50" charset="0"/>
                    </a:rPr>
                    <a:t>Product Development</a:t>
                  </a:r>
                </a:p>
              </p:txBody>
            </p:sp>
            <p:sp>
              <p:nvSpPr>
                <p:cNvPr id="89" name="TextBox 88">
                  <a:extLst>
                    <a:ext uri="{FF2B5EF4-FFF2-40B4-BE49-F238E27FC236}">
                      <a16:creationId xmlns:a16="http://schemas.microsoft.com/office/drawing/2014/main" id="{ECF297CE-9703-4A25-B4CB-25795283867B}"/>
                    </a:ext>
                  </a:extLst>
                </p:cNvPr>
                <p:cNvSpPr txBox="1"/>
                <p:nvPr/>
              </p:nvSpPr>
              <p:spPr>
                <a:xfrm>
                  <a:off x="736296" y="471412"/>
                  <a:ext cx="1031051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200" b="1" dirty="0">
                      <a:solidFill>
                        <a:schemeClr val="accent2"/>
                      </a:solidFill>
                      <a:latin typeface="Montserrat" panose="00000500000000000000" pitchFamily="50" charset="0"/>
                    </a:rPr>
                    <a:t>November</a:t>
                  </a:r>
                </a:p>
              </p:txBody>
            </p:sp>
          </p:grpSp>
          <p:grpSp>
            <p:nvGrpSpPr>
              <p:cNvPr id="77" name="Group 76">
                <a:extLst>
                  <a:ext uri="{FF2B5EF4-FFF2-40B4-BE49-F238E27FC236}">
                    <a16:creationId xmlns:a16="http://schemas.microsoft.com/office/drawing/2014/main" id="{1287D3A9-2A83-4DF3-B546-8418A3EDA1B0}"/>
                  </a:ext>
                </a:extLst>
              </p:cNvPr>
              <p:cNvGrpSpPr/>
              <p:nvPr/>
            </p:nvGrpSpPr>
            <p:grpSpPr>
              <a:xfrm>
                <a:off x="10082074" y="355600"/>
                <a:ext cx="1716226" cy="2958507"/>
                <a:chOff x="393700" y="355600"/>
                <a:chExt cx="1716226" cy="2958507"/>
              </a:xfrm>
            </p:grpSpPr>
            <p:sp>
              <p:nvSpPr>
                <p:cNvPr id="78" name="Rectangle: Rounded Corners 77">
                  <a:extLst>
                    <a:ext uri="{FF2B5EF4-FFF2-40B4-BE49-F238E27FC236}">
                      <a16:creationId xmlns:a16="http://schemas.microsoft.com/office/drawing/2014/main" id="{F495DD00-8119-4DF4-A005-3BE34ABB2EC8}"/>
                    </a:ext>
                  </a:extLst>
                </p:cNvPr>
                <p:cNvSpPr/>
                <p:nvPr/>
              </p:nvSpPr>
              <p:spPr>
                <a:xfrm>
                  <a:off x="393700" y="355600"/>
                  <a:ext cx="1716226" cy="2958507"/>
                </a:xfrm>
                <a:prstGeom prst="roundRect">
                  <a:avLst>
                    <a:gd name="adj" fmla="val 10377"/>
                  </a:avLst>
                </a:prstGeom>
                <a:gradFill>
                  <a:gsLst>
                    <a:gs pos="0">
                      <a:schemeClr val="bg1"/>
                    </a:gs>
                    <a:gs pos="20000">
                      <a:srgbClr val="EAEDF2"/>
                    </a:gs>
                  </a:gsLst>
                  <a:lin ang="54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: Rounded Corners 78">
                  <a:extLst>
                    <a:ext uri="{FF2B5EF4-FFF2-40B4-BE49-F238E27FC236}">
                      <a16:creationId xmlns:a16="http://schemas.microsoft.com/office/drawing/2014/main" id="{13F57CF5-AD36-4054-B62F-CFF5F4892B39}"/>
                    </a:ext>
                  </a:extLst>
                </p:cNvPr>
                <p:cNvSpPr/>
                <p:nvPr/>
              </p:nvSpPr>
              <p:spPr>
                <a:xfrm>
                  <a:off x="452576" y="2609849"/>
                  <a:ext cx="1598474" cy="641351"/>
                </a:xfrm>
                <a:prstGeom prst="roundRect">
                  <a:avLst>
                    <a:gd name="adj" fmla="val 19659"/>
                  </a:avLst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254000" dist="127000" dir="2700000" sx="93000" sy="93000" algn="tl" rotWithShape="0">
                    <a:schemeClr val="tx2">
                      <a:alpha val="25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171450" indent="-171450">
                    <a:lnSpc>
                      <a:spcPts val="1500"/>
                    </a:lnSpc>
                    <a:spcAft>
                      <a:spcPts val="300"/>
                    </a:spcAft>
                    <a:buFont typeface="Arial" panose="020B0604020202020204" pitchFamily="34" charset="0"/>
                    <a:buChar char="•"/>
                  </a:pPr>
                  <a:r>
                    <a:rPr lang="en-US" sz="1000" dirty="0">
                      <a:solidFill>
                        <a:schemeClr val="tx2"/>
                      </a:solidFill>
                      <a:latin typeface="Montserrat" panose="00000500000000000000" pitchFamily="50" charset="0"/>
                    </a:rPr>
                    <a:t>Benefit 1</a:t>
                  </a:r>
                </a:p>
                <a:p>
                  <a:pPr marL="171450" indent="-171450">
                    <a:lnSpc>
                      <a:spcPts val="1500"/>
                    </a:lnSpc>
                    <a:spcAft>
                      <a:spcPts val="300"/>
                    </a:spcAft>
                    <a:buFont typeface="Arial" panose="020B0604020202020204" pitchFamily="34" charset="0"/>
                    <a:buChar char="•"/>
                  </a:pPr>
                  <a:r>
                    <a:rPr lang="en-US" sz="1000" dirty="0">
                      <a:solidFill>
                        <a:schemeClr val="tx2"/>
                      </a:solidFill>
                      <a:latin typeface="Montserrat" panose="00000500000000000000" pitchFamily="50" charset="0"/>
                    </a:rPr>
                    <a:t>Benefit 2</a:t>
                  </a:r>
                </a:p>
              </p:txBody>
            </p:sp>
            <p:sp>
              <p:nvSpPr>
                <p:cNvPr id="80" name="TextBox 79">
                  <a:extLst>
                    <a:ext uri="{FF2B5EF4-FFF2-40B4-BE49-F238E27FC236}">
                      <a16:creationId xmlns:a16="http://schemas.microsoft.com/office/drawing/2014/main" id="{75024BD0-439A-4E38-9489-5CDA49AD306D}"/>
                    </a:ext>
                  </a:extLst>
                </p:cNvPr>
                <p:cNvSpPr txBox="1"/>
                <p:nvPr/>
              </p:nvSpPr>
              <p:spPr>
                <a:xfrm>
                  <a:off x="894985" y="2348153"/>
                  <a:ext cx="713657" cy="2462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000" dirty="0">
                      <a:solidFill>
                        <a:srgbClr val="677E9D"/>
                      </a:solidFill>
                      <a:latin typeface="Montserrat" panose="00000500000000000000" pitchFamily="50" charset="0"/>
                    </a:rPr>
                    <a:t>Benefits</a:t>
                  </a:r>
                </a:p>
              </p:txBody>
            </p:sp>
            <p:sp>
              <p:nvSpPr>
                <p:cNvPr id="81" name="Rectangle: Rounded Corners 80">
                  <a:extLst>
                    <a:ext uri="{FF2B5EF4-FFF2-40B4-BE49-F238E27FC236}">
                      <a16:creationId xmlns:a16="http://schemas.microsoft.com/office/drawing/2014/main" id="{3DA6802E-74E5-44CC-BF64-7AA9303A42B9}"/>
                    </a:ext>
                  </a:extLst>
                </p:cNvPr>
                <p:cNvSpPr/>
                <p:nvPr/>
              </p:nvSpPr>
              <p:spPr>
                <a:xfrm>
                  <a:off x="452576" y="1104897"/>
                  <a:ext cx="1598474" cy="1202138"/>
                </a:xfrm>
                <a:prstGeom prst="roundRect">
                  <a:avLst>
                    <a:gd name="adj" fmla="val 10392"/>
                  </a:avLst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254000" dist="127000" dir="2700000" sx="93000" sy="93000" algn="tl" rotWithShape="0">
                    <a:schemeClr val="tx2">
                      <a:alpha val="25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>
                    <a:lnSpc>
                      <a:spcPts val="1500"/>
                    </a:lnSpc>
                    <a:spcAft>
                      <a:spcPts val="300"/>
                    </a:spcAft>
                  </a:pPr>
                  <a:r>
                    <a:rPr lang="en-US" sz="1000" dirty="0">
                      <a:solidFill>
                        <a:schemeClr val="tx2"/>
                      </a:solidFill>
                      <a:latin typeface="Montserrat" panose="00000500000000000000" pitchFamily="50" charset="0"/>
                    </a:rPr>
                    <a:t>Mobile App</a:t>
                  </a:r>
                </a:p>
              </p:txBody>
            </p:sp>
            <p:sp>
              <p:nvSpPr>
                <p:cNvPr id="82" name="TextBox 81">
                  <a:extLst>
                    <a:ext uri="{FF2B5EF4-FFF2-40B4-BE49-F238E27FC236}">
                      <a16:creationId xmlns:a16="http://schemas.microsoft.com/office/drawing/2014/main" id="{41853A18-594F-4603-8489-086A845E6AC0}"/>
                    </a:ext>
                  </a:extLst>
                </p:cNvPr>
                <p:cNvSpPr txBox="1"/>
                <p:nvPr/>
              </p:nvSpPr>
              <p:spPr>
                <a:xfrm>
                  <a:off x="442140" y="842621"/>
                  <a:ext cx="1619354" cy="24622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000" dirty="0">
                      <a:solidFill>
                        <a:srgbClr val="677E9D"/>
                      </a:solidFill>
                      <a:latin typeface="Montserrat" panose="00000500000000000000" pitchFamily="50" charset="0"/>
                    </a:rPr>
                    <a:t>Product Development</a:t>
                  </a:r>
                </a:p>
              </p:txBody>
            </p:sp>
            <p:sp>
              <p:nvSpPr>
                <p:cNvPr id="83" name="TextBox 82">
                  <a:extLst>
                    <a:ext uri="{FF2B5EF4-FFF2-40B4-BE49-F238E27FC236}">
                      <a16:creationId xmlns:a16="http://schemas.microsoft.com/office/drawing/2014/main" id="{23ED18C9-610A-48EC-AF31-48801CD7382D}"/>
                    </a:ext>
                  </a:extLst>
                </p:cNvPr>
                <p:cNvSpPr txBox="1"/>
                <p:nvPr/>
              </p:nvSpPr>
              <p:spPr>
                <a:xfrm>
                  <a:off x="737095" y="471412"/>
                  <a:ext cx="1029449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200" b="1" dirty="0">
                      <a:solidFill>
                        <a:schemeClr val="accent2"/>
                      </a:solidFill>
                      <a:latin typeface="Montserrat" panose="00000500000000000000" pitchFamily="50" charset="0"/>
                    </a:rPr>
                    <a:t>December</a:t>
                  </a: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7287114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2475D6F-0E77-4DC3-91B6-CE634453BA7C}"/>
              </a:ext>
            </a:extLst>
          </p:cNvPr>
          <p:cNvSpPr txBox="1"/>
          <p:nvPr/>
        </p:nvSpPr>
        <p:spPr>
          <a:xfrm>
            <a:off x="3101271" y="372934"/>
            <a:ext cx="5989460" cy="646331"/>
          </a:xfrm>
          <a:prstGeom prst="rect">
            <a:avLst/>
          </a:prstGeom>
          <a:noFill/>
        </p:spPr>
        <p:txBody>
          <a:bodyPr wrap="none" lIns="182880" tIns="91440" rIns="182880" bIns="91440" rtlCol="0" anchor="ctr" anchorCtr="0">
            <a:spAutoFit/>
          </a:bodyPr>
          <a:lstStyle/>
          <a:p>
            <a:pPr algn="ctr"/>
            <a:r>
              <a:rPr lang="en-US" sz="3000" b="1" dirty="0">
                <a:gradFill flip="none" rotWithShape="1"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tx2"/>
                    </a:gs>
                  </a:gsLst>
                  <a:lin ang="5400000" scaled="0"/>
                  <a:tileRect/>
                </a:gradFill>
                <a:latin typeface="Montserrat" panose="00000500000000000000" pitchFamily="50" charset="0"/>
              </a:rPr>
              <a:t>AGILE PRODUCT ROADMAP</a:t>
            </a: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24C8D51D-1A33-46B6-BB8E-526B1209875E}"/>
              </a:ext>
            </a:extLst>
          </p:cNvPr>
          <p:cNvSpPr/>
          <p:nvPr/>
        </p:nvSpPr>
        <p:spPr>
          <a:xfrm>
            <a:off x="675909" y="1329890"/>
            <a:ext cx="10840183" cy="4778810"/>
          </a:xfrm>
          <a:prstGeom prst="roundRect">
            <a:avLst>
              <a:gd name="adj" fmla="val 5463"/>
            </a:avLst>
          </a:prstGeom>
          <a:ln w="12700"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A60F52C-7B17-4F15-8C08-CEE02A702368}"/>
              </a:ext>
            </a:extLst>
          </p:cNvPr>
          <p:cNvGrpSpPr/>
          <p:nvPr/>
        </p:nvGrpSpPr>
        <p:grpSpPr>
          <a:xfrm>
            <a:off x="2843946" y="1520390"/>
            <a:ext cx="6504111" cy="4397810"/>
            <a:chOff x="2866537" y="2997200"/>
            <a:chExt cx="6504111" cy="3487866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09B6D67B-DC7B-4004-A9C6-CFEEF1A41F6F}"/>
                </a:ext>
              </a:extLst>
            </p:cNvPr>
            <p:cNvCxnSpPr/>
            <p:nvPr/>
          </p:nvCxnSpPr>
          <p:spPr>
            <a:xfrm>
              <a:off x="2866537" y="2997200"/>
              <a:ext cx="0" cy="3487866"/>
            </a:xfrm>
            <a:prstGeom prst="line">
              <a:avLst/>
            </a:prstGeom>
            <a:ln w="12700"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19A8AD2-85C8-408D-8070-B728FB3DD7F0}"/>
                </a:ext>
              </a:extLst>
            </p:cNvPr>
            <p:cNvCxnSpPr/>
            <p:nvPr/>
          </p:nvCxnSpPr>
          <p:spPr>
            <a:xfrm>
              <a:off x="5034574" y="2997200"/>
              <a:ext cx="0" cy="3487866"/>
            </a:xfrm>
            <a:prstGeom prst="line">
              <a:avLst/>
            </a:prstGeom>
            <a:ln w="12700"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F8B01E0B-E5A5-4E50-98DE-746755421672}"/>
                </a:ext>
              </a:extLst>
            </p:cNvPr>
            <p:cNvCxnSpPr/>
            <p:nvPr/>
          </p:nvCxnSpPr>
          <p:spPr>
            <a:xfrm>
              <a:off x="7202611" y="2997200"/>
              <a:ext cx="0" cy="3487866"/>
            </a:xfrm>
            <a:prstGeom prst="line">
              <a:avLst/>
            </a:prstGeom>
            <a:ln w="12700"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E8107ED8-5CE7-4075-B24C-04E9F958FD5A}"/>
                </a:ext>
              </a:extLst>
            </p:cNvPr>
            <p:cNvCxnSpPr/>
            <p:nvPr/>
          </p:nvCxnSpPr>
          <p:spPr>
            <a:xfrm>
              <a:off x="9370648" y="2997200"/>
              <a:ext cx="0" cy="3487866"/>
            </a:xfrm>
            <a:prstGeom prst="line">
              <a:avLst/>
            </a:prstGeom>
            <a:ln w="12700"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8AFB6F4D-5B14-4351-BE92-1E974D1FCBBD}"/>
              </a:ext>
            </a:extLst>
          </p:cNvPr>
          <p:cNvGrpSpPr/>
          <p:nvPr/>
        </p:nvGrpSpPr>
        <p:grpSpPr>
          <a:xfrm>
            <a:off x="-606378" y="2754492"/>
            <a:ext cx="11056072" cy="2773618"/>
            <a:chOff x="-606378" y="2754492"/>
            <a:chExt cx="11056072" cy="2773618"/>
          </a:xfrm>
        </p:grpSpPr>
        <p:sp>
          <p:nvSpPr>
            <p:cNvPr id="4" name="Arc 3">
              <a:extLst>
                <a:ext uri="{FF2B5EF4-FFF2-40B4-BE49-F238E27FC236}">
                  <a16:creationId xmlns:a16="http://schemas.microsoft.com/office/drawing/2014/main" id="{4874637B-D817-4CF8-855D-BD12221807BD}"/>
                </a:ext>
              </a:extLst>
            </p:cNvPr>
            <p:cNvSpPr/>
            <p:nvPr/>
          </p:nvSpPr>
          <p:spPr>
            <a:xfrm flipV="1">
              <a:off x="-606378" y="2754492"/>
              <a:ext cx="2762450" cy="2762451"/>
            </a:xfrm>
            <a:prstGeom prst="arc">
              <a:avLst>
                <a:gd name="adj1" fmla="val 16967711"/>
                <a:gd name="adj2" fmla="val 0"/>
              </a:avLst>
            </a:prstGeom>
            <a:noFill/>
            <a:ln w="88900" cap="rnd"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Arc 5">
              <a:extLst>
                <a:ext uri="{FF2B5EF4-FFF2-40B4-BE49-F238E27FC236}">
                  <a16:creationId xmlns:a16="http://schemas.microsoft.com/office/drawing/2014/main" id="{296288F1-8360-4D97-8154-96BD49C8C980}"/>
                </a:ext>
              </a:extLst>
            </p:cNvPr>
            <p:cNvSpPr/>
            <p:nvPr/>
          </p:nvSpPr>
          <p:spPr>
            <a:xfrm>
              <a:off x="2162343" y="2765659"/>
              <a:ext cx="2762450" cy="2762451"/>
            </a:xfrm>
            <a:prstGeom prst="arc">
              <a:avLst>
                <a:gd name="adj1" fmla="val 10792230"/>
                <a:gd name="adj2" fmla="val 0"/>
              </a:avLst>
            </a:prstGeom>
            <a:noFill/>
            <a:ln w="88900" cap="rnd"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3F309A03-87AD-4803-B800-94BCDF6AB0C7}"/>
                </a:ext>
              </a:extLst>
            </p:cNvPr>
            <p:cNvSpPr/>
            <p:nvPr/>
          </p:nvSpPr>
          <p:spPr>
            <a:xfrm>
              <a:off x="4924794" y="2765659"/>
              <a:ext cx="2762450" cy="2762451"/>
            </a:xfrm>
            <a:prstGeom prst="ellipse">
              <a:avLst/>
            </a:prstGeom>
            <a:noFill/>
            <a:ln w="88900" cap="rnd"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FE8F21CD-7DB8-4A34-95FA-D57162C6D199}"/>
                </a:ext>
              </a:extLst>
            </p:cNvPr>
            <p:cNvSpPr/>
            <p:nvPr/>
          </p:nvSpPr>
          <p:spPr>
            <a:xfrm>
              <a:off x="7687244" y="2765659"/>
              <a:ext cx="2762450" cy="2762451"/>
            </a:xfrm>
            <a:prstGeom prst="ellipse">
              <a:avLst/>
            </a:prstGeom>
            <a:noFill/>
            <a:ln w="88900" cap="rnd"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CED134F7-8A2A-4A68-B1D2-34BFB0B2C52F}"/>
              </a:ext>
            </a:extLst>
          </p:cNvPr>
          <p:cNvSpPr/>
          <p:nvPr/>
        </p:nvSpPr>
        <p:spPr>
          <a:xfrm rot="10800000">
            <a:off x="7469314" y="4162425"/>
            <a:ext cx="447678" cy="385928"/>
          </a:xfrm>
          <a:prstGeom prst="triangle">
            <a:avLst/>
          </a:prstGeom>
          <a:gradFill>
            <a:gsLst>
              <a:gs pos="100000">
                <a:schemeClr val="tx2">
                  <a:lumMod val="20000"/>
                  <a:lumOff val="80000"/>
                </a:schemeClr>
              </a:gs>
              <a:gs pos="0">
                <a:schemeClr val="tx2">
                  <a:lumMod val="40000"/>
                  <a:lumOff val="6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31CE2F5D-F58F-4E99-8860-A8B1E49CA13D}"/>
              </a:ext>
            </a:extLst>
          </p:cNvPr>
          <p:cNvSpPr/>
          <p:nvPr/>
        </p:nvSpPr>
        <p:spPr>
          <a:xfrm rot="16200000">
            <a:off x="6082180" y="5323980"/>
            <a:ext cx="447678" cy="385928"/>
          </a:xfrm>
          <a:prstGeom prst="triangle">
            <a:avLst/>
          </a:prstGeom>
          <a:gradFill>
            <a:gsLst>
              <a:gs pos="100000">
                <a:schemeClr val="tx2">
                  <a:lumMod val="20000"/>
                  <a:lumOff val="80000"/>
                </a:schemeClr>
              </a:gs>
              <a:gs pos="0">
                <a:schemeClr val="tx2">
                  <a:lumMod val="40000"/>
                  <a:lumOff val="6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D8E2F45-C734-4AA3-B50B-FC485F36796A}"/>
              </a:ext>
            </a:extLst>
          </p:cNvPr>
          <p:cNvSpPr txBox="1"/>
          <p:nvPr/>
        </p:nvSpPr>
        <p:spPr>
          <a:xfrm>
            <a:off x="1414897" y="5325029"/>
            <a:ext cx="1346844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0" dirty="0">
                <a:latin typeface="Montserrat" panose="00000500000000000000" pitchFamily="50" charset="0"/>
              </a:rPr>
              <a:t>Key Problems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22E7C56-E2A0-4172-AD57-CEBFE352E0D7}"/>
              </a:ext>
            </a:extLst>
          </p:cNvPr>
          <p:cNvSpPr txBox="1"/>
          <p:nvPr/>
        </p:nvSpPr>
        <p:spPr>
          <a:xfrm>
            <a:off x="2257914" y="4701143"/>
            <a:ext cx="1063112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0" dirty="0">
                <a:latin typeface="Montserrat" panose="00000500000000000000" pitchFamily="50" charset="0"/>
              </a:rPr>
              <a:t>Objectives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BB70622-630A-415C-B160-6827EC741D4F}"/>
              </a:ext>
            </a:extLst>
          </p:cNvPr>
          <p:cNvSpPr txBox="1"/>
          <p:nvPr/>
        </p:nvSpPr>
        <p:spPr>
          <a:xfrm>
            <a:off x="921857" y="3605768"/>
            <a:ext cx="95891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300" dirty="0">
                <a:latin typeface="Montserrat" panose="00000500000000000000" pitchFamily="50" charset="0"/>
              </a:rPr>
              <a:t>Solutions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7F31D10-A706-4384-969A-7123439A912A}"/>
              </a:ext>
            </a:extLst>
          </p:cNvPr>
          <p:cNvSpPr txBox="1"/>
          <p:nvPr/>
        </p:nvSpPr>
        <p:spPr>
          <a:xfrm>
            <a:off x="2967702" y="3099238"/>
            <a:ext cx="1140056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300" dirty="0">
                <a:latin typeface="Montserrat" panose="00000500000000000000" pitchFamily="50" charset="0"/>
              </a:rPr>
              <a:t>Knowledge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D8E5984-3B0F-4854-85A5-67406E4416AE}"/>
              </a:ext>
            </a:extLst>
          </p:cNvPr>
          <p:cNvSpPr txBox="1"/>
          <p:nvPr/>
        </p:nvSpPr>
        <p:spPr>
          <a:xfrm>
            <a:off x="3973330" y="4129621"/>
            <a:ext cx="625492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300" dirty="0">
                <a:latin typeface="Montserrat" panose="00000500000000000000" pitchFamily="50" charset="0"/>
              </a:rPr>
              <a:t>Build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C0561D3-BF28-4AF2-B0EC-5F3CB15F54F1}"/>
              </a:ext>
            </a:extLst>
          </p:cNvPr>
          <p:cNvSpPr txBox="1"/>
          <p:nvPr/>
        </p:nvSpPr>
        <p:spPr>
          <a:xfrm>
            <a:off x="5937971" y="3099238"/>
            <a:ext cx="736099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300" dirty="0">
                <a:latin typeface="Montserrat" panose="00000500000000000000" pitchFamily="50" charset="0"/>
              </a:rPr>
              <a:t>Iterate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56FDE5E-3B1A-4199-88AA-C014E87AEB95}"/>
              </a:ext>
            </a:extLst>
          </p:cNvPr>
          <p:cNvSpPr txBox="1"/>
          <p:nvPr/>
        </p:nvSpPr>
        <p:spPr>
          <a:xfrm>
            <a:off x="8269383" y="3099238"/>
            <a:ext cx="1527983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300" dirty="0">
                <a:latin typeface="Montserrat" panose="00000500000000000000" pitchFamily="50" charset="0"/>
              </a:rPr>
              <a:t>Sprint Structure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A1FB0BD-85C9-43B8-B603-97264294B5F1}"/>
              </a:ext>
            </a:extLst>
          </p:cNvPr>
          <p:cNvSpPr txBox="1"/>
          <p:nvPr/>
        </p:nvSpPr>
        <p:spPr>
          <a:xfrm>
            <a:off x="7977192" y="3568406"/>
            <a:ext cx="158889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0" dirty="0">
                <a:latin typeface="Montserrat" panose="00000500000000000000" pitchFamily="50" charset="0"/>
              </a:rPr>
              <a:t>Product Backlog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C55358A-887D-40B2-862B-82A9BD0B45F3}"/>
              </a:ext>
            </a:extLst>
          </p:cNvPr>
          <p:cNvSpPr txBox="1"/>
          <p:nvPr/>
        </p:nvSpPr>
        <p:spPr>
          <a:xfrm>
            <a:off x="8443047" y="4906887"/>
            <a:ext cx="942887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0" dirty="0">
                <a:latin typeface="Montserrat" panose="00000500000000000000" pitchFamily="50" charset="0"/>
              </a:rPr>
              <a:t>Review &amp;</a:t>
            </a:r>
          </a:p>
          <a:p>
            <a:r>
              <a:rPr lang="en-US" sz="1300" dirty="0">
                <a:latin typeface="Montserrat" panose="00000500000000000000" pitchFamily="50" charset="0"/>
              </a:rPr>
              <a:t>Analysis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6F96DE4-A51C-4D84-AE32-CA05D50E55A1}"/>
              </a:ext>
            </a:extLst>
          </p:cNvPr>
          <p:cNvSpPr txBox="1"/>
          <p:nvPr/>
        </p:nvSpPr>
        <p:spPr>
          <a:xfrm>
            <a:off x="10691031" y="3466198"/>
            <a:ext cx="112952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latin typeface="Montserrat" panose="00000500000000000000" pitchFamily="50" charset="0"/>
              </a:rPr>
              <a:t>Sprint Execution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3502287-2DB1-46E8-B07D-323418F266DA}"/>
              </a:ext>
            </a:extLst>
          </p:cNvPr>
          <p:cNvSpPr txBox="1"/>
          <p:nvPr/>
        </p:nvSpPr>
        <p:spPr>
          <a:xfrm>
            <a:off x="10376763" y="4908368"/>
            <a:ext cx="109413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latin typeface="Montserrat" panose="00000500000000000000" pitchFamily="50" charset="0"/>
              </a:rPr>
              <a:t>Shippable Increment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A636FB5-A38A-42D2-AE48-88DBE1C83618}"/>
              </a:ext>
            </a:extLst>
          </p:cNvPr>
          <p:cNvSpPr txBox="1"/>
          <p:nvPr/>
        </p:nvSpPr>
        <p:spPr>
          <a:xfrm>
            <a:off x="675909" y="1606482"/>
            <a:ext cx="21680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1"/>
                </a:solidFill>
                <a:latin typeface="Montserrat" panose="00000500000000000000" pitchFamily="50" charset="0"/>
              </a:rPr>
              <a:t>YEAR 1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B6374B1-9F55-45C7-BFE6-8CE651DB0C6A}"/>
              </a:ext>
            </a:extLst>
          </p:cNvPr>
          <p:cNvSpPr txBox="1"/>
          <p:nvPr/>
        </p:nvSpPr>
        <p:spPr>
          <a:xfrm>
            <a:off x="2846295" y="1606482"/>
            <a:ext cx="21680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2"/>
                </a:solidFill>
                <a:latin typeface="Montserrat" panose="00000500000000000000" pitchFamily="50" charset="0"/>
              </a:rPr>
              <a:t>YEAR 2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30796953-8AA3-4808-93CE-75F6980334F0}"/>
              </a:ext>
            </a:extLst>
          </p:cNvPr>
          <p:cNvSpPr txBox="1"/>
          <p:nvPr/>
        </p:nvSpPr>
        <p:spPr>
          <a:xfrm>
            <a:off x="5011991" y="1606482"/>
            <a:ext cx="21680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Montserrat" panose="00000500000000000000" pitchFamily="50" charset="0"/>
              </a:rPr>
              <a:t>YEAR 3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6822438-60EA-4055-B1E1-073FC358AC68}"/>
              </a:ext>
            </a:extLst>
          </p:cNvPr>
          <p:cNvSpPr txBox="1"/>
          <p:nvPr/>
        </p:nvSpPr>
        <p:spPr>
          <a:xfrm>
            <a:off x="7185368" y="1606482"/>
            <a:ext cx="21680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3"/>
                </a:solidFill>
                <a:latin typeface="Montserrat" panose="00000500000000000000" pitchFamily="50" charset="0"/>
              </a:rPr>
              <a:t>YEAR 4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D2B3BA54-189A-4D54-8F80-8B6B9C1F7F18}"/>
              </a:ext>
            </a:extLst>
          </p:cNvPr>
          <p:cNvSpPr txBox="1"/>
          <p:nvPr/>
        </p:nvSpPr>
        <p:spPr>
          <a:xfrm>
            <a:off x="9345396" y="1606482"/>
            <a:ext cx="21680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tx2">
                    <a:lumMod val="40000"/>
                    <a:lumOff val="60000"/>
                  </a:schemeClr>
                </a:solidFill>
                <a:latin typeface="Montserrat" panose="00000500000000000000" pitchFamily="50" charset="0"/>
              </a:rPr>
              <a:t>YEAR 5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B48C192-C066-4367-9F21-D242642A3691}"/>
              </a:ext>
            </a:extLst>
          </p:cNvPr>
          <p:cNvGrpSpPr/>
          <p:nvPr/>
        </p:nvGrpSpPr>
        <p:grpSpPr>
          <a:xfrm>
            <a:off x="1738056" y="4633936"/>
            <a:ext cx="426804" cy="426802"/>
            <a:chOff x="1738056" y="4633936"/>
            <a:chExt cx="426804" cy="426802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36B2FC43-63EB-4D4E-96B4-86194A2CB76D}"/>
                </a:ext>
              </a:extLst>
            </p:cNvPr>
            <p:cNvSpPr/>
            <p:nvPr/>
          </p:nvSpPr>
          <p:spPr>
            <a:xfrm>
              <a:off x="1738056" y="4633936"/>
              <a:ext cx="426804" cy="426802"/>
            </a:xfrm>
            <a:prstGeom prst="ellipse">
              <a:avLst/>
            </a:prstGeom>
            <a:gradFill flip="none" rotWithShape="1">
              <a:gsLst>
                <a:gs pos="100000">
                  <a:schemeClr val="accent2"/>
                </a:gs>
                <a:gs pos="0">
                  <a:schemeClr val="accent2">
                    <a:lumMod val="60000"/>
                    <a:lumOff val="4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02CEF5AE-E6D8-48EB-9FB4-07816FF2E919}"/>
                </a:ext>
              </a:extLst>
            </p:cNvPr>
            <p:cNvSpPr/>
            <p:nvPr/>
          </p:nvSpPr>
          <p:spPr>
            <a:xfrm>
              <a:off x="1851808" y="4751286"/>
              <a:ext cx="199300" cy="192103"/>
            </a:xfrm>
            <a:custGeom>
              <a:avLst/>
              <a:gdLst>
                <a:gd name="connsiteX0" fmla="*/ 1503709 w 1500838"/>
                <a:gd name="connsiteY0" fmla="*/ 602258 h 1446641"/>
                <a:gd name="connsiteX1" fmla="*/ 1443008 w 1500838"/>
                <a:gd name="connsiteY1" fmla="*/ 748298 h 1446641"/>
                <a:gd name="connsiteX2" fmla="*/ 1282544 w 1500838"/>
                <a:gd name="connsiteY2" fmla="*/ 903885 h 1446641"/>
                <a:gd name="connsiteX3" fmla="*/ 1254236 w 1500838"/>
                <a:gd name="connsiteY3" fmla="*/ 990183 h 1446641"/>
                <a:gd name="connsiteX4" fmla="*/ 1292966 w 1500838"/>
                <a:gd name="connsiteY4" fmla="*/ 1213225 h 1446641"/>
                <a:gd name="connsiteX5" fmla="*/ 1092687 w 1500838"/>
                <a:gd name="connsiteY5" fmla="*/ 1450482 h 1446641"/>
                <a:gd name="connsiteX6" fmla="*/ 990714 w 1500838"/>
                <a:gd name="connsiteY6" fmla="*/ 1424718 h 1446641"/>
                <a:gd name="connsiteX7" fmla="*/ 788809 w 1500838"/>
                <a:gd name="connsiteY7" fmla="*/ 1318409 h 1446641"/>
                <a:gd name="connsiteX8" fmla="*/ 716310 w 1500838"/>
                <a:gd name="connsiteY8" fmla="*/ 1317992 h 1446641"/>
                <a:gd name="connsiteX9" fmla="*/ 510195 w 1500838"/>
                <a:gd name="connsiteY9" fmla="*/ 1426302 h 1446641"/>
                <a:gd name="connsiteX10" fmla="*/ 211778 w 1500838"/>
                <a:gd name="connsiteY10" fmla="*/ 1279929 h 1446641"/>
                <a:gd name="connsiteX11" fmla="*/ 217156 w 1500838"/>
                <a:gd name="connsiteY11" fmla="*/ 1177705 h 1446641"/>
                <a:gd name="connsiteX12" fmla="*/ 252760 w 1500838"/>
                <a:gd name="connsiteY12" fmla="*/ 969964 h 1446641"/>
                <a:gd name="connsiteX13" fmla="*/ 231456 w 1500838"/>
                <a:gd name="connsiteY13" fmla="*/ 913974 h 1446641"/>
                <a:gd name="connsiteX14" fmla="*/ 63320 w 1500838"/>
                <a:gd name="connsiteY14" fmla="*/ 750549 h 1446641"/>
                <a:gd name="connsiteX15" fmla="*/ 69532 w 1500838"/>
                <a:gd name="connsiteY15" fmla="*/ 448756 h 1446641"/>
                <a:gd name="connsiteX16" fmla="*/ 195686 w 1500838"/>
                <a:gd name="connsiteY16" fmla="*/ 395935 h 1446641"/>
                <a:gd name="connsiteX17" fmla="*/ 415059 w 1500838"/>
                <a:gd name="connsiteY17" fmla="*/ 364167 h 1446641"/>
                <a:gd name="connsiteX18" fmla="*/ 463336 w 1500838"/>
                <a:gd name="connsiteY18" fmla="*/ 326354 h 1446641"/>
                <a:gd name="connsiteX19" fmla="*/ 563475 w 1500838"/>
                <a:gd name="connsiteY19" fmla="*/ 123074 h 1446641"/>
                <a:gd name="connsiteX20" fmla="*/ 740532 w 1500838"/>
                <a:gd name="connsiteY20" fmla="*/ 422 h 1446641"/>
                <a:gd name="connsiteX21" fmla="*/ 927095 w 1500838"/>
                <a:gd name="connsiteY21" fmla="*/ 98602 h 1446641"/>
                <a:gd name="connsiteX22" fmla="*/ 996717 w 1500838"/>
                <a:gd name="connsiteY22" fmla="*/ 236679 h 1446641"/>
                <a:gd name="connsiteX23" fmla="*/ 1041075 w 1500838"/>
                <a:gd name="connsiteY23" fmla="*/ 326354 h 1446641"/>
                <a:gd name="connsiteX24" fmla="*/ 1094147 w 1500838"/>
                <a:gd name="connsiteY24" fmla="*/ 364709 h 1446641"/>
                <a:gd name="connsiteX25" fmla="*/ 1328903 w 1500838"/>
                <a:gd name="connsiteY25" fmla="*/ 399020 h 1446641"/>
                <a:gd name="connsiteX26" fmla="*/ 1503709 w 1500838"/>
                <a:gd name="connsiteY26" fmla="*/ 602258 h 1446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500838" h="1446641">
                  <a:moveTo>
                    <a:pt x="1503709" y="602258"/>
                  </a:moveTo>
                  <a:cubicBezTo>
                    <a:pt x="1503626" y="659290"/>
                    <a:pt x="1483156" y="708276"/>
                    <a:pt x="1443008" y="748298"/>
                  </a:cubicBezTo>
                  <a:cubicBezTo>
                    <a:pt x="1390229" y="800869"/>
                    <a:pt x="1337116" y="853190"/>
                    <a:pt x="1282544" y="903885"/>
                  </a:cubicBezTo>
                  <a:cubicBezTo>
                    <a:pt x="1256154" y="928399"/>
                    <a:pt x="1247065" y="954330"/>
                    <a:pt x="1254236" y="990183"/>
                  </a:cubicBezTo>
                  <a:cubicBezTo>
                    <a:pt x="1269036" y="1064141"/>
                    <a:pt x="1281418" y="1138641"/>
                    <a:pt x="1292966" y="1213225"/>
                  </a:cubicBezTo>
                  <a:cubicBezTo>
                    <a:pt x="1312102" y="1336585"/>
                    <a:pt x="1217466" y="1448356"/>
                    <a:pt x="1092687" y="1450482"/>
                  </a:cubicBezTo>
                  <a:cubicBezTo>
                    <a:pt x="1056667" y="1451108"/>
                    <a:pt x="1022690" y="1441561"/>
                    <a:pt x="990714" y="1424718"/>
                  </a:cubicBezTo>
                  <a:cubicBezTo>
                    <a:pt x="923426" y="1389282"/>
                    <a:pt x="855805" y="1354429"/>
                    <a:pt x="788809" y="1318409"/>
                  </a:cubicBezTo>
                  <a:cubicBezTo>
                    <a:pt x="764045" y="1305109"/>
                    <a:pt x="741199" y="1304609"/>
                    <a:pt x="716310" y="1317992"/>
                  </a:cubicBezTo>
                  <a:cubicBezTo>
                    <a:pt x="647939" y="1354720"/>
                    <a:pt x="579275" y="1390949"/>
                    <a:pt x="510195" y="1426302"/>
                  </a:cubicBezTo>
                  <a:cubicBezTo>
                    <a:pt x="384000" y="1490838"/>
                    <a:pt x="238377" y="1419048"/>
                    <a:pt x="211778" y="1279929"/>
                  </a:cubicBezTo>
                  <a:cubicBezTo>
                    <a:pt x="205191" y="1245368"/>
                    <a:pt x="211278" y="1211557"/>
                    <a:pt x="217156" y="1177705"/>
                  </a:cubicBezTo>
                  <a:cubicBezTo>
                    <a:pt x="229121" y="1108500"/>
                    <a:pt x="241170" y="1039252"/>
                    <a:pt x="252760" y="969964"/>
                  </a:cubicBezTo>
                  <a:cubicBezTo>
                    <a:pt x="256512" y="947493"/>
                    <a:pt x="247256" y="929316"/>
                    <a:pt x="231456" y="913974"/>
                  </a:cubicBezTo>
                  <a:cubicBezTo>
                    <a:pt x="175383" y="859527"/>
                    <a:pt x="118810" y="805622"/>
                    <a:pt x="63320" y="750549"/>
                  </a:cubicBezTo>
                  <a:cubicBezTo>
                    <a:pt x="-23603" y="664293"/>
                    <a:pt x="-20560" y="530260"/>
                    <a:pt x="69532" y="448756"/>
                  </a:cubicBezTo>
                  <a:cubicBezTo>
                    <a:pt x="105344" y="416363"/>
                    <a:pt x="148660" y="402271"/>
                    <a:pt x="195686" y="395935"/>
                  </a:cubicBezTo>
                  <a:cubicBezTo>
                    <a:pt x="268894" y="386096"/>
                    <a:pt x="341976" y="375048"/>
                    <a:pt x="415059" y="364167"/>
                  </a:cubicBezTo>
                  <a:cubicBezTo>
                    <a:pt x="438030" y="360748"/>
                    <a:pt x="453205" y="347032"/>
                    <a:pt x="463336" y="326354"/>
                  </a:cubicBezTo>
                  <a:cubicBezTo>
                    <a:pt x="496521" y="258483"/>
                    <a:pt x="530248" y="190903"/>
                    <a:pt x="563475" y="123074"/>
                  </a:cubicBezTo>
                  <a:cubicBezTo>
                    <a:pt x="599704" y="49116"/>
                    <a:pt x="658278" y="5216"/>
                    <a:pt x="740532" y="422"/>
                  </a:cubicBezTo>
                  <a:cubicBezTo>
                    <a:pt x="820744" y="-4247"/>
                    <a:pt x="884613" y="29938"/>
                    <a:pt x="927095" y="98602"/>
                  </a:cubicBezTo>
                  <a:cubicBezTo>
                    <a:pt x="954193" y="142460"/>
                    <a:pt x="973704" y="190528"/>
                    <a:pt x="996717" y="236679"/>
                  </a:cubicBezTo>
                  <a:cubicBezTo>
                    <a:pt x="1011600" y="266529"/>
                    <a:pt x="1026609" y="296296"/>
                    <a:pt x="1041075" y="326354"/>
                  </a:cubicBezTo>
                  <a:cubicBezTo>
                    <a:pt x="1051915" y="348950"/>
                    <a:pt x="1069383" y="361165"/>
                    <a:pt x="1094147" y="364709"/>
                  </a:cubicBezTo>
                  <a:cubicBezTo>
                    <a:pt x="1172440" y="375840"/>
                    <a:pt x="1250692" y="387430"/>
                    <a:pt x="1328903" y="399020"/>
                  </a:cubicBezTo>
                  <a:cubicBezTo>
                    <a:pt x="1429584" y="413903"/>
                    <a:pt x="1503584" y="500118"/>
                    <a:pt x="1503709" y="602258"/>
                  </a:cubicBezTo>
                  <a:close/>
                </a:path>
              </a:pathLst>
            </a:custGeom>
            <a:solidFill>
              <a:schemeClr val="bg1"/>
            </a:solidFill>
            <a:ln w="41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EB84158B-2AE9-49FB-A86F-879BCDF15426}"/>
              </a:ext>
            </a:extLst>
          </p:cNvPr>
          <p:cNvGrpSpPr/>
          <p:nvPr/>
        </p:nvGrpSpPr>
        <p:grpSpPr>
          <a:xfrm>
            <a:off x="10149545" y="3501199"/>
            <a:ext cx="426804" cy="426802"/>
            <a:chOff x="10149545" y="3501199"/>
            <a:chExt cx="426804" cy="426802"/>
          </a:xfrm>
        </p:grpSpPr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1DD1057E-C642-4FE7-AF31-FD6DBE4A387D}"/>
                </a:ext>
              </a:extLst>
            </p:cNvPr>
            <p:cNvSpPr/>
            <p:nvPr/>
          </p:nvSpPr>
          <p:spPr>
            <a:xfrm>
              <a:off x="10149545" y="3501199"/>
              <a:ext cx="426804" cy="426802"/>
            </a:xfrm>
            <a:prstGeom prst="ellipse">
              <a:avLst/>
            </a:prstGeom>
            <a:gradFill flip="none" rotWithShape="1">
              <a:gsLst>
                <a:gs pos="100000">
                  <a:schemeClr val="tx2">
                    <a:lumMod val="60000"/>
                    <a:lumOff val="40000"/>
                  </a:schemeClr>
                </a:gs>
                <a:gs pos="0">
                  <a:schemeClr val="tx2">
                    <a:lumMod val="40000"/>
                    <a:lumOff val="6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43EDD37-D7C0-47B2-A8DB-46D207A6A1F4}"/>
                </a:ext>
              </a:extLst>
            </p:cNvPr>
            <p:cNvSpPr/>
            <p:nvPr/>
          </p:nvSpPr>
          <p:spPr>
            <a:xfrm>
              <a:off x="10263297" y="3614950"/>
              <a:ext cx="199300" cy="199300"/>
            </a:xfrm>
            <a:custGeom>
              <a:avLst/>
              <a:gdLst>
                <a:gd name="connsiteX0" fmla="*/ 703510 w 1500838"/>
                <a:gd name="connsiteY0" fmla="*/ 466381 h 1500838"/>
                <a:gd name="connsiteX1" fmla="*/ 703551 w 1500838"/>
                <a:gd name="connsiteY1" fmla="*/ 677415 h 1500838"/>
                <a:gd name="connsiteX2" fmla="*/ 761584 w 1500838"/>
                <a:gd name="connsiteY2" fmla="*/ 784600 h 1500838"/>
                <a:gd name="connsiteX3" fmla="*/ 829288 w 1500838"/>
                <a:gd name="connsiteY3" fmla="*/ 800192 h 1500838"/>
                <a:gd name="connsiteX4" fmla="*/ 1243561 w 1500838"/>
                <a:gd name="connsiteY4" fmla="*/ 800234 h 1500838"/>
                <a:gd name="connsiteX5" fmla="*/ 1303595 w 1500838"/>
                <a:gd name="connsiteY5" fmla="*/ 859851 h 1500838"/>
                <a:gd name="connsiteX6" fmla="*/ 977455 w 1500838"/>
                <a:gd name="connsiteY6" fmla="*/ 1415953 h 1500838"/>
                <a:gd name="connsiteX7" fmla="*/ 607206 w 1500838"/>
                <a:gd name="connsiteY7" fmla="*/ 1501376 h 1500838"/>
                <a:gd name="connsiteX8" fmla="*/ 82204 w 1500838"/>
                <a:gd name="connsiteY8" fmla="*/ 1165438 h 1500838"/>
                <a:gd name="connsiteX9" fmla="*/ 1993 w 1500838"/>
                <a:gd name="connsiteY9" fmla="*/ 806154 h 1500838"/>
                <a:gd name="connsiteX10" fmla="*/ 240543 w 1500838"/>
                <a:gd name="connsiteY10" fmla="*/ 346439 h 1500838"/>
                <a:gd name="connsiteX11" fmla="*/ 646853 w 1500838"/>
                <a:gd name="connsiteY11" fmla="*/ 199940 h 1500838"/>
                <a:gd name="connsiteX12" fmla="*/ 703468 w 1500838"/>
                <a:gd name="connsiteY12" fmla="*/ 256847 h 1500838"/>
                <a:gd name="connsiteX13" fmla="*/ 703510 w 1500838"/>
                <a:gd name="connsiteY13" fmla="*/ 466381 h 1500838"/>
                <a:gd name="connsiteX14" fmla="*/ 1447968 w 1500838"/>
                <a:gd name="connsiteY14" fmla="*/ 702346 h 1500838"/>
                <a:gd name="connsiteX15" fmla="*/ 1503916 w 1500838"/>
                <a:gd name="connsiteY15" fmla="*/ 646273 h 1500838"/>
                <a:gd name="connsiteX16" fmla="*/ 1445925 w 1500838"/>
                <a:gd name="connsiteY16" fmla="*/ 383126 h 1500838"/>
                <a:gd name="connsiteX17" fmla="*/ 859305 w 1500838"/>
                <a:gd name="connsiteY17" fmla="*/ 79 h 1500838"/>
                <a:gd name="connsiteX18" fmla="*/ 801356 w 1500838"/>
                <a:gd name="connsiteY18" fmla="*/ 56944 h 1500838"/>
                <a:gd name="connsiteX19" fmla="*/ 801356 w 1500838"/>
                <a:gd name="connsiteY19" fmla="*/ 644522 h 1500838"/>
                <a:gd name="connsiteX20" fmla="*/ 858805 w 1500838"/>
                <a:gd name="connsiteY20" fmla="*/ 702388 h 1500838"/>
                <a:gd name="connsiteX21" fmla="*/ 1152594 w 1500838"/>
                <a:gd name="connsiteY21" fmla="*/ 702388 h 1500838"/>
                <a:gd name="connsiteX22" fmla="*/ 1447968 w 1500838"/>
                <a:gd name="connsiteY22" fmla="*/ 702346 h 1500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500838" h="1500838">
                  <a:moveTo>
                    <a:pt x="703510" y="466381"/>
                  </a:moveTo>
                  <a:cubicBezTo>
                    <a:pt x="703510" y="536712"/>
                    <a:pt x="703385" y="607084"/>
                    <a:pt x="703551" y="677415"/>
                  </a:cubicBezTo>
                  <a:cubicBezTo>
                    <a:pt x="703676" y="723441"/>
                    <a:pt x="720936" y="760545"/>
                    <a:pt x="761584" y="784600"/>
                  </a:cubicBezTo>
                  <a:cubicBezTo>
                    <a:pt x="782387" y="796899"/>
                    <a:pt x="805567" y="800151"/>
                    <a:pt x="829288" y="800192"/>
                  </a:cubicBezTo>
                  <a:cubicBezTo>
                    <a:pt x="967365" y="800276"/>
                    <a:pt x="1105484" y="800234"/>
                    <a:pt x="1243561" y="800234"/>
                  </a:cubicBezTo>
                  <a:cubicBezTo>
                    <a:pt x="1285544" y="800234"/>
                    <a:pt x="1304971" y="818494"/>
                    <a:pt x="1303595" y="859851"/>
                  </a:cubicBezTo>
                  <a:cubicBezTo>
                    <a:pt x="1295382" y="1104029"/>
                    <a:pt x="1186113" y="1289925"/>
                    <a:pt x="977455" y="1415953"/>
                  </a:cubicBezTo>
                  <a:cubicBezTo>
                    <a:pt x="864016" y="1484450"/>
                    <a:pt x="738654" y="1512924"/>
                    <a:pt x="607206" y="1501376"/>
                  </a:cubicBezTo>
                  <a:cubicBezTo>
                    <a:pt x="374909" y="1480948"/>
                    <a:pt x="198644" y="1368010"/>
                    <a:pt x="82204" y="1165438"/>
                  </a:cubicBezTo>
                  <a:cubicBezTo>
                    <a:pt x="18460" y="1054543"/>
                    <a:pt x="-7804" y="933350"/>
                    <a:pt x="1993" y="806154"/>
                  </a:cubicBezTo>
                  <a:cubicBezTo>
                    <a:pt x="16376" y="619883"/>
                    <a:pt x="95795" y="465213"/>
                    <a:pt x="240543" y="346439"/>
                  </a:cubicBezTo>
                  <a:cubicBezTo>
                    <a:pt x="358192" y="249884"/>
                    <a:pt x="494268" y="201107"/>
                    <a:pt x="646853" y="199940"/>
                  </a:cubicBezTo>
                  <a:cubicBezTo>
                    <a:pt x="684082" y="199648"/>
                    <a:pt x="703426" y="219242"/>
                    <a:pt x="703468" y="256847"/>
                  </a:cubicBezTo>
                  <a:cubicBezTo>
                    <a:pt x="703551" y="326761"/>
                    <a:pt x="703510" y="396550"/>
                    <a:pt x="703510" y="466381"/>
                  </a:cubicBezTo>
                  <a:close/>
                  <a:moveTo>
                    <a:pt x="1447968" y="702346"/>
                  </a:moveTo>
                  <a:cubicBezTo>
                    <a:pt x="1484279" y="702304"/>
                    <a:pt x="1503790" y="682501"/>
                    <a:pt x="1503916" y="646273"/>
                  </a:cubicBezTo>
                  <a:cubicBezTo>
                    <a:pt x="1504207" y="554221"/>
                    <a:pt x="1486322" y="465547"/>
                    <a:pt x="1445925" y="383126"/>
                  </a:cubicBezTo>
                  <a:cubicBezTo>
                    <a:pt x="1326650" y="139573"/>
                    <a:pt x="1131124" y="10709"/>
                    <a:pt x="859305" y="79"/>
                  </a:cubicBezTo>
                  <a:cubicBezTo>
                    <a:pt x="820659" y="-1422"/>
                    <a:pt x="801356" y="18630"/>
                    <a:pt x="801356" y="56944"/>
                  </a:cubicBezTo>
                  <a:cubicBezTo>
                    <a:pt x="801314" y="252803"/>
                    <a:pt x="801314" y="448663"/>
                    <a:pt x="801356" y="644522"/>
                  </a:cubicBezTo>
                  <a:cubicBezTo>
                    <a:pt x="801356" y="682668"/>
                    <a:pt x="820909" y="702346"/>
                    <a:pt x="858805" y="702388"/>
                  </a:cubicBezTo>
                  <a:cubicBezTo>
                    <a:pt x="956735" y="702471"/>
                    <a:pt x="1054665" y="702429"/>
                    <a:pt x="1152594" y="702388"/>
                  </a:cubicBezTo>
                  <a:cubicBezTo>
                    <a:pt x="1251066" y="702388"/>
                    <a:pt x="1349496" y="702471"/>
                    <a:pt x="1447968" y="702346"/>
                  </a:cubicBezTo>
                  <a:close/>
                </a:path>
              </a:pathLst>
            </a:custGeom>
            <a:solidFill>
              <a:schemeClr val="bg1"/>
            </a:solidFill>
            <a:ln w="41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93755137-61E5-418C-8E6B-F38BF101ADAB}"/>
              </a:ext>
            </a:extLst>
          </p:cNvPr>
          <p:cNvGrpSpPr/>
          <p:nvPr/>
        </p:nvGrpSpPr>
        <p:grpSpPr>
          <a:xfrm>
            <a:off x="8819971" y="2559878"/>
            <a:ext cx="426804" cy="426802"/>
            <a:chOff x="8819971" y="2559878"/>
            <a:chExt cx="426804" cy="426802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DB86F040-FB57-45AF-AA2C-833A56E47F2D}"/>
                </a:ext>
              </a:extLst>
            </p:cNvPr>
            <p:cNvSpPr/>
            <p:nvPr/>
          </p:nvSpPr>
          <p:spPr>
            <a:xfrm>
              <a:off x="8819971" y="2559878"/>
              <a:ext cx="426804" cy="426802"/>
            </a:xfrm>
            <a:prstGeom prst="ellipse">
              <a:avLst/>
            </a:prstGeom>
            <a:gradFill flip="none" rotWithShape="1">
              <a:gsLst>
                <a:gs pos="100000">
                  <a:schemeClr val="accent3"/>
                </a:gs>
                <a:gs pos="0">
                  <a:schemeClr val="accent3">
                    <a:lumMod val="60000"/>
                    <a:lumOff val="4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8DC401BE-A6A9-4A59-A660-94FF44E2531F}"/>
                </a:ext>
              </a:extLst>
            </p:cNvPr>
            <p:cNvSpPr/>
            <p:nvPr/>
          </p:nvSpPr>
          <p:spPr>
            <a:xfrm>
              <a:off x="8933723" y="2673629"/>
              <a:ext cx="199300" cy="199300"/>
            </a:xfrm>
            <a:custGeom>
              <a:avLst/>
              <a:gdLst>
                <a:gd name="connsiteX0" fmla="*/ 751596 w 1500838"/>
                <a:gd name="connsiteY0" fmla="*/ 500238 h 1500838"/>
                <a:gd name="connsiteX1" fmla="*/ 1479920 w 1500838"/>
                <a:gd name="connsiteY1" fmla="*/ 500238 h 1500838"/>
                <a:gd name="connsiteX2" fmla="*/ 1503016 w 1500838"/>
                <a:gd name="connsiteY2" fmla="*/ 523251 h 1500838"/>
                <a:gd name="connsiteX3" fmla="*/ 1503391 w 1500838"/>
                <a:gd name="connsiteY3" fmla="*/ 1167195 h 1500838"/>
                <a:gd name="connsiteX4" fmla="*/ 1202306 w 1500838"/>
                <a:gd name="connsiteY4" fmla="*/ 1502048 h 1500838"/>
                <a:gd name="connsiteX5" fmla="*/ 1164827 w 1500838"/>
                <a:gd name="connsiteY5" fmla="*/ 1502923 h 1500838"/>
                <a:gd name="connsiteX6" fmla="*/ 338031 w 1500838"/>
                <a:gd name="connsiteY6" fmla="*/ 1503507 h 1500838"/>
                <a:gd name="connsiteX7" fmla="*/ 968 w 1500838"/>
                <a:gd name="connsiteY7" fmla="*/ 1202881 h 1500838"/>
                <a:gd name="connsiteX8" fmla="*/ 51 w 1500838"/>
                <a:gd name="connsiteY8" fmla="*/ 1168528 h 1500838"/>
                <a:gd name="connsiteX9" fmla="*/ 9 w 1500838"/>
                <a:gd name="connsiteY9" fmla="*/ 523043 h 1500838"/>
                <a:gd name="connsiteX10" fmla="*/ 23272 w 1500838"/>
                <a:gd name="connsiteY10" fmla="*/ 500196 h 1500838"/>
                <a:gd name="connsiteX11" fmla="*/ 751596 w 1500838"/>
                <a:gd name="connsiteY11" fmla="*/ 500238 h 1500838"/>
                <a:gd name="connsiteX12" fmla="*/ 749887 w 1500838"/>
                <a:gd name="connsiteY12" fmla="*/ 850434 h 1500838"/>
                <a:gd name="connsiteX13" fmla="*/ 1187464 w 1500838"/>
                <a:gd name="connsiteY13" fmla="*/ 850475 h 1500838"/>
                <a:gd name="connsiteX14" fmla="*/ 1216814 w 1500838"/>
                <a:gd name="connsiteY14" fmla="*/ 847141 h 1500838"/>
                <a:gd name="connsiteX15" fmla="*/ 1237326 w 1500838"/>
                <a:gd name="connsiteY15" fmla="*/ 769597 h 1500838"/>
                <a:gd name="connsiteX16" fmla="*/ 1190591 w 1500838"/>
                <a:gd name="connsiteY16" fmla="*/ 752504 h 1500838"/>
                <a:gd name="connsiteX17" fmla="*/ 312309 w 1500838"/>
                <a:gd name="connsiteY17" fmla="*/ 752546 h 1500838"/>
                <a:gd name="connsiteX18" fmla="*/ 287586 w 1500838"/>
                <a:gd name="connsiteY18" fmla="*/ 755464 h 1500838"/>
                <a:gd name="connsiteX19" fmla="*/ 266658 w 1500838"/>
                <a:gd name="connsiteY19" fmla="*/ 834425 h 1500838"/>
                <a:gd name="connsiteX20" fmla="*/ 312309 w 1500838"/>
                <a:gd name="connsiteY20" fmla="*/ 850517 h 1500838"/>
                <a:gd name="connsiteX21" fmla="*/ 749887 w 1500838"/>
                <a:gd name="connsiteY21" fmla="*/ 850434 h 1500838"/>
                <a:gd name="connsiteX22" fmla="*/ 527804 w 1500838"/>
                <a:gd name="connsiteY22" fmla="*/ 1150601 h 1500838"/>
                <a:gd name="connsiteX23" fmla="*/ 734044 w 1500838"/>
                <a:gd name="connsiteY23" fmla="*/ 1150560 h 1500838"/>
                <a:gd name="connsiteX24" fmla="*/ 757391 w 1500838"/>
                <a:gd name="connsiteY24" fmla="*/ 1149435 h 1500838"/>
                <a:gd name="connsiteX25" fmla="*/ 798747 w 1500838"/>
                <a:gd name="connsiteY25" fmla="*/ 1110204 h 1500838"/>
                <a:gd name="connsiteX26" fmla="*/ 777777 w 1500838"/>
                <a:gd name="connsiteY26" fmla="*/ 1061635 h 1500838"/>
                <a:gd name="connsiteX27" fmla="*/ 742007 w 1500838"/>
                <a:gd name="connsiteY27" fmla="*/ 1052755 h 1500838"/>
                <a:gd name="connsiteX28" fmla="*/ 310766 w 1500838"/>
                <a:gd name="connsiteY28" fmla="*/ 1052714 h 1500838"/>
                <a:gd name="connsiteX29" fmla="*/ 287628 w 1500838"/>
                <a:gd name="connsiteY29" fmla="*/ 1055632 h 1500838"/>
                <a:gd name="connsiteX30" fmla="*/ 266616 w 1500838"/>
                <a:gd name="connsiteY30" fmla="*/ 1134509 h 1500838"/>
                <a:gd name="connsiteX31" fmla="*/ 310641 w 1500838"/>
                <a:gd name="connsiteY31" fmla="*/ 1150643 h 1500838"/>
                <a:gd name="connsiteX32" fmla="*/ 527804 w 1500838"/>
                <a:gd name="connsiteY32" fmla="*/ 1150601 h 1500838"/>
                <a:gd name="connsiteX33" fmla="*/ 1461076 w 1500838"/>
                <a:gd name="connsiteY33" fmla="*/ 402392 h 1500838"/>
                <a:gd name="connsiteX34" fmla="*/ 1495095 w 1500838"/>
                <a:gd name="connsiteY34" fmla="*/ 359701 h 1500838"/>
                <a:gd name="connsiteX35" fmla="*/ 1219024 w 1500838"/>
                <a:gd name="connsiteY35" fmla="*/ 103599 h 1500838"/>
                <a:gd name="connsiteX36" fmla="*/ 1202681 w 1500838"/>
                <a:gd name="connsiteY36" fmla="*/ 84506 h 1500838"/>
                <a:gd name="connsiteX37" fmla="*/ 1202681 w 1500838"/>
                <a:gd name="connsiteY37" fmla="*/ 48569 h 1500838"/>
                <a:gd name="connsiteX38" fmla="*/ 1151778 w 1500838"/>
                <a:gd name="connsiteY38" fmla="*/ 42 h 1500838"/>
                <a:gd name="connsiteX39" fmla="*/ 1100749 w 1500838"/>
                <a:gd name="connsiteY39" fmla="*/ 48277 h 1500838"/>
                <a:gd name="connsiteX40" fmla="*/ 1100666 w 1500838"/>
                <a:gd name="connsiteY40" fmla="*/ 87341 h 1500838"/>
                <a:gd name="connsiteX41" fmla="*/ 1087700 w 1500838"/>
                <a:gd name="connsiteY41" fmla="*/ 100098 h 1500838"/>
                <a:gd name="connsiteX42" fmla="*/ 815715 w 1500838"/>
                <a:gd name="connsiteY42" fmla="*/ 100139 h 1500838"/>
                <a:gd name="connsiteX43" fmla="*/ 802499 w 1500838"/>
                <a:gd name="connsiteY43" fmla="*/ 86006 h 1500838"/>
                <a:gd name="connsiteX44" fmla="*/ 802458 w 1500838"/>
                <a:gd name="connsiteY44" fmla="*/ 48485 h 1500838"/>
                <a:gd name="connsiteX45" fmla="*/ 751471 w 1500838"/>
                <a:gd name="connsiteY45" fmla="*/ 0 h 1500838"/>
                <a:gd name="connsiteX46" fmla="*/ 700526 w 1500838"/>
                <a:gd name="connsiteY46" fmla="*/ 48319 h 1500838"/>
                <a:gd name="connsiteX47" fmla="*/ 700442 w 1500838"/>
                <a:gd name="connsiteY47" fmla="*/ 87383 h 1500838"/>
                <a:gd name="connsiteX48" fmla="*/ 687393 w 1500838"/>
                <a:gd name="connsiteY48" fmla="*/ 100098 h 1500838"/>
                <a:gd name="connsiteX49" fmla="*/ 415408 w 1500838"/>
                <a:gd name="connsiteY49" fmla="*/ 100139 h 1500838"/>
                <a:gd name="connsiteX50" fmla="*/ 402276 w 1500838"/>
                <a:gd name="connsiteY50" fmla="*/ 85923 h 1500838"/>
                <a:gd name="connsiteX51" fmla="*/ 402150 w 1500838"/>
                <a:gd name="connsiteY51" fmla="*/ 46859 h 1500838"/>
                <a:gd name="connsiteX52" fmla="*/ 351205 w 1500838"/>
                <a:gd name="connsiteY52" fmla="*/ 0 h 1500838"/>
                <a:gd name="connsiteX53" fmla="*/ 300385 w 1500838"/>
                <a:gd name="connsiteY53" fmla="*/ 46818 h 1500838"/>
                <a:gd name="connsiteX54" fmla="*/ 300344 w 1500838"/>
                <a:gd name="connsiteY54" fmla="*/ 82754 h 1500838"/>
                <a:gd name="connsiteX55" fmla="*/ 282584 w 1500838"/>
                <a:gd name="connsiteY55" fmla="*/ 103808 h 1500838"/>
                <a:gd name="connsiteX56" fmla="*/ 3845 w 1500838"/>
                <a:gd name="connsiteY56" fmla="*/ 379504 h 1500838"/>
                <a:gd name="connsiteX57" fmla="*/ 23022 w 1500838"/>
                <a:gd name="connsiteY57" fmla="*/ 402392 h 1500838"/>
                <a:gd name="connsiteX58" fmla="*/ 749887 w 1500838"/>
                <a:gd name="connsiteY58" fmla="*/ 402392 h 1500838"/>
                <a:gd name="connsiteX59" fmla="*/ 1461076 w 1500838"/>
                <a:gd name="connsiteY59" fmla="*/ 402392 h 1500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1500838" h="1500838">
                  <a:moveTo>
                    <a:pt x="751596" y="500238"/>
                  </a:moveTo>
                  <a:cubicBezTo>
                    <a:pt x="994356" y="500238"/>
                    <a:pt x="1237159" y="500238"/>
                    <a:pt x="1479920" y="500238"/>
                  </a:cubicBezTo>
                  <a:cubicBezTo>
                    <a:pt x="1502974" y="500238"/>
                    <a:pt x="1503016" y="500280"/>
                    <a:pt x="1503016" y="523251"/>
                  </a:cubicBezTo>
                  <a:cubicBezTo>
                    <a:pt x="1503016" y="737912"/>
                    <a:pt x="1501890" y="952532"/>
                    <a:pt x="1503391" y="1167195"/>
                  </a:cubicBezTo>
                  <a:cubicBezTo>
                    <a:pt x="1504517" y="1327826"/>
                    <a:pt x="1384658" y="1481703"/>
                    <a:pt x="1202306" y="1502048"/>
                  </a:cubicBezTo>
                  <a:cubicBezTo>
                    <a:pt x="1189924" y="1503424"/>
                    <a:pt x="1177334" y="1502923"/>
                    <a:pt x="1164827" y="1502923"/>
                  </a:cubicBezTo>
                  <a:cubicBezTo>
                    <a:pt x="889214" y="1502965"/>
                    <a:pt x="613602" y="1501464"/>
                    <a:pt x="338031" y="1503507"/>
                  </a:cubicBezTo>
                  <a:cubicBezTo>
                    <a:pt x="177983" y="1504716"/>
                    <a:pt x="21771" y="1386400"/>
                    <a:pt x="968" y="1202881"/>
                  </a:cubicBezTo>
                  <a:cubicBezTo>
                    <a:pt x="-324" y="1191541"/>
                    <a:pt x="51" y="1179993"/>
                    <a:pt x="51" y="1168528"/>
                  </a:cubicBezTo>
                  <a:cubicBezTo>
                    <a:pt x="9" y="953366"/>
                    <a:pt x="9" y="738205"/>
                    <a:pt x="9" y="523043"/>
                  </a:cubicBezTo>
                  <a:cubicBezTo>
                    <a:pt x="9" y="500238"/>
                    <a:pt x="51" y="500196"/>
                    <a:pt x="23272" y="500196"/>
                  </a:cubicBezTo>
                  <a:cubicBezTo>
                    <a:pt x="266033" y="500238"/>
                    <a:pt x="508793" y="500238"/>
                    <a:pt x="751596" y="500238"/>
                  </a:cubicBezTo>
                  <a:close/>
                  <a:moveTo>
                    <a:pt x="749887" y="850434"/>
                  </a:moveTo>
                  <a:cubicBezTo>
                    <a:pt x="895760" y="850434"/>
                    <a:pt x="1041591" y="850392"/>
                    <a:pt x="1187464" y="850475"/>
                  </a:cubicBezTo>
                  <a:cubicBezTo>
                    <a:pt x="1197428" y="850475"/>
                    <a:pt x="1207267" y="850267"/>
                    <a:pt x="1216814" y="847141"/>
                  </a:cubicBezTo>
                  <a:cubicBezTo>
                    <a:pt x="1249749" y="836426"/>
                    <a:pt x="1260464" y="795236"/>
                    <a:pt x="1237326" y="769597"/>
                  </a:cubicBezTo>
                  <a:cubicBezTo>
                    <a:pt x="1224652" y="755547"/>
                    <a:pt x="1208435" y="752462"/>
                    <a:pt x="1190591" y="752504"/>
                  </a:cubicBezTo>
                  <a:cubicBezTo>
                    <a:pt x="897844" y="752587"/>
                    <a:pt x="605055" y="752587"/>
                    <a:pt x="312309" y="752546"/>
                  </a:cubicBezTo>
                  <a:cubicBezTo>
                    <a:pt x="303929" y="752546"/>
                    <a:pt x="295674" y="753046"/>
                    <a:pt x="287586" y="755464"/>
                  </a:cubicBezTo>
                  <a:cubicBezTo>
                    <a:pt x="252859" y="765803"/>
                    <a:pt x="241686" y="808327"/>
                    <a:pt x="266658" y="834425"/>
                  </a:cubicBezTo>
                  <a:cubicBezTo>
                    <a:pt x="279290" y="847599"/>
                    <a:pt x="295049" y="850517"/>
                    <a:pt x="312309" y="850517"/>
                  </a:cubicBezTo>
                  <a:cubicBezTo>
                    <a:pt x="458140" y="850392"/>
                    <a:pt x="604013" y="850434"/>
                    <a:pt x="749887" y="850434"/>
                  </a:cubicBezTo>
                  <a:close/>
                  <a:moveTo>
                    <a:pt x="527804" y="1150601"/>
                  </a:moveTo>
                  <a:cubicBezTo>
                    <a:pt x="596551" y="1150601"/>
                    <a:pt x="665298" y="1150643"/>
                    <a:pt x="734044" y="1150560"/>
                  </a:cubicBezTo>
                  <a:cubicBezTo>
                    <a:pt x="741840" y="1150560"/>
                    <a:pt x="749761" y="1150768"/>
                    <a:pt x="757391" y="1149435"/>
                  </a:cubicBezTo>
                  <a:cubicBezTo>
                    <a:pt x="779528" y="1145474"/>
                    <a:pt x="793703" y="1132466"/>
                    <a:pt x="798747" y="1110204"/>
                  </a:cubicBezTo>
                  <a:cubicBezTo>
                    <a:pt x="802791" y="1092277"/>
                    <a:pt x="794578" y="1073267"/>
                    <a:pt x="777777" y="1061635"/>
                  </a:cubicBezTo>
                  <a:cubicBezTo>
                    <a:pt x="767021" y="1054173"/>
                    <a:pt x="754723" y="1052755"/>
                    <a:pt x="742007" y="1052755"/>
                  </a:cubicBezTo>
                  <a:cubicBezTo>
                    <a:pt x="598260" y="1052797"/>
                    <a:pt x="454513" y="1052797"/>
                    <a:pt x="310766" y="1052714"/>
                  </a:cubicBezTo>
                  <a:cubicBezTo>
                    <a:pt x="302887" y="1052714"/>
                    <a:pt x="295174" y="1053381"/>
                    <a:pt x="287628" y="1055632"/>
                  </a:cubicBezTo>
                  <a:cubicBezTo>
                    <a:pt x="252900" y="1065929"/>
                    <a:pt x="241644" y="1108453"/>
                    <a:pt x="266616" y="1134509"/>
                  </a:cubicBezTo>
                  <a:cubicBezTo>
                    <a:pt x="278748" y="1147183"/>
                    <a:pt x="293882" y="1150643"/>
                    <a:pt x="310641" y="1150643"/>
                  </a:cubicBezTo>
                  <a:cubicBezTo>
                    <a:pt x="383015" y="1150560"/>
                    <a:pt x="455430" y="1150601"/>
                    <a:pt x="527804" y="1150601"/>
                  </a:cubicBezTo>
                  <a:close/>
                  <a:moveTo>
                    <a:pt x="1461076" y="402392"/>
                  </a:moveTo>
                  <a:cubicBezTo>
                    <a:pt x="1505017" y="402392"/>
                    <a:pt x="1505017" y="402392"/>
                    <a:pt x="1495095" y="359701"/>
                  </a:cubicBezTo>
                  <a:cubicBezTo>
                    <a:pt x="1463827" y="225460"/>
                    <a:pt x="1354183" y="123444"/>
                    <a:pt x="1219024" y="103599"/>
                  </a:cubicBezTo>
                  <a:cubicBezTo>
                    <a:pt x="1206475" y="101765"/>
                    <a:pt x="1201889" y="96846"/>
                    <a:pt x="1202681" y="84506"/>
                  </a:cubicBezTo>
                  <a:cubicBezTo>
                    <a:pt x="1203473" y="72582"/>
                    <a:pt x="1203140" y="60534"/>
                    <a:pt x="1202681" y="48569"/>
                  </a:cubicBezTo>
                  <a:cubicBezTo>
                    <a:pt x="1201597" y="20679"/>
                    <a:pt x="1179794" y="42"/>
                    <a:pt x="1151778" y="42"/>
                  </a:cubicBezTo>
                  <a:cubicBezTo>
                    <a:pt x="1123429" y="0"/>
                    <a:pt x="1101833" y="20220"/>
                    <a:pt x="1100749" y="48277"/>
                  </a:cubicBezTo>
                  <a:cubicBezTo>
                    <a:pt x="1100249" y="61285"/>
                    <a:pt x="1100249" y="74334"/>
                    <a:pt x="1100666" y="87341"/>
                  </a:cubicBezTo>
                  <a:cubicBezTo>
                    <a:pt x="1100999" y="96846"/>
                    <a:pt x="1096997" y="100139"/>
                    <a:pt x="1087700" y="100098"/>
                  </a:cubicBezTo>
                  <a:cubicBezTo>
                    <a:pt x="997025" y="99890"/>
                    <a:pt x="906391" y="99890"/>
                    <a:pt x="815715" y="100139"/>
                  </a:cubicBezTo>
                  <a:cubicBezTo>
                    <a:pt x="805126" y="100181"/>
                    <a:pt x="802124" y="95679"/>
                    <a:pt x="802499" y="86006"/>
                  </a:cubicBezTo>
                  <a:cubicBezTo>
                    <a:pt x="802958" y="73541"/>
                    <a:pt x="802916" y="60992"/>
                    <a:pt x="802458" y="48485"/>
                  </a:cubicBezTo>
                  <a:cubicBezTo>
                    <a:pt x="801374" y="20595"/>
                    <a:pt x="779528" y="0"/>
                    <a:pt x="751471" y="0"/>
                  </a:cubicBezTo>
                  <a:cubicBezTo>
                    <a:pt x="723121" y="0"/>
                    <a:pt x="701568" y="20220"/>
                    <a:pt x="700526" y="48319"/>
                  </a:cubicBezTo>
                  <a:cubicBezTo>
                    <a:pt x="700025" y="61326"/>
                    <a:pt x="700025" y="74375"/>
                    <a:pt x="700442" y="87383"/>
                  </a:cubicBezTo>
                  <a:cubicBezTo>
                    <a:pt x="700776" y="96971"/>
                    <a:pt x="696648" y="100098"/>
                    <a:pt x="687393" y="100098"/>
                  </a:cubicBezTo>
                  <a:cubicBezTo>
                    <a:pt x="596717" y="99931"/>
                    <a:pt x="506083" y="99890"/>
                    <a:pt x="415408" y="100139"/>
                  </a:cubicBezTo>
                  <a:cubicBezTo>
                    <a:pt x="404735" y="100181"/>
                    <a:pt x="401942" y="95554"/>
                    <a:pt x="402276" y="85923"/>
                  </a:cubicBezTo>
                  <a:cubicBezTo>
                    <a:pt x="402734" y="72916"/>
                    <a:pt x="402818" y="59867"/>
                    <a:pt x="402150" y="46859"/>
                  </a:cubicBezTo>
                  <a:cubicBezTo>
                    <a:pt x="400733" y="20011"/>
                    <a:pt x="378637" y="0"/>
                    <a:pt x="351205" y="0"/>
                  </a:cubicBezTo>
                  <a:cubicBezTo>
                    <a:pt x="323523" y="42"/>
                    <a:pt x="301844" y="19761"/>
                    <a:pt x="300385" y="46818"/>
                  </a:cubicBezTo>
                  <a:cubicBezTo>
                    <a:pt x="299760" y="58783"/>
                    <a:pt x="299426" y="70831"/>
                    <a:pt x="300344" y="82754"/>
                  </a:cubicBezTo>
                  <a:cubicBezTo>
                    <a:pt x="301428" y="96387"/>
                    <a:pt x="296675" y="101765"/>
                    <a:pt x="282584" y="103808"/>
                  </a:cubicBezTo>
                  <a:cubicBezTo>
                    <a:pt x="142338" y="123986"/>
                    <a:pt x="26065" y="239342"/>
                    <a:pt x="3845" y="379504"/>
                  </a:cubicBezTo>
                  <a:cubicBezTo>
                    <a:pt x="259" y="402184"/>
                    <a:pt x="384" y="402392"/>
                    <a:pt x="23022" y="402392"/>
                  </a:cubicBezTo>
                  <a:cubicBezTo>
                    <a:pt x="265324" y="402392"/>
                    <a:pt x="507584" y="402392"/>
                    <a:pt x="749887" y="402392"/>
                  </a:cubicBezTo>
                  <a:cubicBezTo>
                    <a:pt x="986936" y="402392"/>
                    <a:pt x="1223985" y="402392"/>
                    <a:pt x="1461076" y="402392"/>
                  </a:cubicBezTo>
                  <a:close/>
                </a:path>
              </a:pathLst>
            </a:custGeom>
            <a:solidFill>
              <a:schemeClr val="bg1"/>
            </a:solidFill>
            <a:ln w="41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0697DFCD-0BC5-4980-B447-7B4A8733D80A}"/>
              </a:ext>
            </a:extLst>
          </p:cNvPr>
          <p:cNvGrpSpPr/>
          <p:nvPr/>
        </p:nvGrpSpPr>
        <p:grpSpPr>
          <a:xfrm>
            <a:off x="9771073" y="4939708"/>
            <a:ext cx="426804" cy="426802"/>
            <a:chOff x="9771073" y="4939708"/>
            <a:chExt cx="426804" cy="426802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0A06B1C2-58A7-4122-8F5B-5B14D61C5864}"/>
                </a:ext>
              </a:extLst>
            </p:cNvPr>
            <p:cNvSpPr/>
            <p:nvPr/>
          </p:nvSpPr>
          <p:spPr>
            <a:xfrm>
              <a:off x="9771073" y="4939708"/>
              <a:ext cx="426804" cy="426802"/>
            </a:xfrm>
            <a:prstGeom prst="ellipse">
              <a:avLst/>
            </a:prstGeom>
            <a:gradFill flip="none" rotWithShape="1">
              <a:gsLst>
                <a:gs pos="100000">
                  <a:schemeClr val="tx2">
                    <a:lumMod val="60000"/>
                    <a:lumOff val="40000"/>
                  </a:schemeClr>
                </a:gs>
                <a:gs pos="0">
                  <a:schemeClr val="tx2">
                    <a:lumMod val="40000"/>
                    <a:lumOff val="6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C5369EF2-48EE-4F87-A23B-531D3A66AAEC}"/>
                </a:ext>
              </a:extLst>
            </p:cNvPr>
            <p:cNvSpPr/>
            <p:nvPr/>
          </p:nvSpPr>
          <p:spPr>
            <a:xfrm>
              <a:off x="9904755" y="5053459"/>
              <a:ext cx="159440" cy="199300"/>
            </a:xfrm>
            <a:custGeom>
              <a:avLst/>
              <a:gdLst>
                <a:gd name="connsiteX0" fmla="*/ 600253 w 1200671"/>
                <a:gd name="connsiteY0" fmla="*/ 1503286 h 1500838"/>
                <a:gd name="connsiteX1" fmla="*/ 220416 w 1200671"/>
                <a:gd name="connsiteY1" fmla="*/ 1503244 h 1500838"/>
                <a:gd name="connsiteX2" fmla="*/ 1085 w 1200671"/>
                <a:gd name="connsiteY2" fmla="*/ 1311345 h 1500838"/>
                <a:gd name="connsiteX3" fmla="*/ 84 w 1200671"/>
                <a:gd name="connsiteY3" fmla="*/ 1283246 h 1500838"/>
                <a:gd name="connsiteX4" fmla="*/ 84 w 1200671"/>
                <a:gd name="connsiteY4" fmla="*/ 670487 h 1500838"/>
                <a:gd name="connsiteX5" fmla="*/ 220416 w 1200671"/>
                <a:gd name="connsiteY5" fmla="*/ 450447 h 1500838"/>
                <a:gd name="connsiteX6" fmla="*/ 250224 w 1200671"/>
                <a:gd name="connsiteY6" fmla="*/ 420305 h 1500838"/>
                <a:gd name="connsiteX7" fmla="*/ 259438 w 1200671"/>
                <a:gd name="connsiteY7" fmla="*/ 267929 h 1500838"/>
                <a:gd name="connsiteX8" fmla="*/ 553602 w 1200671"/>
                <a:gd name="connsiteY8" fmla="*/ 3156 h 1500838"/>
                <a:gd name="connsiteX9" fmla="*/ 949907 w 1200671"/>
                <a:gd name="connsiteY9" fmla="*/ 304032 h 1500838"/>
                <a:gd name="connsiteX10" fmla="*/ 952658 w 1200671"/>
                <a:gd name="connsiteY10" fmla="*/ 421056 h 1500838"/>
                <a:gd name="connsiteX11" fmla="*/ 981716 w 1200671"/>
                <a:gd name="connsiteY11" fmla="*/ 450489 h 1500838"/>
                <a:gd name="connsiteX12" fmla="*/ 1185205 w 1200671"/>
                <a:gd name="connsiteY12" fmla="*/ 583188 h 1500838"/>
                <a:gd name="connsiteX13" fmla="*/ 1202840 w 1200671"/>
                <a:gd name="connsiteY13" fmla="*/ 663441 h 1500838"/>
                <a:gd name="connsiteX14" fmla="*/ 1202673 w 1200671"/>
                <a:gd name="connsiteY14" fmla="*/ 1290250 h 1500838"/>
                <a:gd name="connsiteX15" fmla="*/ 989471 w 1200671"/>
                <a:gd name="connsiteY15" fmla="*/ 1503077 h 1500838"/>
                <a:gd name="connsiteX16" fmla="*/ 600253 w 1200671"/>
                <a:gd name="connsiteY16" fmla="*/ 1503286 h 1500838"/>
                <a:gd name="connsiteX17" fmla="*/ 599878 w 1200671"/>
                <a:gd name="connsiteY17" fmla="*/ 450489 h 1500838"/>
                <a:gd name="connsiteX18" fmla="*/ 629561 w 1200671"/>
                <a:gd name="connsiteY18" fmla="*/ 450489 h 1500838"/>
                <a:gd name="connsiteX19" fmla="*/ 834342 w 1200671"/>
                <a:gd name="connsiteY19" fmla="*/ 450489 h 1500838"/>
                <a:gd name="connsiteX20" fmla="*/ 850476 w 1200671"/>
                <a:gd name="connsiteY20" fmla="*/ 439482 h 1500838"/>
                <a:gd name="connsiteX21" fmla="*/ 846224 w 1200671"/>
                <a:gd name="connsiteY21" fmla="*/ 309994 h 1500838"/>
                <a:gd name="connsiteX22" fmla="*/ 576532 w 1200671"/>
                <a:gd name="connsiteY22" fmla="*/ 104629 h 1500838"/>
                <a:gd name="connsiteX23" fmla="*/ 358368 w 1200671"/>
                <a:gd name="connsiteY23" fmla="*/ 300780 h 1500838"/>
                <a:gd name="connsiteX24" fmla="*/ 352156 w 1200671"/>
                <a:gd name="connsiteY24" fmla="*/ 433188 h 1500838"/>
                <a:gd name="connsiteX25" fmla="*/ 370083 w 1200671"/>
                <a:gd name="connsiteY25" fmla="*/ 450739 h 1500838"/>
                <a:gd name="connsiteX26" fmla="*/ 599878 w 1200671"/>
                <a:gd name="connsiteY26" fmla="*/ 450489 h 1500838"/>
                <a:gd name="connsiteX27" fmla="*/ 552560 w 1200671"/>
                <a:gd name="connsiteY27" fmla="*/ 1100852 h 1500838"/>
                <a:gd name="connsiteX28" fmla="*/ 552601 w 1200671"/>
                <a:gd name="connsiteY28" fmla="*/ 1147712 h 1500838"/>
                <a:gd name="connsiteX29" fmla="*/ 562565 w 1200671"/>
                <a:gd name="connsiteY29" fmla="*/ 1179938 h 1500838"/>
                <a:gd name="connsiteX30" fmla="*/ 614970 w 1200671"/>
                <a:gd name="connsiteY30" fmla="*/ 1198073 h 1500838"/>
                <a:gd name="connsiteX31" fmla="*/ 650114 w 1200671"/>
                <a:gd name="connsiteY31" fmla="*/ 1149796 h 1500838"/>
                <a:gd name="connsiteX32" fmla="*/ 650114 w 1200671"/>
                <a:gd name="connsiteY32" fmla="*/ 1059246 h 1500838"/>
                <a:gd name="connsiteX33" fmla="*/ 665748 w 1200671"/>
                <a:gd name="connsiteY33" fmla="*/ 1034440 h 1500838"/>
                <a:gd name="connsiteX34" fmla="*/ 749587 w 1200671"/>
                <a:gd name="connsiteY34" fmla="*/ 900407 h 1500838"/>
                <a:gd name="connsiteX35" fmla="*/ 569945 w 1200671"/>
                <a:gd name="connsiteY35" fmla="*/ 756326 h 1500838"/>
                <a:gd name="connsiteX36" fmla="*/ 452962 w 1200671"/>
                <a:gd name="connsiteY36" fmla="*/ 901491 h 1500838"/>
                <a:gd name="connsiteX37" fmla="*/ 536801 w 1200671"/>
                <a:gd name="connsiteY37" fmla="*/ 1034148 h 1500838"/>
                <a:gd name="connsiteX38" fmla="*/ 552810 w 1200671"/>
                <a:gd name="connsiteY38" fmla="*/ 1060288 h 1500838"/>
                <a:gd name="connsiteX39" fmla="*/ 552560 w 1200671"/>
                <a:gd name="connsiteY39" fmla="*/ 1100852 h 1500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200671" h="1500838">
                  <a:moveTo>
                    <a:pt x="600253" y="1503286"/>
                  </a:moveTo>
                  <a:cubicBezTo>
                    <a:pt x="473641" y="1503286"/>
                    <a:pt x="347028" y="1503453"/>
                    <a:pt x="220416" y="1503244"/>
                  </a:cubicBezTo>
                  <a:cubicBezTo>
                    <a:pt x="108020" y="1503077"/>
                    <a:pt x="16385" y="1422865"/>
                    <a:pt x="1085" y="1311345"/>
                  </a:cubicBezTo>
                  <a:cubicBezTo>
                    <a:pt x="-166" y="1302090"/>
                    <a:pt x="84" y="1292626"/>
                    <a:pt x="84" y="1283246"/>
                  </a:cubicBezTo>
                  <a:cubicBezTo>
                    <a:pt x="43" y="1079007"/>
                    <a:pt x="-82" y="874726"/>
                    <a:pt x="84" y="670487"/>
                  </a:cubicBezTo>
                  <a:cubicBezTo>
                    <a:pt x="168" y="547043"/>
                    <a:pt x="96763" y="450906"/>
                    <a:pt x="220416" y="450447"/>
                  </a:cubicBezTo>
                  <a:cubicBezTo>
                    <a:pt x="254143" y="450322"/>
                    <a:pt x="249599" y="454699"/>
                    <a:pt x="250224" y="420305"/>
                  </a:cubicBezTo>
                  <a:cubicBezTo>
                    <a:pt x="251141" y="369402"/>
                    <a:pt x="247056" y="318415"/>
                    <a:pt x="259438" y="267929"/>
                  </a:cubicBezTo>
                  <a:cubicBezTo>
                    <a:pt x="293582" y="128601"/>
                    <a:pt x="411398" y="21833"/>
                    <a:pt x="553602" y="3156"/>
                  </a:cubicBezTo>
                  <a:cubicBezTo>
                    <a:pt x="748002" y="-22442"/>
                    <a:pt x="922850" y="110382"/>
                    <a:pt x="949907" y="304032"/>
                  </a:cubicBezTo>
                  <a:cubicBezTo>
                    <a:pt x="955368" y="342971"/>
                    <a:pt x="951783" y="382076"/>
                    <a:pt x="952658" y="421056"/>
                  </a:cubicBezTo>
                  <a:cubicBezTo>
                    <a:pt x="953409" y="454283"/>
                    <a:pt x="949031" y="449905"/>
                    <a:pt x="981716" y="450489"/>
                  </a:cubicBezTo>
                  <a:cubicBezTo>
                    <a:pt x="1077186" y="452240"/>
                    <a:pt x="1144724" y="497390"/>
                    <a:pt x="1185205" y="583188"/>
                  </a:cubicBezTo>
                  <a:cubicBezTo>
                    <a:pt x="1197087" y="608369"/>
                    <a:pt x="1202840" y="635342"/>
                    <a:pt x="1202840" y="663441"/>
                  </a:cubicBezTo>
                  <a:cubicBezTo>
                    <a:pt x="1202798" y="872391"/>
                    <a:pt x="1203174" y="1081342"/>
                    <a:pt x="1202673" y="1290250"/>
                  </a:cubicBezTo>
                  <a:cubicBezTo>
                    <a:pt x="1202381" y="1404689"/>
                    <a:pt x="1104035" y="1502618"/>
                    <a:pt x="989471" y="1503077"/>
                  </a:cubicBezTo>
                  <a:cubicBezTo>
                    <a:pt x="859731" y="1503619"/>
                    <a:pt x="729992" y="1503244"/>
                    <a:pt x="600253" y="1503286"/>
                  </a:cubicBezTo>
                  <a:close/>
                  <a:moveTo>
                    <a:pt x="599878" y="450489"/>
                  </a:moveTo>
                  <a:cubicBezTo>
                    <a:pt x="609758" y="450489"/>
                    <a:pt x="619681" y="450489"/>
                    <a:pt x="629561" y="450489"/>
                  </a:cubicBezTo>
                  <a:cubicBezTo>
                    <a:pt x="697808" y="450489"/>
                    <a:pt x="766096" y="450489"/>
                    <a:pt x="834342" y="450489"/>
                  </a:cubicBezTo>
                  <a:cubicBezTo>
                    <a:pt x="842138" y="450489"/>
                    <a:pt x="850685" y="451865"/>
                    <a:pt x="850476" y="439482"/>
                  </a:cubicBezTo>
                  <a:cubicBezTo>
                    <a:pt x="849726" y="396292"/>
                    <a:pt x="853270" y="352934"/>
                    <a:pt x="846224" y="309994"/>
                  </a:cubicBezTo>
                  <a:cubicBezTo>
                    <a:pt x="825838" y="185591"/>
                    <a:pt x="710398" y="91330"/>
                    <a:pt x="576532" y="104629"/>
                  </a:cubicBezTo>
                  <a:cubicBezTo>
                    <a:pt x="469972" y="115218"/>
                    <a:pt x="379171" y="195721"/>
                    <a:pt x="358368" y="300780"/>
                  </a:cubicBezTo>
                  <a:cubicBezTo>
                    <a:pt x="349655" y="344679"/>
                    <a:pt x="353615" y="389038"/>
                    <a:pt x="352156" y="433188"/>
                  </a:cubicBezTo>
                  <a:cubicBezTo>
                    <a:pt x="351697" y="447237"/>
                    <a:pt x="356617" y="450822"/>
                    <a:pt x="370083" y="450739"/>
                  </a:cubicBezTo>
                  <a:cubicBezTo>
                    <a:pt x="446667" y="450239"/>
                    <a:pt x="523252" y="450489"/>
                    <a:pt x="599878" y="450489"/>
                  </a:cubicBezTo>
                  <a:close/>
                  <a:moveTo>
                    <a:pt x="552560" y="1100852"/>
                  </a:moveTo>
                  <a:cubicBezTo>
                    <a:pt x="552560" y="1116486"/>
                    <a:pt x="552351" y="1132078"/>
                    <a:pt x="552601" y="1147712"/>
                  </a:cubicBezTo>
                  <a:cubicBezTo>
                    <a:pt x="552768" y="1159343"/>
                    <a:pt x="555228" y="1170433"/>
                    <a:pt x="562565" y="1179938"/>
                  </a:cubicBezTo>
                  <a:cubicBezTo>
                    <a:pt x="575864" y="1197281"/>
                    <a:pt x="595125" y="1203910"/>
                    <a:pt x="614970" y="1198073"/>
                  </a:cubicBezTo>
                  <a:cubicBezTo>
                    <a:pt x="635398" y="1192028"/>
                    <a:pt x="649572" y="1173560"/>
                    <a:pt x="650114" y="1149796"/>
                  </a:cubicBezTo>
                  <a:cubicBezTo>
                    <a:pt x="650823" y="1119613"/>
                    <a:pt x="650906" y="1089387"/>
                    <a:pt x="650114" y="1059246"/>
                  </a:cubicBezTo>
                  <a:cubicBezTo>
                    <a:pt x="649781" y="1046531"/>
                    <a:pt x="654158" y="1040235"/>
                    <a:pt x="665748" y="1034440"/>
                  </a:cubicBezTo>
                  <a:cubicBezTo>
                    <a:pt x="720654" y="1007050"/>
                    <a:pt x="749753" y="960941"/>
                    <a:pt x="749587" y="900407"/>
                  </a:cubicBezTo>
                  <a:cubicBezTo>
                    <a:pt x="749295" y="805020"/>
                    <a:pt x="663622" y="737774"/>
                    <a:pt x="569945" y="756326"/>
                  </a:cubicBezTo>
                  <a:cubicBezTo>
                    <a:pt x="503866" y="769417"/>
                    <a:pt x="450711" y="833995"/>
                    <a:pt x="452962" y="901491"/>
                  </a:cubicBezTo>
                  <a:cubicBezTo>
                    <a:pt x="454964" y="961358"/>
                    <a:pt x="482396" y="1007050"/>
                    <a:pt x="536801" y="1034148"/>
                  </a:cubicBezTo>
                  <a:cubicBezTo>
                    <a:pt x="549016" y="1040235"/>
                    <a:pt x="553852" y="1046989"/>
                    <a:pt x="552810" y="1060288"/>
                  </a:cubicBezTo>
                  <a:cubicBezTo>
                    <a:pt x="551684" y="1073712"/>
                    <a:pt x="552518" y="1087303"/>
                    <a:pt x="552560" y="1100852"/>
                  </a:cubicBezTo>
                  <a:close/>
                </a:path>
              </a:pathLst>
            </a:custGeom>
            <a:solidFill>
              <a:schemeClr val="bg1"/>
            </a:solidFill>
            <a:ln w="41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A15E4D54-F6E6-409C-BC1D-76C0B89F2110}"/>
              </a:ext>
            </a:extLst>
          </p:cNvPr>
          <p:cNvGrpSpPr/>
          <p:nvPr/>
        </p:nvGrpSpPr>
        <p:grpSpPr>
          <a:xfrm>
            <a:off x="7470442" y="3501199"/>
            <a:ext cx="426804" cy="426802"/>
            <a:chOff x="7470442" y="3501199"/>
            <a:chExt cx="426804" cy="426802"/>
          </a:xfrm>
        </p:grpSpPr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3430FBBB-B918-4EB1-ABEA-9BD731DFF25B}"/>
                </a:ext>
              </a:extLst>
            </p:cNvPr>
            <p:cNvSpPr/>
            <p:nvPr/>
          </p:nvSpPr>
          <p:spPr>
            <a:xfrm>
              <a:off x="7470442" y="3501199"/>
              <a:ext cx="426804" cy="426802"/>
            </a:xfrm>
            <a:prstGeom prst="ellipse">
              <a:avLst/>
            </a:prstGeom>
            <a:gradFill flip="none" rotWithShape="1">
              <a:gsLst>
                <a:gs pos="100000">
                  <a:schemeClr val="accent3"/>
                </a:gs>
                <a:gs pos="0">
                  <a:schemeClr val="accent3">
                    <a:lumMod val="60000"/>
                    <a:lumOff val="4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2F2E5D6B-EEB1-4D11-BEB0-C747BB01ECF1}"/>
                </a:ext>
              </a:extLst>
            </p:cNvPr>
            <p:cNvSpPr/>
            <p:nvPr/>
          </p:nvSpPr>
          <p:spPr>
            <a:xfrm>
              <a:off x="7584194" y="3614950"/>
              <a:ext cx="199300" cy="199300"/>
            </a:xfrm>
            <a:custGeom>
              <a:avLst/>
              <a:gdLst>
                <a:gd name="connsiteX0" fmla="*/ 876324 w 1500838"/>
                <a:gd name="connsiteY0" fmla="*/ 1102899 h 1500838"/>
                <a:gd name="connsiteX1" fmla="*/ 535550 w 1500838"/>
                <a:gd name="connsiteY1" fmla="*/ 1102857 h 1500838"/>
                <a:gd name="connsiteX2" fmla="*/ 251057 w 1500838"/>
                <a:gd name="connsiteY2" fmla="*/ 849966 h 1500838"/>
                <a:gd name="connsiteX3" fmla="*/ 250099 w 1500838"/>
                <a:gd name="connsiteY3" fmla="*/ 812487 h 1500838"/>
                <a:gd name="connsiteX4" fmla="*/ 250099 w 1500838"/>
                <a:gd name="connsiteY4" fmla="*/ 202854 h 1500838"/>
                <a:gd name="connsiteX5" fmla="*/ 209326 w 1500838"/>
                <a:gd name="connsiteY5" fmla="*/ 118015 h 1500838"/>
                <a:gd name="connsiteX6" fmla="*/ 152961 w 1500838"/>
                <a:gd name="connsiteY6" fmla="*/ 102465 h 1500838"/>
                <a:gd name="connsiteX7" fmla="*/ 52905 w 1500838"/>
                <a:gd name="connsiteY7" fmla="*/ 102298 h 1500838"/>
                <a:gd name="connsiteX8" fmla="*/ 1 w 1500838"/>
                <a:gd name="connsiteY8" fmla="*/ 50936 h 1500838"/>
                <a:gd name="connsiteX9" fmla="*/ 53322 w 1500838"/>
                <a:gd name="connsiteY9" fmla="*/ 199 h 1500838"/>
                <a:gd name="connsiteX10" fmla="*/ 167427 w 1500838"/>
                <a:gd name="connsiteY10" fmla="*/ 241 h 1500838"/>
                <a:gd name="connsiteX11" fmla="*/ 352239 w 1500838"/>
                <a:gd name="connsiteY11" fmla="*/ 184635 h 1500838"/>
                <a:gd name="connsiteX12" fmla="*/ 352114 w 1500838"/>
                <a:gd name="connsiteY12" fmla="*/ 234663 h 1500838"/>
                <a:gd name="connsiteX13" fmla="*/ 368539 w 1500838"/>
                <a:gd name="connsiteY13" fmla="*/ 250381 h 1500838"/>
                <a:gd name="connsiteX14" fmla="*/ 382589 w 1500838"/>
                <a:gd name="connsiteY14" fmla="*/ 250297 h 1500838"/>
                <a:gd name="connsiteX15" fmla="*/ 1440848 w 1500838"/>
                <a:gd name="connsiteY15" fmla="*/ 250297 h 1500838"/>
                <a:gd name="connsiteX16" fmla="*/ 1503007 w 1500838"/>
                <a:gd name="connsiteY16" fmla="*/ 312707 h 1500838"/>
                <a:gd name="connsiteX17" fmla="*/ 1503633 w 1500838"/>
                <a:gd name="connsiteY17" fmla="*/ 812903 h 1500838"/>
                <a:gd name="connsiteX18" fmla="*/ 1251492 w 1500838"/>
                <a:gd name="connsiteY18" fmla="*/ 1101773 h 1500838"/>
                <a:gd name="connsiteX19" fmla="*/ 1215597 w 1500838"/>
                <a:gd name="connsiteY19" fmla="*/ 1102899 h 1500838"/>
                <a:gd name="connsiteX20" fmla="*/ 876324 w 1500838"/>
                <a:gd name="connsiteY20" fmla="*/ 1102899 h 1500838"/>
                <a:gd name="connsiteX21" fmla="*/ 827629 w 1500838"/>
                <a:gd name="connsiteY21" fmla="*/ 610415 h 1500838"/>
                <a:gd name="connsiteX22" fmla="*/ 827588 w 1500838"/>
                <a:gd name="connsiteY22" fmla="*/ 610415 h 1500838"/>
                <a:gd name="connsiteX23" fmla="*/ 827505 w 1500838"/>
                <a:gd name="connsiteY23" fmla="*/ 715140 h 1500838"/>
                <a:gd name="connsiteX24" fmla="*/ 825170 w 1500838"/>
                <a:gd name="connsiteY24" fmla="*/ 726689 h 1500838"/>
                <a:gd name="connsiteX25" fmla="*/ 814039 w 1500838"/>
                <a:gd name="connsiteY25" fmla="*/ 720310 h 1500838"/>
                <a:gd name="connsiteX26" fmla="*/ 757966 w 1500838"/>
                <a:gd name="connsiteY26" fmla="*/ 665946 h 1500838"/>
                <a:gd name="connsiteX27" fmla="*/ 682757 w 1500838"/>
                <a:gd name="connsiteY27" fmla="*/ 684332 h 1500838"/>
                <a:gd name="connsiteX28" fmla="*/ 696181 w 1500838"/>
                <a:gd name="connsiteY28" fmla="*/ 740154 h 1500838"/>
                <a:gd name="connsiteX29" fmla="*/ 804575 w 1500838"/>
                <a:gd name="connsiteY29" fmla="*/ 848423 h 1500838"/>
                <a:gd name="connsiteX30" fmla="*/ 948697 w 1500838"/>
                <a:gd name="connsiteY30" fmla="*/ 848298 h 1500838"/>
                <a:gd name="connsiteX31" fmla="*/ 1047086 w 1500838"/>
                <a:gd name="connsiteY31" fmla="*/ 749910 h 1500838"/>
                <a:gd name="connsiteX32" fmla="*/ 1064846 w 1500838"/>
                <a:gd name="connsiteY32" fmla="*/ 730191 h 1500838"/>
                <a:gd name="connsiteX33" fmla="*/ 1068264 w 1500838"/>
                <a:gd name="connsiteY33" fmla="*/ 679871 h 1500838"/>
                <a:gd name="connsiteX34" fmla="*/ 1026366 w 1500838"/>
                <a:gd name="connsiteY34" fmla="*/ 654857 h 1500838"/>
                <a:gd name="connsiteX35" fmla="*/ 985343 w 1500838"/>
                <a:gd name="connsiteY35" fmla="*/ 674242 h 1500838"/>
                <a:gd name="connsiteX36" fmla="*/ 936649 w 1500838"/>
                <a:gd name="connsiteY36" fmla="*/ 722811 h 1500838"/>
                <a:gd name="connsiteX37" fmla="*/ 929020 w 1500838"/>
                <a:gd name="connsiteY37" fmla="*/ 727147 h 1500838"/>
                <a:gd name="connsiteX38" fmla="*/ 925643 w 1500838"/>
                <a:gd name="connsiteY38" fmla="*/ 717975 h 1500838"/>
                <a:gd name="connsiteX39" fmla="*/ 925560 w 1500838"/>
                <a:gd name="connsiteY39" fmla="*/ 705468 h 1500838"/>
                <a:gd name="connsiteX40" fmla="*/ 925476 w 1500838"/>
                <a:gd name="connsiteY40" fmla="*/ 508525 h 1500838"/>
                <a:gd name="connsiteX41" fmla="*/ 893166 w 1500838"/>
                <a:gd name="connsiteY41" fmla="*/ 456287 h 1500838"/>
                <a:gd name="connsiteX42" fmla="*/ 827880 w 1500838"/>
                <a:gd name="connsiteY42" fmla="*/ 505732 h 1500838"/>
                <a:gd name="connsiteX43" fmla="*/ 827629 w 1500838"/>
                <a:gd name="connsiteY43" fmla="*/ 610415 h 1500838"/>
                <a:gd name="connsiteX44" fmla="*/ 1352840 w 1500838"/>
                <a:gd name="connsiteY44" fmla="*/ 1343992 h 1500838"/>
                <a:gd name="connsiteX45" fmla="*/ 1193584 w 1500838"/>
                <a:gd name="connsiteY45" fmla="*/ 1182944 h 1500838"/>
                <a:gd name="connsiteX46" fmla="*/ 1032577 w 1500838"/>
                <a:gd name="connsiteY46" fmla="*/ 1343242 h 1500838"/>
                <a:gd name="connsiteX47" fmla="*/ 1194460 w 1500838"/>
                <a:gd name="connsiteY47" fmla="*/ 1503122 h 1500838"/>
                <a:gd name="connsiteX48" fmla="*/ 1352840 w 1500838"/>
                <a:gd name="connsiteY48" fmla="*/ 1343992 h 1500838"/>
                <a:gd name="connsiteX49" fmla="*/ 720319 w 1500838"/>
                <a:gd name="connsiteY49" fmla="*/ 1345118 h 1500838"/>
                <a:gd name="connsiteX50" fmla="*/ 559563 w 1500838"/>
                <a:gd name="connsiteY50" fmla="*/ 1182944 h 1500838"/>
                <a:gd name="connsiteX51" fmla="*/ 400141 w 1500838"/>
                <a:gd name="connsiteY51" fmla="*/ 1342116 h 1500838"/>
                <a:gd name="connsiteX52" fmla="*/ 558146 w 1500838"/>
                <a:gd name="connsiteY52" fmla="*/ 1503122 h 1500838"/>
                <a:gd name="connsiteX53" fmla="*/ 720319 w 1500838"/>
                <a:gd name="connsiteY53" fmla="*/ 1345118 h 1500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500838" h="1500838">
                  <a:moveTo>
                    <a:pt x="876324" y="1102899"/>
                  </a:moveTo>
                  <a:cubicBezTo>
                    <a:pt x="762718" y="1102899"/>
                    <a:pt x="649155" y="1103024"/>
                    <a:pt x="535550" y="1102857"/>
                  </a:cubicBezTo>
                  <a:cubicBezTo>
                    <a:pt x="388551" y="1102649"/>
                    <a:pt x="268401" y="995839"/>
                    <a:pt x="251057" y="849966"/>
                  </a:cubicBezTo>
                  <a:cubicBezTo>
                    <a:pt x="249598" y="837625"/>
                    <a:pt x="250099" y="824994"/>
                    <a:pt x="250099" y="812487"/>
                  </a:cubicBezTo>
                  <a:cubicBezTo>
                    <a:pt x="250057" y="609290"/>
                    <a:pt x="250015" y="406051"/>
                    <a:pt x="250099" y="202854"/>
                  </a:cubicBezTo>
                  <a:cubicBezTo>
                    <a:pt x="250099" y="167959"/>
                    <a:pt x="239259" y="138526"/>
                    <a:pt x="209326" y="118015"/>
                  </a:cubicBezTo>
                  <a:cubicBezTo>
                    <a:pt x="192275" y="106342"/>
                    <a:pt x="173014" y="102673"/>
                    <a:pt x="152961" y="102465"/>
                  </a:cubicBezTo>
                  <a:cubicBezTo>
                    <a:pt x="119609" y="102131"/>
                    <a:pt x="86257" y="102548"/>
                    <a:pt x="52905" y="102298"/>
                  </a:cubicBezTo>
                  <a:cubicBezTo>
                    <a:pt x="21596" y="102048"/>
                    <a:pt x="-125" y="80786"/>
                    <a:pt x="1" y="50936"/>
                  </a:cubicBezTo>
                  <a:cubicBezTo>
                    <a:pt x="125" y="20877"/>
                    <a:pt x="21429" y="366"/>
                    <a:pt x="53322" y="199"/>
                  </a:cubicBezTo>
                  <a:cubicBezTo>
                    <a:pt x="91343" y="-9"/>
                    <a:pt x="129406" y="-134"/>
                    <a:pt x="167427" y="241"/>
                  </a:cubicBezTo>
                  <a:cubicBezTo>
                    <a:pt x="265190" y="1200"/>
                    <a:pt x="351030" y="86956"/>
                    <a:pt x="352239" y="184635"/>
                  </a:cubicBezTo>
                  <a:cubicBezTo>
                    <a:pt x="352447" y="201311"/>
                    <a:pt x="353031" y="218029"/>
                    <a:pt x="352114" y="234663"/>
                  </a:cubicBezTo>
                  <a:cubicBezTo>
                    <a:pt x="351405" y="247462"/>
                    <a:pt x="356574" y="251673"/>
                    <a:pt x="368539" y="250381"/>
                  </a:cubicBezTo>
                  <a:cubicBezTo>
                    <a:pt x="373168" y="249880"/>
                    <a:pt x="377920" y="250297"/>
                    <a:pt x="382589" y="250297"/>
                  </a:cubicBezTo>
                  <a:cubicBezTo>
                    <a:pt x="735328" y="250297"/>
                    <a:pt x="1088109" y="250297"/>
                    <a:pt x="1440848" y="250297"/>
                  </a:cubicBezTo>
                  <a:cubicBezTo>
                    <a:pt x="1485706" y="250297"/>
                    <a:pt x="1502965" y="267640"/>
                    <a:pt x="1503007" y="312707"/>
                  </a:cubicBezTo>
                  <a:cubicBezTo>
                    <a:pt x="1503007" y="479425"/>
                    <a:pt x="1501006" y="646227"/>
                    <a:pt x="1503633" y="812903"/>
                  </a:cubicBezTo>
                  <a:cubicBezTo>
                    <a:pt x="1505843" y="950730"/>
                    <a:pt x="1404369" y="1083096"/>
                    <a:pt x="1251492" y="1101773"/>
                  </a:cubicBezTo>
                  <a:cubicBezTo>
                    <a:pt x="1239652" y="1103232"/>
                    <a:pt x="1227562" y="1102899"/>
                    <a:pt x="1215597" y="1102899"/>
                  </a:cubicBezTo>
                  <a:cubicBezTo>
                    <a:pt x="1102450" y="1102941"/>
                    <a:pt x="989387" y="1102899"/>
                    <a:pt x="876324" y="1102899"/>
                  </a:cubicBezTo>
                  <a:close/>
                  <a:moveTo>
                    <a:pt x="827629" y="610415"/>
                  </a:moveTo>
                  <a:cubicBezTo>
                    <a:pt x="827629" y="610415"/>
                    <a:pt x="827588" y="610415"/>
                    <a:pt x="827588" y="610415"/>
                  </a:cubicBezTo>
                  <a:cubicBezTo>
                    <a:pt x="827588" y="645310"/>
                    <a:pt x="827629" y="680246"/>
                    <a:pt x="827505" y="715140"/>
                  </a:cubicBezTo>
                  <a:cubicBezTo>
                    <a:pt x="827505" y="719143"/>
                    <a:pt x="829214" y="724646"/>
                    <a:pt x="825170" y="726689"/>
                  </a:cubicBezTo>
                  <a:cubicBezTo>
                    <a:pt x="819833" y="729357"/>
                    <a:pt x="817124" y="723312"/>
                    <a:pt x="814039" y="720310"/>
                  </a:cubicBezTo>
                  <a:cubicBezTo>
                    <a:pt x="795278" y="702217"/>
                    <a:pt x="777685" y="682872"/>
                    <a:pt x="757966" y="665946"/>
                  </a:cubicBezTo>
                  <a:cubicBezTo>
                    <a:pt x="732744" y="644309"/>
                    <a:pt x="693513" y="654190"/>
                    <a:pt x="682757" y="684332"/>
                  </a:cubicBezTo>
                  <a:cubicBezTo>
                    <a:pt x="675295" y="705218"/>
                    <a:pt x="680006" y="724145"/>
                    <a:pt x="696181" y="740154"/>
                  </a:cubicBezTo>
                  <a:cubicBezTo>
                    <a:pt x="732451" y="776091"/>
                    <a:pt x="768305" y="812445"/>
                    <a:pt x="804575" y="848423"/>
                  </a:cubicBezTo>
                  <a:cubicBezTo>
                    <a:pt x="850601" y="894116"/>
                    <a:pt x="902505" y="894032"/>
                    <a:pt x="948697" y="848298"/>
                  </a:cubicBezTo>
                  <a:cubicBezTo>
                    <a:pt x="981632" y="815655"/>
                    <a:pt x="1014359" y="782803"/>
                    <a:pt x="1047086" y="749910"/>
                  </a:cubicBezTo>
                  <a:cubicBezTo>
                    <a:pt x="1053339" y="743656"/>
                    <a:pt x="1059759" y="737361"/>
                    <a:pt x="1064846" y="730191"/>
                  </a:cubicBezTo>
                  <a:cubicBezTo>
                    <a:pt x="1076102" y="714348"/>
                    <a:pt x="1076686" y="696797"/>
                    <a:pt x="1068264" y="679871"/>
                  </a:cubicBezTo>
                  <a:cubicBezTo>
                    <a:pt x="1059926" y="663111"/>
                    <a:pt x="1045460" y="655190"/>
                    <a:pt x="1026366" y="654857"/>
                  </a:cubicBezTo>
                  <a:cubicBezTo>
                    <a:pt x="1009189" y="654565"/>
                    <a:pt x="996682" y="662819"/>
                    <a:pt x="985343" y="674242"/>
                  </a:cubicBezTo>
                  <a:cubicBezTo>
                    <a:pt x="969209" y="690543"/>
                    <a:pt x="952991" y="706719"/>
                    <a:pt x="936649" y="722811"/>
                  </a:cubicBezTo>
                  <a:cubicBezTo>
                    <a:pt x="934564" y="724854"/>
                    <a:pt x="931229" y="727564"/>
                    <a:pt x="929020" y="727147"/>
                  </a:cubicBezTo>
                  <a:cubicBezTo>
                    <a:pt x="924350" y="726272"/>
                    <a:pt x="925893" y="721352"/>
                    <a:pt x="925643" y="717975"/>
                  </a:cubicBezTo>
                  <a:cubicBezTo>
                    <a:pt x="925351" y="713848"/>
                    <a:pt x="925560" y="709637"/>
                    <a:pt x="925560" y="705468"/>
                  </a:cubicBezTo>
                  <a:cubicBezTo>
                    <a:pt x="925560" y="639807"/>
                    <a:pt x="925684" y="574145"/>
                    <a:pt x="925476" y="508525"/>
                  </a:cubicBezTo>
                  <a:cubicBezTo>
                    <a:pt x="925393" y="482760"/>
                    <a:pt x="913136" y="463500"/>
                    <a:pt x="893166" y="456287"/>
                  </a:cubicBezTo>
                  <a:cubicBezTo>
                    <a:pt x="860023" y="444364"/>
                    <a:pt x="828589" y="467710"/>
                    <a:pt x="827880" y="505732"/>
                  </a:cubicBezTo>
                  <a:cubicBezTo>
                    <a:pt x="827088" y="540584"/>
                    <a:pt x="827629" y="575479"/>
                    <a:pt x="827629" y="610415"/>
                  </a:cubicBezTo>
                  <a:close/>
                  <a:moveTo>
                    <a:pt x="1352840" y="1343992"/>
                  </a:moveTo>
                  <a:cubicBezTo>
                    <a:pt x="1352798" y="1255234"/>
                    <a:pt x="1281633" y="1183277"/>
                    <a:pt x="1193584" y="1182944"/>
                  </a:cubicBezTo>
                  <a:cubicBezTo>
                    <a:pt x="1106869" y="1182610"/>
                    <a:pt x="1032452" y="1256693"/>
                    <a:pt x="1032577" y="1343242"/>
                  </a:cubicBezTo>
                  <a:cubicBezTo>
                    <a:pt x="1032703" y="1432291"/>
                    <a:pt x="1104576" y="1503248"/>
                    <a:pt x="1194460" y="1503122"/>
                  </a:cubicBezTo>
                  <a:cubicBezTo>
                    <a:pt x="1282759" y="1502956"/>
                    <a:pt x="1352882" y="1432541"/>
                    <a:pt x="1352840" y="1343992"/>
                  </a:cubicBezTo>
                  <a:close/>
                  <a:moveTo>
                    <a:pt x="720319" y="1345118"/>
                  </a:moveTo>
                  <a:cubicBezTo>
                    <a:pt x="721445" y="1257861"/>
                    <a:pt x="647862" y="1183652"/>
                    <a:pt x="559563" y="1182944"/>
                  </a:cubicBezTo>
                  <a:cubicBezTo>
                    <a:pt x="472806" y="1182277"/>
                    <a:pt x="400391" y="1254567"/>
                    <a:pt x="400141" y="1342116"/>
                  </a:cubicBezTo>
                  <a:cubicBezTo>
                    <a:pt x="399932" y="1432125"/>
                    <a:pt x="469346" y="1502872"/>
                    <a:pt x="558146" y="1503122"/>
                  </a:cubicBezTo>
                  <a:cubicBezTo>
                    <a:pt x="647571" y="1503331"/>
                    <a:pt x="719153" y="1433584"/>
                    <a:pt x="720319" y="1345118"/>
                  </a:cubicBezTo>
                  <a:close/>
                </a:path>
              </a:pathLst>
            </a:custGeom>
            <a:solidFill>
              <a:schemeClr val="bg1"/>
            </a:solidFill>
            <a:ln w="41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D85F4E4A-84F7-457E-BD18-554079476DEF}"/>
              </a:ext>
            </a:extLst>
          </p:cNvPr>
          <p:cNvGrpSpPr/>
          <p:nvPr/>
        </p:nvGrpSpPr>
        <p:grpSpPr>
          <a:xfrm>
            <a:off x="6092618" y="2559877"/>
            <a:ext cx="426804" cy="426802"/>
            <a:chOff x="6092618" y="2559877"/>
            <a:chExt cx="426804" cy="426802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20CE95D5-5512-4BD7-8E4E-1D6436A01069}"/>
                </a:ext>
              </a:extLst>
            </p:cNvPr>
            <p:cNvSpPr/>
            <p:nvPr/>
          </p:nvSpPr>
          <p:spPr>
            <a:xfrm>
              <a:off x="6092618" y="2559877"/>
              <a:ext cx="426804" cy="426802"/>
            </a:xfrm>
            <a:prstGeom prst="ellipse">
              <a:avLst/>
            </a:prstGeom>
            <a:gradFill flip="none" rotWithShape="1">
              <a:gsLst>
                <a:gs pos="100000">
                  <a:schemeClr val="accent1">
                    <a:lumMod val="60000"/>
                    <a:lumOff val="40000"/>
                  </a:schemeClr>
                </a:gs>
                <a:gs pos="0">
                  <a:schemeClr val="accent1">
                    <a:lumMod val="20000"/>
                    <a:lumOff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A8117987-95F0-42D0-A163-A5C342CBB5DA}"/>
                </a:ext>
              </a:extLst>
            </p:cNvPr>
            <p:cNvSpPr/>
            <p:nvPr/>
          </p:nvSpPr>
          <p:spPr>
            <a:xfrm>
              <a:off x="6219657" y="2673905"/>
              <a:ext cx="172727" cy="198746"/>
            </a:xfrm>
            <a:custGeom>
              <a:avLst/>
              <a:gdLst>
                <a:gd name="connsiteX0" fmla="*/ 289 w 1300727"/>
                <a:gd name="connsiteY0" fmla="*/ 1112116 h 1496669"/>
                <a:gd name="connsiteX1" fmla="*/ 6501 w 1300727"/>
                <a:gd name="connsiteY1" fmla="*/ 979666 h 1496669"/>
                <a:gd name="connsiteX2" fmla="*/ 135906 w 1300727"/>
                <a:gd name="connsiteY2" fmla="*/ 781472 h 1496669"/>
                <a:gd name="connsiteX3" fmla="*/ 257808 w 1300727"/>
                <a:gd name="connsiteY3" fmla="*/ 693965 h 1496669"/>
                <a:gd name="connsiteX4" fmla="*/ 280654 w 1300727"/>
                <a:gd name="connsiteY4" fmla="*/ 698384 h 1496669"/>
                <a:gd name="connsiteX5" fmla="*/ 601625 w 1300727"/>
                <a:gd name="connsiteY5" fmla="*/ 899747 h 1496669"/>
                <a:gd name="connsiteX6" fmla="*/ 1021527 w 1300727"/>
                <a:gd name="connsiteY6" fmla="*/ 700260 h 1496669"/>
                <a:gd name="connsiteX7" fmla="*/ 1047708 w 1300727"/>
                <a:gd name="connsiteY7" fmla="*/ 695258 h 1496669"/>
                <a:gd name="connsiteX8" fmla="*/ 1191246 w 1300727"/>
                <a:gd name="connsiteY8" fmla="*/ 800691 h 1496669"/>
                <a:gd name="connsiteX9" fmla="*/ 1302934 w 1300727"/>
                <a:gd name="connsiteY9" fmla="*/ 1037824 h 1496669"/>
                <a:gd name="connsiteX10" fmla="*/ 1302851 w 1300727"/>
                <a:gd name="connsiteY10" fmla="*/ 1205084 h 1496669"/>
                <a:gd name="connsiteX11" fmla="*/ 1180907 w 1300727"/>
                <a:gd name="connsiteY11" fmla="*/ 1389979 h 1496669"/>
                <a:gd name="connsiteX12" fmla="*/ 835715 w 1300727"/>
                <a:gd name="connsiteY12" fmla="*/ 1485074 h 1496669"/>
                <a:gd name="connsiteX13" fmla="*/ 589493 w 1300727"/>
                <a:gd name="connsiteY13" fmla="*/ 1496414 h 1496669"/>
                <a:gd name="connsiteX14" fmla="*/ 121607 w 1300727"/>
                <a:gd name="connsiteY14" fmla="*/ 1389729 h 1496669"/>
                <a:gd name="connsiteX15" fmla="*/ 456 w 1300727"/>
                <a:gd name="connsiteY15" fmla="*/ 1204209 h 1496669"/>
                <a:gd name="connsiteX16" fmla="*/ 289 w 1300727"/>
                <a:gd name="connsiteY16" fmla="*/ 1112116 h 1496669"/>
                <a:gd name="connsiteX17" fmla="*/ 993928 w 1300727"/>
                <a:gd name="connsiteY17" fmla="*/ 263391 h 1496669"/>
                <a:gd name="connsiteX18" fmla="*/ 783644 w 1300727"/>
                <a:gd name="connsiteY18" fmla="*/ 13335 h 1496669"/>
                <a:gd name="connsiteX19" fmla="*/ 544427 w 1300727"/>
                <a:gd name="connsiteY19" fmla="*/ 8249 h 1496669"/>
                <a:gd name="connsiteX20" fmla="*/ 309587 w 1300727"/>
                <a:gd name="connsiteY20" fmla="*/ 261473 h 1496669"/>
                <a:gd name="connsiteX21" fmla="*/ 307586 w 1300727"/>
                <a:gd name="connsiteY21" fmla="*/ 402010 h 1496669"/>
                <a:gd name="connsiteX22" fmla="*/ 312755 w 1300727"/>
                <a:gd name="connsiteY22" fmla="*/ 518867 h 1496669"/>
                <a:gd name="connsiteX23" fmla="*/ 686631 w 1300727"/>
                <a:gd name="connsiteY23" fmla="*/ 804944 h 1496669"/>
                <a:gd name="connsiteX24" fmla="*/ 988383 w 1300727"/>
                <a:gd name="connsiteY24" fmla="*/ 531499 h 1496669"/>
                <a:gd name="connsiteX25" fmla="*/ 996096 w 1300727"/>
                <a:gd name="connsiteY25" fmla="*/ 373161 h 1496669"/>
                <a:gd name="connsiteX26" fmla="*/ 993928 w 1300727"/>
                <a:gd name="connsiteY26" fmla="*/ 263391 h 1496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300727" h="1496669">
                  <a:moveTo>
                    <a:pt x="289" y="1112116"/>
                  </a:moveTo>
                  <a:cubicBezTo>
                    <a:pt x="2082" y="1073094"/>
                    <a:pt x="-3880" y="1026026"/>
                    <a:pt x="6501" y="979666"/>
                  </a:cubicBezTo>
                  <a:cubicBezTo>
                    <a:pt x="24969" y="897454"/>
                    <a:pt x="67494" y="830958"/>
                    <a:pt x="135906" y="781472"/>
                  </a:cubicBezTo>
                  <a:cubicBezTo>
                    <a:pt x="176429" y="752165"/>
                    <a:pt x="217452" y="723524"/>
                    <a:pt x="257808" y="693965"/>
                  </a:cubicBezTo>
                  <a:cubicBezTo>
                    <a:pt x="268314" y="686253"/>
                    <a:pt x="273317" y="687086"/>
                    <a:pt x="280654" y="698384"/>
                  </a:cubicBezTo>
                  <a:cubicBezTo>
                    <a:pt x="356446" y="815033"/>
                    <a:pt x="463632" y="885614"/>
                    <a:pt x="601625" y="899747"/>
                  </a:cubicBezTo>
                  <a:cubicBezTo>
                    <a:pt x="779892" y="917965"/>
                    <a:pt x="920637" y="848593"/>
                    <a:pt x="1021527" y="700260"/>
                  </a:cubicBezTo>
                  <a:cubicBezTo>
                    <a:pt x="1030240" y="687420"/>
                    <a:pt x="1035618" y="686169"/>
                    <a:pt x="1047708" y="695258"/>
                  </a:cubicBezTo>
                  <a:cubicBezTo>
                    <a:pt x="1095151" y="730986"/>
                    <a:pt x="1146347" y="761795"/>
                    <a:pt x="1191246" y="800691"/>
                  </a:cubicBezTo>
                  <a:cubicBezTo>
                    <a:pt x="1263079" y="862935"/>
                    <a:pt x="1300850" y="942521"/>
                    <a:pt x="1302934" y="1037824"/>
                  </a:cubicBezTo>
                  <a:cubicBezTo>
                    <a:pt x="1304143" y="1093564"/>
                    <a:pt x="1304560" y="1149386"/>
                    <a:pt x="1302851" y="1205084"/>
                  </a:cubicBezTo>
                  <a:cubicBezTo>
                    <a:pt x="1300224" y="1291174"/>
                    <a:pt x="1259034" y="1355043"/>
                    <a:pt x="1180907" y="1389979"/>
                  </a:cubicBezTo>
                  <a:cubicBezTo>
                    <a:pt x="1071013" y="1439132"/>
                    <a:pt x="955031" y="1468481"/>
                    <a:pt x="835715" y="1485074"/>
                  </a:cubicBezTo>
                  <a:cubicBezTo>
                    <a:pt x="753877" y="1496455"/>
                    <a:pt x="671748" y="1499958"/>
                    <a:pt x="589493" y="1496414"/>
                  </a:cubicBezTo>
                  <a:cubicBezTo>
                    <a:pt x="427195" y="1489452"/>
                    <a:pt x="270190" y="1455683"/>
                    <a:pt x="121607" y="1389729"/>
                  </a:cubicBezTo>
                  <a:cubicBezTo>
                    <a:pt x="43647" y="1355127"/>
                    <a:pt x="3166" y="1290465"/>
                    <a:pt x="456" y="1204209"/>
                  </a:cubicBezTo>
                  <a:cubicBezTo>
                    <a:pt x="-461" y="1176110"/>
                    <a:pt x="289" y="1147969"/>
                    <a:pt x="289" y="1112116"/>
                  </a:cubicBezTo>
                  <a:close/>
                  <a:moveTo>
                    <a:pt x="993928" y="263391"/>
                  </a:moveTo>
                  <a:cubicBezTo>
                    <a:pt x="984131" y="145534"/>
                    <a:pt x="898625" y="40892"/>
                    <a:pt x="783644" y="13335"/>
                  </a:cubicBezTo>
                  <a:cubicBezTo>
                    <a:pt x="704808" y="-5551"/>
                    <a:pt x="623679" y="-1632"/>
                    <a:pt x="544427" y="8249"/>
                  </a:cubicBezTo>
                  <a:cubicBezTo>
                    <a:pt x="420399" y="23674"/>
                    <a:pt x="318592" y="137988"/>
                    <a:pt x="309587" y="261473"/>
                  </a:cubicBezTo>
                  <a:cubicBezTo>
                    <a:pt x="306169" y="308333"/>
                    <a:pt x="308170" y="355151"/>
                    <a:pt x="307586" y="402010"/>
                  </a:cubicBezTo>
                  <a:cubicBezTo>
                    <a:pt x="307086" y="441032"/>
                    <a:pt x="306544" y="480054"/>
                    <a:pt x="312755" y="518867"/>
                  </a:cubicBezTo>
                  <a:cubicBezTo>
                    <a:pt x="339937" y="687878"/>
                    <a:pt x="494816" y="823996"/>
                    <a:pt x="686631" y="804944"/>
                  </a:cubicBezTo>
                  <a:cubicBezTo>
                    <a:pt x="837966" y="789894"/>
                    <a:pt x="956699" y="680291"/>
                    <a:pt x="988383" y="531499"/>
                  </a:cubicBezTo>
                  <a:cubicBezTo>
                    <a:pt x="999223" y="480596"/>
                    <a:pt x="995345" y="428859"/>
                    <a:pt x="996096" y="373161"/>
                  </a:cubicBezTo>
                  <a:cubicBezTo>
                    <a:pt x="994553" y="339392"/>
                    <a:pt x="997096" y="301413"/>
                    <a:pt x="993928" y="263391"/>
                  </a:cubicBezTo>
                  <a:close/>
                </a:path>
              </a:pathLst>
            </a:custGeom>
            <a:solidFill>
              <a:schemeClr val="bg1"/>
            </a:solidFill>
            <a:ln w="41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8277E49F-D65D-4D6E-8386-F67B8F812374}"/>
              </a:ext>
            </a:extLst>
          </p:cNvPr>
          <p:cNvGrpSpPr/>
          <p:nvPr/>
        </p:nvGrpSpPr>
        <p:grpSpPr>
          <a:xfrm>
            <a:off x="7936002" y="4939708"/>
            <a:ext cx="426804" cy="426802"/>
            <a:chOff x="7936002" y="4939708"/>
            <a:chExt cx="426804" cy="426802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804F9E78-F495-47E4-9CF8-B0380876BAF7}"/>
                </a:ext>
              </a:extLst>
            </p:cNvPr>
            <p:cNvSpPr/>
            <p:nvPr/>
          </p:nvSpPr>
          <p:spPr>
            <a:xfrm>
              <a:off x="7936002" y="4939708"/>
              <a:ext cx="426804" cy="426802"/>
            </a:xfrm>
            <a:prstGeom prst="ellipse">
              <a:avLst/>
            </a:prstGeom>
            <a:gradFill flip="none" rotWithShape="1">
              <a:gsLst>
                <a:gs pos="100000">
                  <a:schemeClr val="accent3"/>
                </a:gs>
                <a:gs pos="0">
                  <a:schemeClr val="accent3">
                    <a:lumMod val="60000"/>
                    <a:lumOff val="4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11BFE9C-E336-4E48-A298-BD8215F80704}"/>
                </a:ext>
              </a:extLst>
            </p:cNvPr>
            <p:cNvSpPr/>
            <p:nvPr/>
          </p:nvSpPr>
          <p:spPr>
            <a:xfrm>
              <a:off x="8049754" y="5053459"/>
              <a:ext cx="199300" cy="199300"/>
            </a:xfrm>
            <a:custGeom>
              <a:avLst/>
              <a:gdLst>
                <a:gd name="connsiteX0" fmla="*/ 752075 w 1500838"/>
                <a:gd name="connsiteY0" fmla="*/ 1504011 h 1500838"/>
                <a:gd name="connsiteX1" fmla="*/ 405006 w 1500838"/>
                <a:gd name="connsiteY1" fmla="*/ 1503969 h 1500838"/>
                <a:gd name="connsiteX2" fmla="*/ 175378 w 1500838"/>
                <a:gd name="connsiteY2" fmla="*/ 1335375 h 1500838"/>
                <a:gd name="connsiteX3" fmla="*/ 28962 w 1500838"/>
                <a:gd name="connsiteY3" fmla="*/ 826424 h 1500838"/>
                <a:gd name="connsiteX4" fmla="*/ 2656 w 1500838"/>
                <a:gd name="connsiteY4" fmla="*/ 726826 h 1500838"/>
                <a:gd name="connsiteX5" fmla="*/ 232118 w 1500838"/>
                <a:gd name="connsiteY5" fmla="*/ 451172 h 1500838"/>
                <a:gd name="connsiteX6" fmla="*/ 380617 w 1500838"/>
                <a:gd name="connsiteY6" fmla="*/ 451547 h 1500838"/>
                <a:gd name="connsiteX7" fmla="*/ 401212 w 1500838"/>
                <a:gd name="connsiteY7" fmla="*/ 431703 h 1500838"/>
                <a:gd name="connsiteX8" fmla="*/ 403589 w 1500838"/>
                <a:gd name="connsiteY8" fmla="*/ 305257 h 1500838"/>
                <a:gd name="connsiteX9" fmla="*/ 679868 w 1500838"/>
                <a:gd name="connsiteY9" fmla="*/ 7716 h 1500838"/>
                <a:gd name="connsiteX10" fmla="*/ 1100395 w 1500838"/>
                <a:gd name="connsiteY10" fmla="*/ 303590 h 1500838"/>
                <a:gd name="connsiteX11" fmla="*/ 1102980 w 1500838"/>
                <a:gd name="connsiteY11" fmla="*/ 433162 h 1500838"/>
                <a:gd name="connsiteX12" fmla="*/ 1121823 w 1500838"/>
                <a:gd name="connsiteY12" fmla="*/ 451506 h 1500838"/>
                <a:gd name="connsiteX13" fmla="*/ 1271907 w 1500838"/>
                <a:gd name="connsiteY13" fmla="*/ 451297 h 1500838"/>
                <a:gd name="connsiteX14" fmla="*/ 1500076 w 1500838"/>
                <a:gd name="connsiteY14" fmla="*/ 645906 h 1500838"/>
                <a:gd name="connsiteX15" fmla="*/ 1494198 w 1500838"/>
                <a:gd name="connsiteY15" fmla="*/ 760345 h 1500838"/>
                <a:gd name="connsiteX16" fmla="*/ 1331274 w 1500838"/>
                <a:gd name="connsiteY16" fmla="*/ 1327954 h 1500838"/>
                <a:gd name="connsiteX17" fmla="*/ 1134997 w 1500838"/>
                <a:gd name="connsiteY17" fmla="*/ 1502218 h 1500838"/>
                <a:gd name="connsiteX18" fmla="*/ 1097601 w 1500838"/>
                <a:gd name="connsiteY18" fmla="*/ 1504011 h 1500838"/>
                <a:gd name="connsiteX19" fmla="*/ 752075 w 1500838"/>
                <a:gd name="connsiteY19" fmla="*/ 1504011 h 1500838"/>
                <a:gd name="connsiteX20" fmla="*/ 750824 w 1500838"/>
                <a:gd name="connsiteY20" fmla="*/ 451214 h 1500838"/>
                <a:gd name="connsiteX21" fmla="*/ 983746 w 1500838"/>
                <a:gd name="connsiteY21" fmla="*/ 451256 h 1500838"/>
                <a:gd name="connsiteX22" fmla="*/ 1001172 w 1500838"/>
                <a:gd name="connsiteY22" fmla="*/ 438248 h 1500838"/>
                <a:gd name="connsiteX23" fmla="*/ 999005 w 1500838"/>
                <a:gd name="connsiteY23" fmla="*/ 328937 h 1500838"/>
                <a:gd name="connsiteX24" fmla="*/ 728312 w 1500838"/>
                <a:gd name="connsiteY24" fmla="*/ 105437 h 1500838"/>
                <a:gd name="connsiteX25" fmla="*/ 508397 w 1500838"/>
                <a:gd name="connsiteY25" fmla="*/ 304966 h 1500838"/>
                <a:gd name="connsiteX26" fmla="*/ 502685 w 1500838"/>
                <a:gd name="connsiteY26" fmla="*/ 432745 h 1500838"/>
                <a:gd name="connsiteX27" fmla="*/ 520987 w 1500838"/>
                <a:gd name="connsiteY27" fmla="*/ 451547 h 1500838"/>
                <a:gd name="connsiteX28" fmla="*/ 750824 w 1500838"/>
                <a:gd name="connsiteY28" fmla="*/ 451214 h 1500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500838" h="1500838">
                  <a:moveTo>
                    <a:pt x="752075" y="1504011"/>
                  </a:moveTo>
                  <a:cubicBezTo>
                    <a:pt x="636385" y="1504011"/>
                    <a:pt x="520696" y="1504094"/>
                    <a:pt x="405006" y="1503969"/>
                  </a:cubicBezTo>
                  <a:cubicBezTo>
                    <a:pt x="296195" y="1503844"/>
                    <a:pt x="206478" y="1440017"/>
                    <a:pt x="175378" y="1335375"/>
                  </a:cubicBezTo>
                  <a:cubicBezTo>
                    <a:pt x="125058" y="1166197"/>
                    <a:pt x="77406" y="996185"/>
                    <a:pt x="28962" y="826424"/>
                  </a:cubicBezTo>
                  <a:cubicBezTo>
                    <a:pt x="19541" y="793405"/>
                    <a:pt x="7617" y="760970"/>
                    <a:pt x="2656" y="726826"/>
                  </a:cubicBezTo>
                  <a:cubicBezTo>
                    <a:pt x="-19356" y="574908"/>
                    <a:pt x="98835" y="450464"/>
                    <a:pt x="232118" y="451172"/>
                  </a:cubicBezTo>
                  <a:cubicBezTo>
                    <a:pt x="281604" y="451422"/>
                    <a:pt x="331131" y="450630"/>
                    <a:pt x="380617" y="451547"/>
                  </a:cubicBezTo>
                  <a:cubicBezTo>
                    <a:pt x="396043" y="451839"/>
                    <a:pt x="401212" y="448004"/>
                    <a:pt x="401212" y="431703"/>
                  </a:cubicBezTo>
                  <a:cubicBezTo>
                    <a:pt x="401170" y="389554"/>
                    <a:pt x="397794" y="347322"/>
                    <a:pt x="403589" y="305257"/>
                  </a:cubicBezTo>
                  <a:cubicBezTo>
                    <a:pt x="424100" y="156549"/>
                    <a:pt x="533078" y="39234"/>
                    <a:pt x="679868" y="7716"/>
                  </a:cubicBezTo>
                  <a:cubicBezTo>
                    <a:pt x="877812" y="-34766"/>
                    <a:pt x="1073463" y="102936"/>
                    <a:pt x="1100395" y="303590"/>
                  </a:cubicBezTo>
                  <a:cubicBezTo>
                    <a:pt x="1106190" y="346697"/>
                    <a:pt x="1102729" y="389971"/>
                    <a:pt x="1102980" y="433162"/>
                  </a:cubicBezTo>
                  <a:cubicBezTo>
                    <a:pt x="1103063" y="447879"/>
                    <a:pt x="1107732" y="451714"/>
                    <a:pt x="1121823" y="451506"/>
                  </a:cubicBezTo>
                  <a:cubicBezTo>
                    <a:pt x="1171851" y="450755"/>
                    <a:pt x="1221879" y="451047"/>
                    <a:pt x="1271907" y="451297"/>
                  </a:cubicBezTo>
                  <a:cubicBezTo>
                    <a:pt x="1383136" y="451756"/>
                    <a:pt x="1481900" y="536095"/>
                    <a:pt x="1500076" y="645906"/>
                  </a:cubicBezTo>
                  <a:cubicBezTo>
                    <a:pt x="1506455" y="684469"/>
                    <a:pt x="1505038" y="722574"/>
                    <a:pt x="1494198" y="760345"/>
                  </a:cubicBezTo>
                  <a:cubicBezTo>
                    <a:pt x="1439876" y="949534"/>
                    <a:pt x="1386430" y="1139015"/>
                    <a:pt x="1331274" y="1327954"/>
                  </a:cubicBezTo>
                  <a:cubicBezTo>
                    <a:pt x="1302591" y="1426259"/>
                    <a:pt x="1236096" y="1484208"/>
                    <a:pt x="1134997" y="1502218"/>
                  </a:cubicBezTo>
                  <a:cubicBezTo>
                    <a:pt x="1122574" y="1504428"/>
                    <a:pt x="1110067" y="1503969"/>
                    <a:pt x="1097601" y="1504011"/>
                  </a:cubicBezTo>
                  <a:cubicBezTo>
                    <a:pt x="982412" y="1504052"/>
                    <a:pt x="867264" y="1504011"/>
                    <a:pt x="752075" y="1504011"/>
                  </a:cubicBezTo>
                  <a:close/>
                  <a:moveTo>
                    <a:pt x="750824" y="451214"/>
                  </a:moveTo>
                  <a:cubicBezTo>
                    <a:pt x="828451" y="451214"/>
                    <a:pt x="906119" y="451172"/>
                    <a:pt x="983746" y="451256"/>
                  </a:cubicBezTo>
                  <a:cubicBezTo>
                    <a:pt x="992960" y="451256"/>
                    <a:pt x="1001714" y="452215"/>
                    <a:pt x="1001172" y="438248"/>
                  </a:cubicBezTo>
                  <a:cubicBezTo>
                    <a:pt x="999755" y="401853"/>
                    <a:pt x="1001881" y="365458"/>
                    <a:pt x="999005" y="328937"/>
                  </a:cubicBezTo>
                  <a:cubicBezTo>
                    <a:pt x="988957" y="201074"/>
                    <a:pt x="871767" y="91179"/>
                    <a:pt x="728312" y="105437"/>
                  </a:cubicBezTo>
                  <a:cubicBezTo>
                    <a:pt x="618084" y="116360"/>
                    <a:pt x="529826" y="195821"/>
                    <a:pt x="508397" y="304966"/>
                  </a:cubicBezTo>
                  <a:cubicBezTo>
                    <a:pt x="500101" y="347281"/>
                    <a:pt x="504186" y="390138"/>
                    <a:pt x="502685" y="432745"/>
                  </a:cubicBezTo>
                  <a:cubicBezTo>
                    <a:pt x="502185" y="446878"/>
                    <a:pt x="506229" y="451673"/>
                    <a:pt x="520987" y="451547"/>
                  </a:cubicBezTo>
                  <a:cubicBezTo>
                    <a:pt x="597655" y="450880"/>
                    <a:pt x="674240" y="451214"/>
                    <a:pt x="750824" y="451214"/>
                  </a:cubicBezTo>
                  <a:close/>
                </a:path>
              </a:pathLst>
            </a:custGeom>
            <a:solidFill>
              <a:schemeClr val="bg1"/>
            </a:solidFill>
            <a:ln w="41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E27D5B3-DBAB-49A6-A2E9-2F450F50E700}"/>
              </a:ext>
            </a:extLst>
          </p:cNvPr>
          <p:cNvGrpSpPr/>
          <p:nvPr/>
        </p:nvGrpSpPr>
        <p:grpSpPr>
          <a:xfrm>
            <a:off x="3330667" y="2573331"/>
            <a:ext cx="426804" cy="426802"/>
            <a:chOff x="3330667" y="2573331"/>
            <a:chExt cx="426804" cy="426802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C9B6269-BED3-4A28-BB36-0217CF0EA3FB}"/>
                </a:ext>
              </a:extLst>
            </p:cNvPr>
            <p:cNvSpPr/>
            <p:nvPr/>
          </p:nvSpPr>
          <p:spPr>
            <a:xfrm>
              <a:off x="3330667" y="2573331"/>
              <a:ext cx="426804" cy="426802"/>
            </a:xfrm>
            <a:prstGeom prst="ellipse">
              <a:avLst/>
            </a:prstGeom>
            <a:gradFill flip="none" rotWithShape="1">
              <a:gsLst>
                <a:gs pos="100000">
                  <a:schemeClr val="accent2"/>
                </a:gs>
                <a:gs pos="0">
                  <a:schemeClr val="accent2">
                    <a:lumMod val="60000"/>
                    <a:lumOff val="4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2270701-CF28-4EBA-A9BA-A9B42F24DD4F}"/>
                </a:ext>
              </a:extLst>
            </p:cNvPr>
            <p:cNvSpPr/>
            <p:nvPr/>
          </p:nvSpPr>
          <p:spPr>
            <a:xfrm>
              <a:off x="3444419" y="2686806"/>
              <a:ext cx="199300" cy="199853"/>
            </a:xfrm>
            <a:custGeom>
              <a:avLst/>
              <a:gdLst>
                <a:gd name="connsiteX0" fmla="*/ 153 w 1500838"/>
                <a:gd name="connsiteY0" fmla="*/ 1081956 h 1505007"/>
                <a:gd name="connsiteX1" fmla="*/ 278 w 1500838"/>
                <a:gd name="connsiteY1" fmla="*/ 756816 h 1505007"/>
                <a:gd name="connsiteX2" fmla="*/ 183797 w 1500838"/>
                <a:gd name="connsiteY2" fmla="*/ 265458 h 1505007"/>
                <a:gd name="connsiteX3" fmla="*/ 627837 w 1500838"/>
                <a:gd name="connsiteY3" fmla="*/ 11733 h 1505007"/>
                <a:gd name="connsiteX4" fmla="*/ 1231216 w 1500838"/>
                <a:gd name="connsiteY4" fmla="*/ 173490 h 1505007"/>
                <a:gd name="connsiteX5" fmla="*/ 1498491 w 1500838"/>
                <a:gd name="connsiteY5" fmla="*/ 661471 h 1505007"/>
                <a:gd name="connsiteX6" fmla="*/ 1264985 w 1500838"/>
                <a:gd name="connsiteY6" fmla="*/ 1302996 h 1505007"/>
                <a:gd name="connsiteX7" fmla="*/ 855548 w 1500838"/>
                <a:gd name="connsiteY7" fmla="*/ 1497688 h 1505007"/>
                <a:gd name="connsiteX8" fmla="*/ 317831 w 1500838"/>
                <a:gd name="connsiteY8" fmla="*/ 1366865 h 1505007"/>
                <a:gd name="connsiteX9" fmla="*/ 199973 w 1500838"/>
                <a:gd name="connsiteY9" fmla="*/ 1377496 h 1505007"/>
                <a:gd name="connsiteX10" fmla="*/ 90412 w 1500838"/>
                <a:gd name="connsiteY10" fmla="*/ 1486765 h 1505007"/>
                <a:gd name="connsiteX11" fmla="*/ 3655 w 1500838"/>
                <a:gd name="connsiteY11" fmla="*/ 1472257 h 1505007"/>
                <a:gd name="connsiteX12" fmla="*/ 153 w 1500838"/>
                <a:gd name="connsiteY12" fmla="*/ 1444575 h 1505007"/>
                <a:gd name="connsiteX13" fmla="*/ 153 w 1500838"/>
                <a:gd name="connsiteY13" fmla="*/ 1081956 h 1505007"/>
                <a:gd name="connsiteX14" fmla="*/ 618540 w 1500838"/>
                <a:gd name="connsiteY14" fmla="*/ 630954 h 1505007"/>
                <a:gd name="connsiteX15" fmla="*/ 503935 w 1500838"/>
                <a:gd name="connsiteY15" fmla="*/ 664639 h 1505007"/>
                <a:gd name="connsiteX16" fmla="*/ 375238 w 1500838"/>
                <a:gd name="connsiteY16" fmla="*/ 766279 h 1505007"/>
                <a:gd name="connsiteX17" fmla="*/ 388328 w 1500838"/>
                <a:gd name="connsiteY17" fmla="*/ 845032 h 1505007"/>
                <a:gd name="connsiteX18" fmla="*/ 439649 w 1500838"/>
                <a:gd name="connsiteY18" fmla="*/ 837486 h 1505007"/>
                <a:gd name="connsiteX19" fmla="*/ 546042 w 1500838"/>
                <a:gd name="connsiteY19" fmla="*/ 752855 h 1505007"/>
                <a:gd name="connsiteX20" fmla="*/ 693916 w 1500838"/>
                <a:gd name="connsiteY20" fmla="*/ 758692 h 1505007"/>
                <a:gd name="connsiteX21" fmla="*/ 721390 w 1500838"/>
                <a:gd name="connsiteY21" fmla="*/ 792627 h 1505007"/>
                <a:gd name="connsiteX22" fmla="*/ 1005799 w 1500838"/>
                <a:gd name="connsiteY22" fmla="*/ 835485 h 1505007"/>
                <a:gd name="connsiteX23" fmla="*/ 1127033 w 1500838"/>
                <a:gd name="connsiteY23" fmla="*/ 739431 h 1505007"/>
                <a:gd name="connsiteX24" fmla="*/ 1143042 w 1500838"/>
                <a:gd name="connsiteY24" fmla="*/ 691779 h 1505007"/>
                <a:gd name="connsiteX25" fmla="*/ 1066249 w 1500838"/>
                <a:gd name="connsiteY25" fmla="*/ 665431 h 1505007"/>
                <a:gd name="connsiteX26" fmla="*/ 957188 w 1500838"/>
                <a:gd name="connsiteY26" fmla="*/ 751729 h 1505007"/>
                <a:gd name="connsiteX27" fmla="*/ 809314 w 1500838"/>
                <a:gd name="connsiteY27" fmla="*/ 745685 h 1505007"/>
                <a:gd name="connsiteX28" fmla="*/ 782799 w 1500838"/>
                <a:gd name="connsiteY28" fmla="*/ 712958 h 1505007"/>
                <a:gd name="connsiteX29" fmla="*/ 618540 w 1500838"/>
                <a:gd name="connsiteY29" fmla="*/ 630954 h 1505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500838" h="1505007">
                  <a:moveTo>
                    <a:pt x="153" y="1081956"/>
                  </a:moveTo>
                  <a:cubicBezTo>
                    <a:pt x="153" y="973562"/>
                    <a:pt x="-264" y="865210"/>
                    <a:pt x="278" y="756816"/>
                  </a:cubicBezTo>
                  <a:cubicBezTo>
                    <a:pt x="1195" y="570628"/>
                    <a:pt x="63230" y="406495"/>
                    <a:pt x="183797" y="265458"/>
                  </a:cubicBezTo>
                  <a:cubicBezTo>
                    <a:pt x="301113" y="128256"/>
                    <a:pt x="449905" y="41958"/>
                    <a:pt x="627837" y="11733"/>
                  </a:cubicBezTo>
                  <a:cubicBezTo>
                    <a:pt x="852671" y="-26455"/>
                    <a:pt x="1055410" y="28867"/>
                    <a:pt x="1231216" y="173490"/>
                  </a:cubicBezTo>
                  <a:cubicBezTo>
                    <a:pt x="1384677" y="299769"/>
                    <a:pt x="1475853" y="463902"/>
                    <a:pt x="1498491" y="661471"/>
                  </a:cubicBezTo>
                  <a:cubicBezTo>
                    <a:pt x="1527298" y="912778"/>
                    <a:pt x="1447837" y="1128315"/>
                    <a:pt x="1264985" y="1302996"/>
                  </a:cubicBezTo>
                  <a:cubicBezTo>
                    <a:pt x="1150630" y="1412224"/>
                    <a:pt x="1012677" y="1476468"/>
                    <a:pt x="855548" y="1497688"/>
                  </a:cubicBezTo>
                  <a:cubicBezTo>
                    <a:pt x="659355" y="1524161"/>
                    <a:pt x="480422" y="1478844"/>
                    <a:pt x="317831" y="1366865"/>
                  </a:cubicBezTo>
                  <a:cubicBezTo>
                    <a:pt x="275307" y="1337599"/>
                    <a:pt x="236619" y="1340934"/>
                    <a:pt x="199973" y="1377496"/>
                  </a:cubicBezTo>
                  <a:cubicBezTo>
                    <a:pt x="163453" y="1413891"/>
                    <a:pt x="127308" y="1450745"/>
                    <a:pt x="90412" y="1486765"/>
                  </a:cubicBezTo>
                  <a:cubicBezTo>
                    <a:pt x="61604" y="1514865"/>
                    <a:pt x="17788" y="1507110"/>
                    <a:pt x="3655" y="1472257"/>
                  </a:cubicBezTo>
                  <a:cubicBezTo>
                    <a:pt x="28" y="1463252"/>
                    <a:pt x="153" y="1453955"/>
                    <a:pt x="153" y="1444575"/>
                  </a:cubicBezTo>
                  <a:cubicBezTo>
                    <a:pt x="153" y="1323674"/>
                    <a:pt x="153" y="1202815"/>
                    <a:pt x="153" y="1081956"/>
                  </a:cubicBezTo>
                  <a:close/>
                  <a:moveTo>
                    <a:pt x="618540" y="630954"/>
                  </a:moveTo>
                  <a:cubicBezTo>
                    <a:pt x="576851" y="632413"/>
                    <a:pt x="537954" y="641084"/>
                    <a:pt x="503935" y="664639"/>
                  </a:cubicBezTo>
                  <a:cubicBezTo>
                    <a:pt x="458951" y="695782"/>
                    <a:pt x="417178" y="731260"/>
                    <a:pt x="375238" y="766279"/>
                  </a:cubicBezTo>
                  <a:cubicBezTo>
                    <a:pt x="348473" y="788625"/>
                    <a:pt x="356311" y="831649"/>
                    <a:pt x="388328" y="845032"/>
                  </a:cubicBezTo>
                  <a:cubicBezTo>
                    <a:pt x="406422" y="852619"/>
                    <a:pt x="423932" y="850034"/>
                    <a:pt x="439649" y="837486"/>
                  </a:cubicBezTo>
                  <a:cubicBezTo>
                    <a:pt x="475002" y="809178"/>
                    <a:pt x="510105" y="780412"/>
                    <a:pt x="546042" y="752855"/>
                  </a:cubicBezTo>
                  <a:cubicBezTo>
                    <a:pt x="591359" y="718127"/>
                    <a:pt x="651976" y="721004"/>
                    <a:pt x="693916" y="758692"/>
                  </a:cubicBezTo>
                  <a:cubicBezTo>
                    <a:pt x="704880" y="768531"/>
                    <a:pt x="712468" y="781163"/>
                    <a:pt x="721390" y="792627"/>
                  </a:cubicBezTo>
                  <a:cubicBezTo>
                    <a:pt x="788927" y="879426"/>
                    <a:pt x="916499" y="899520"/>
                    <a:pt x="1005799" y="835485"/>
                  </a:cubicBezTo>
                  <a:cubicBezTo>
                    <a:pt x="1047655" y="805468"/>
                    <a:pt x="1087094" y="772032"/>
                    <a:pt x="1127033" y="739431"/>
                  </a:cubicBezTo>
                  <a:cubicBezTo>
                    <a:pt x="1141708" y="727424"/>
                    <a:pt x="1147878" y="710832"/>
                    <a:pt x="1143042" y="691779"/>
                  </a:cubicBezTo>
                  <a:cubicBezTo>
                    <a:pt x="1134162" y="656760"/>
                    <a:pt x="1095474" y="643085"/>
                    <a:pt x="1066249" y="665431"/>
                  </a:cubicBezTo>
                  <a:cubicBezTo>
                    <a:pt x="1029437" y="693572"/>
                    <a:pt x="994000" y="723547"/>
                    <a:pt x="957188" y="751729"/>
                  </a:cubicBezTo>
                  <a:cubicBezTo>
                    <a:pt x="911788" y="786457"/>
                    <a:pt x="851171" y="783456"/>
                    <a:pt x="809314" y="745685"/>
                  </a:cubicBezTo>
                  <a:cubicBezTo>
                    <a:pt x="798766" y="736137"/>
                    <a:pt x="791512" y="724006"/>
                    <a:pt x="782799" y="712958"/>
                  </a:cubicBezTo>
                  <a:cubicBezTo>
                    <a:pt x="740692" y="659595"/>
                    <a:pt x="684828" y="634080"/>
                    <a:pt x="618540" y="630954"/>
                  </a:cubicBezTo>
                  <a:close/>
                </a:path>
              </a:pathLst>
            </a:custGeom>
            <a:solidFill>
              <a:schemeClr val="bg1"/>
            </a:solidFill>
            <a:ln w="41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9A233F83-BF05-4D75-8CD3-6EC71E330532}"/>
              </a:ext>
            </a:extLst>
          </p:cNvPr>
          <p:cNvGrpSpPr/>
          <p:nvPr/>
        </p:nvGrpSpPr>
        <p:grpSpPr>
          <a:xfrm>
            <a:off x="859672" y="5257823"/>
            <a:ext cx="426804" cy="426802"/>
            <a:chOff x="859672" y="5257823"/>
            <a:chExt cx="426804" cy="426802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30F2DFA5-31A3-4C20-9FAD-E29DA6DF9C86}"/>
                </a:ext>
              </a:extLst>
            </p:cNvPr>
            <p:cNvSpPr/>
            <p:nvPr/>
          </p:nvSpPr>
          <p:spPr>
            <a:xfrm>
              <a:off x="859672" y="5257823"/>
              <a:ext cx="426804" cy="426802"/>
            </a:xfrm>
            <a:prstGeom prst="ellipse">
              <a:avLst/>
            </a:prstGeom>
            <a:gradFill flip="none" rotWithShape="1">
              <a:gsLst>
                <a:gs pos="100000">
                  <a:schemeClr val="accent1"/>
                </a:gs>
                <a:gs pos="0">
                  <a:schemeClr val="accent1">
                    <a:lumMod val="60000"/>
                    <a:lumOff val="4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4D56F261-197F-4C32-8485-3B3BF76E2605}"/>
                </a:ext>
              </a:extLst>
            </p:cNvPr>
            <p:cNvSpPr/>
            <p:nvPr/>
          </p:nvSpPr>
          <p:spPr>
            <a:xfrm>
              <a:off x="980898" y="5371574"/>
              <a:ext cx="184353" cy="199300"/>
            </a:xfrm>
            <a:custGeom>
              <a:avLst/>
              <a:gdLst>
                <a:gd name="connsiteX0" fmla="*/ 695185 w 1388276"/>
                <a:gd name="connsiteY0" fmla="*/ 1504357 h 1500838"/>
                <a:gd name="connsiteX1" fmla="*/ 295003 w 1388276"/>
                <a:gd name="connsiteY1" fmla="*/ 1504315 h 1500838"/>
                <a:gd name="connsiteX2" fmla="*/ 172 w 1388276"/>
                <a:gd name="connsiteY2" fmla="*/ 1209734 h 1500838"/>
                <a:gd name="connsiteX3" fmla="*/ 172 w 1388276"/>
                <a:gd name="connsiteY3" fmla="*/ 696989 h 1500838"/>
                <a:gd name="connsiteX4" fmla="*/ 84678 w 1388276"/>
                <a:gd name="connsiteY4" fmla="*/ 489831 h 1500838"/>
                <a:gd name="connsiteX5" fmla="*/ 488153 w 1388276"/>
                <a:gd name="connsiteY5" fmla="*/ 86397 h 1500838"/>
                <a:gd name="connsiteX6" fmla="*/ 901885 w 1388276"/>
                <a:gd name="connsiteY6" fmla="*/ 86231 h 1500838"/>
                <a:gd name="connsiteX7" fmla="*/ 1305402 w 1388276"/>
                <a:gd name="connsiteY7" fmla="*/ 489664 h 1500838"/>
                <a:gd name="connsiteX8" fmla="*/ 1390032 w 1388276"/>
                <a:gd name="connsiteY8" fmla="*/ 696822 h 1500838"/>
                <a:gd name="connsiteX9" fmla="*/ 1390032 w 1388276"/>
                <a:gd name="connsiteY9" fmla="*/ 1209567 h 1500838"/>
                <a:gd name="connsiteX10" fmla="*/ 1128178 w 1388276"/>
                <a:gd name="connsiteY10" fmla="*/ 1503398 h 1500838"/>
                <a:gd name="connsiteX11" fmla="*/ 1092282 w 1388276"/>
                <a:gd name="connsiteY11" fmla="*/ 1504357 h 1500838"/>
                <a:gd name="connsiteX12" fmla="*/ 695185 w 1388276"/>
                <a:gd name="connsiteY12" fmla="*/ 1504357 h 1500838"/>
                <a:gd name="connsiteX13" fmla="*/ 345991 w 1388276"/>
                <a:gd name="connsiteY13" fmla="*/ 702825 h 1500838"/>
                <a:gd name="connsiteX14" fmla="*/ 346032 w 1388276"/>
                <a:gd name="connsiteY14" fmla="*/ 760649 h 1500838"/>
                <a:gd name="connsiteX15" fmla="*/ 425160 w 1388276"/>
                <a:gd name="connsiteY15" fmla="*/ 850283 h 1500838"/>
                <a:gd name="connsiteX16" fmla="*/ 565572 w 1388276"/>
                <a:gd name="connsiteY16" fmla="*/ 850199 h 1500838"/>
                <a:gd name="connsiteX17" fmla="*/ 642239 w 1388276"/>
                <a:gd name="connsiteY17" fmla="*/ 773740 h 1500838"/>
                <a:gd name="connsiteX18" fmla="*/ 641990 w 1388276"/>
                <a:gd name="connsiteY18" fmla="*/ 630243 h 1500838"/>
                <a:gd name="connsiteX19" fmla="*/ 565530 w 1388276"/>
                <a:gd name="connsiteY19" fmla="*/ 555243 h 1500838"/>
                <a:gd name="connsiteX20" fmla="*/ 425076 w 1388276"/>
                <a:gd name="connsiteY20" fmla="*/ 555159 h 1500838"/>
                <a:gd name="connsiteX21" fmla="*/ 346074 w 1388276"/>
                <a:gd name="connsiteY21" fmla="*/ 643417 h 1500838"/>
                <a:gd name="connsiteX22" fmla="*/ 345991 w 1388276"/>
                <a:gd name="connsiteY22" fmla="*/ 702825 h 1500838"/>
                <a:gd name="connsiteX23" fmla="*/ 746256 w 1388276"/>
                <a:gd name="connsiteY23" fmla="*/ 702158 h 1500838"/>
                <a:gd name="connsiteX24" fmla="*/ 746339 w 1388276"/>
                <a:gd name="connsiteY24" fmla="*/ 764651 h 1500838"/>
                <a:gd name="connsiteX25" fmla="*/ 821631 w 1388276"/>
                <a:gd name="connsiteY25" fmla="*/ 849657 h 1500838"/>
                <a:gd name="connsiteX26" fmla="*/ 966629 w 1388276"/>
                <a:gd name="connsiteY26" fmla="*/ 849991 h 1500838"/>
                <a:gd name="connsiteX27" fmla="*/ 1042296 w 1388276"/>
                <a:gd name="connsiteY27" fmla="*/ 774407 h 1500838"/>
                <a:gd name="connsiteX28" fmla="*/ 1042254 w 1388276"/>
                <a:gd name="connsiteY28" fmla="*/ 630910 h 1500838"/>
                <a:gd name="connsiteX29" fmla="*/ 966379 w 1388276"/>
                <a:gd name="connsiteY29" fmla="*/ 555243 h 1500838"/>
                <a:gd name="connsiteX30" fmla="*/ 824383 w 1388276"/>
                <a:gd name="connsiteY30" fmla="*/ 555201 h 1500838"/>
                <a:gd name="connsiteX31" fmla="*/ 746256 w 1388276"/>
                <a:gd name="connsiteY31" fmla="*/ 642750 h 1500838"/>
                <a:gd name="connsiteX32" fmla="*/ 746256 w 1388276"/>
                <a:gd name="connsiteY32" fmla="*/ 702158 h 1500838"/>
                <a:gd name="connsiteX33" fmla="*/ 345991 w 1388276"/>
                <a:gd name="connsiteY33" fmla="*/ 1102757 h 1500838"/>
                <a:gd name="connsiteX34" fmla="*/ 346074 w 1388276"/>
                <a:gd name="connsiteY34" fmla="*/ 1163708 h 1500838"/>
                <a:gd name="connsiteX35" fmla="*/ 421783 w 1388276"/>
                <a:gd name="connsiteY35" fmla="*/ 1249923 h 1500838"/>
                <a:gd name="connsiteX36" fmla="*/ 566781 w 1388276"/>
                <a:gd name="connsiteY36" fmla="*/ 1250131 h 1500838"/>
                <a:gd name="connsiteX37" fmla="*/ 642156 w 1388276"/>
                <a:gd name="connsiteY37" fmla="*/ 1174255 h 1500838"/>
                <a:gd name="connsiteX38" fmla="*/ 641990 w 1388276"/>
                <a:gd name="connsiteY38" fmla="*/ 1030759 h 1500838"/>
                <a:gd name="connsiteX39" fmla="*/ 565780 w 1388276"/>
                <a:gd name="connsiteY39" fmla="*/ 955425 h 1500838"/>
                <a:gd name="connsiteX40" fmla="*/ 423784 w 1388276"/>
                <a:gd name="connsiteY40" fmla="*/ 955508 h 1500838"/>
                <a:gd name="connsiteX41" fmla="*/ 346032 w 1388276"/>
                <a:gd name="connsiteY41" fmla="*/ 1043391 h 1500838"/>
                <a:gd name="connsiteX42" fmla="*/ 345991 w 1388276"/>
                <a:gd name="connsiteY42" fmla="*/ 1102757 h 1500838"/>
                <a:gd name="connsiteX43" fmla="*/ 746214 w 1388276"/>
                <a:gd name="connsiteY43" fmla="*/ 1103382 h 1500838"/>
                <a:gd name="connsiteX44" fmla="*/ 746256 w 1388276"/>
                <a:gd name="connsiteY44" fmla="*/ 1162749 h 1500838"/>
                <a:gd name="connsiteX45" fmla="*/ 822632 w 1388276"/>
                <a:gd name="connsiteY45" fmla="*/ 1250006 h 1500838"/>
                <a:gd name="connsiteX46" fmla="*/ 966129 w 1388276"/>
                <a:gd name="connsiteY46" fmla="*/ 1250256 h 1500838"/>
                <a:gd name="connsiteX47" fmla="*/ 1042505 w 1388276"/>
                <a:gd name="connsiteY47" fmla="*/ 1173588 h 1500838"/>
                <a:gd name="connsiteX48" fmla="*/ 1042172 w 1388276"/>
                <a:gd name="connsiteY48" fmla="*/ 1030091 h 1500838"/>
                <a:gd name="connsiteX49" fmla="*/ 965462 w 1388276"/>
                <a:gd name="connsiteY49" fmla="*/ 955383 h 1500838"/>
                <a:gd name="connsiteX50" fmla="*/ 825008 w 1388276"/>
                <a:gd name="connsiteY50" fmla="*/ 955425 h 1500838"/>
                <a:gd name="connsiteX51" fmla="*/ 746339 w 1388276"/>
                <a:gd name="connsiteY51" fmla="*/ 1043974 h 1500838"/>
                <a:gd name="connsiteX52" fmla="*/ 746214 w 1388276"/>
                <a:gd name="connsiteY52" fmla="*/ 1103382 h 1500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1388276" h="1500838">
                  <a:moveTo>
                    <a:pt x="695185" y="1504357"/>
                  </a:moveTo>
                  <a:cubicBezTo>
                    <a:pt x="561778" y="1504357"/>
                    <a:pt x="428370" y="1504482"/>
                    <a:pt x="295003" y="1504315"/>
                  </a:cubicBezTo>
                  <a:cubicBezTo>
                    <a:pt x="129911" y="1504106"/>
                    <a:pt x="422" y="1374867"/>
                    <a:pt x="172" y="1209734"/>
                  </a:cubicBezTo>
                  <a:cubicBezTo>
                    <a:pt x="-78" y="1038805"/>
                    <a:pt x="-36" y="867917"/>
                    <a:pt x="172" y="696989"/>
                  </a:cubicBezTo>
                  <a:cubicBezTo>
                    <a:pt x="256" y="616610"/>
                    <a:pt x="28146" y="546780"/>
                    <a:pt x="84678" y="489831"/>
                  </a:cubicBezTo>
                  <a:cubicBezTo>
                    <a:pt x="218628" y="354839"/>
                    <a:pt x="352786" y="219972"/>
                    <a:pt x="488153" y="86397"/>
                  </a:cubicBezTo>
                  <a:cubicBezTo>
                    <a:pt x="604844" y="-28709"/>
                    <a:pt x="785153" y="-28834"/>
                    <a:pt x="901885" y="86231"/>
                  </a:cubicBezTo>
                  <a:cubicBezTo>
                    <a:pt x="1037335" y="219764"/>
                    <a:pt x="1171452" y="354631"/>
                    <a:pt x="1305402" y="489664"/>
                  </a:cubicBezTo>
                  <a:cubicBezTo>
                    <a:pt x="1361892" y="546613"/>
                    <a:pt x="1389907" y="616444"/>
                    <a:pt x="1390032" y="696822"/>
                  </a:cubicBezTo>
                  <a:cubicBezTo>
                    <a:pt x="1390283" y="867751"/>
                    <a:pt x="1390325" y="1038638"/>
                    <a:pt x="1390032" y="1209567"/>
                  </a:cubicBezTo>
                  <a:cubicBezTo>
                    <a:pt x="1389783" y="1361694"/>
                    <a:pt x="1279304" y="1485554"/>
                    <a:pt x="1128178" y="1503398"/>
                  </a:cubicBezTo>
                  <a:cubicBezTo>
                    <a:pt x="1116338" y="1504815"/>
                    <a:pt x="1104248" y="1504315"/>
                    <a:pt x="1092282" y="1504357"/>
                  </a:cubicBezTo>
                  <a:cubicBezTo>
                    <a:pt x="959876" y="1504398"/>
                    <a:pt x="827551" y="1504357"/>
                    <a:pt x="695185" y="1504357"/>
                  </a:cubicBezTo>
                  <a:close/>
                  <a:moveTo>
                    <a:pt x="345991" y="702825"/>
                  </a:moveTo>
                  <a:cubicBezTo>
                    <a:pt x="345991" y="722086"/>
                    <a:pt x="345824" y="741388"/>
                    <a:pt x="346032" y="760649"/>
                  </a:cubicBezTo>
                  <a:cubicBezTo>
                    <a:pt x="346574" y="811344"/>
                    <a:pt x="374798" y="845697"/>
                    <a:pt x="425160" y="850283"/>
                  </a:cubicBezTo>
                  <a:cubicBezTo>
                    <a:pt x="471727" y="854535"/>
                    <a:pt x="518962" y="854535"/>
                    <a:pt x="565572" y="850199"/>
                  </a:cubicBezTo>
                  <a:cubicBezTo>
                    <a:pt x="611264" y="845905"/>
                    <a:pt x="638070" y="819390"/>
                    <a:pt x="642239" y="773740"/>
                  </a:cubicBezTo>
                  <a:cubicBezTo>
                    <a:pt x="646575" y="726130"/>
                    <a:pt x="646909" y="677895"/>
                    <a:pt x="641990" y="630243"/>
                  </a:cubicBezTo>
                  <a:cubicBezTo>
                    <a:pt x="637403" y="585885"/>
                    <a:pt x="609971" y="558286"/>
                    <a:pt x="565530" y="555243"/>
                  </a:cubicBezTo>
                  <a:cubicBezTo>
                    <a:pt x="518879" y="552074"/>
                    <a:pt x="471686" y="551907"/>
                    <a:pt x="425076" y="555159"/>
                  </a:cubicBezTo>
                  <a:cubicBezTo>
                    <a:pt x="376174" y="558536"/>
                    <a:pt x="346866" y="594056"/>
                    <a:pt x="346074" y="643417"/>
                  </a:cubicBezTo>
                  <a:cubicBezTo>
                    <a:pt x="345740" y="663220"/>
                    <a:pt x="345991" y="683022"/>
                    <a:pt x="345991" y="702825"/>
                  </a:cubicBezTo>
                  <a:close/>
                  <a:moveTo>
                    <a:pt x="746256" y="702158"/>
                  </a:moveTo>
                  <a:cubicBezTo>
                    <a:pt x="746256" y="723003"/>
                    <a:pt x="745755" y="743848"/>
                    <a:pt x="746339" y="764651"/>
                  </a:cubicBezTo>
                  <a:cubicBezTo>
                    <a:pt x="747715" y="811261"/>
                    <a:pt x="775439" y="844613"/>
                    <a:pt x="821631" y="849657"/>
                  </a:cubicBezTo>
                  <a:cubicBezTo>
                    <a:pt x="869742" y="854910"/>
                    <a:pt x="918519" y="854452"/>
                    <a:pt x="966629" y="849991"/>
                  </a:cubicBezTo>
                  <a:cubicBezTo>
                    <a:pt x="1011612" y="845822"/>
                    <a:pt x="1037961" y="819349"/>
                    <a:pt x="1042296" y="774407"/>
                  </a:cubicBezTo>
                  <a:cubicBezTo>
                    <a:pt x="1046883" y="726797"/>
                    <a:pt x="1046924" y="678562"/>
                    <a:pt x="1042254" y="630910"/>
                  </a:cubicBezTo>
                  <a:cubicBezTo>
                    <a:pt x="1037877" y="586260"/>
                    <a:pt x="1010779" y="559120"/>
                    <a:pt x="966379" y="555243"/>
                  </a:cubicBezTo>
                  <a:cubicBezTo>
                    <a:pt x="919228" y="551157"/>
                    <a:pt x="871493" y="551115"/>
                    <a:pt x="824383" y="555201"/>
                  </a:cubicBezTo>
                  <a:cubicBezTo>
                    <a:pt x="776064" y="559370"/>
                    <a:pt x="747215" y="594139"/>
                    <a:pt x="746256" y="642750"/>
                  </a:cubicBezTo>
                  <a:cubicBezTo>
                    <a:pt x="745922" y="662553"/>
                    <a:pt x="746214" y="682355"/>
                    <a:pt x="746256" y="702158"/>
                  </a:cubicBezTo>
                  <a:close/>
                  <a:moveTo>
                    <a:pt x="345991" y="1102757"/>
                  </a:moveTo>
                  <a:cubicBezTo>
                    <a:pt x="345991" y="1123060"/>
                    <a:pt x="345615" y="1143405"/>
                    <a:pt x="346074" y="1163708"/>
                  </a:cubicBezTo>
                  <a:cubicBezTo>
                    <a:pt x="347116" y="1211109"/>
                    <a:pt x="374798" y="1244878"/>
                    <a:pt x="421783" y="1249923"/>
                  </a:cubicBezTo>
                  <a:cubicBezTo>
                    <a:pt x="469893" y="1255092"/>
                    <a:pt x="518670" y="1254717"/>
                    <a:pt x="566781" y="1250131"/>
                  </a:cubicBezTo>
                  <a:cubicBezTo>
                    <a:pt x="611597" y="1245837"/>
                    <a:pt x="637945" y="1219281"/>
                    <a:pt x="642156" y="1174255"/>
                  </a:cubicBezTo>
                  <a:cubicBezTo>
                    <a:pt x="646617" y="1126646"/>
                    <a:pt x="646825" y="1078410"/>
                    <a:pt x="641990" y="1030759"/>
                  </a:cubicBezTo>
                  <a:cubicBezTo>
                    <a:pt x="637487" y="986275"/>
                    <a:pt x="610180" y="959093"/>
                    <a:pt x="565780" y="955425"/>
                  </a:cubicBezTo>
                  <a:cubicBezTo>
                    <a:pt x="518629" y="951548"/>
                    <a:pt x="470894" y="951256"/>
                    <a:pt x="423784" y="955508"/>
                  </a:cubicBezTo>
                  <a:cubicBezTo>
                    <a:pt x="375465" y="959886"/>
                    <a:pt x="346908" y="994655"/>
                    <a:pt x="346032" y="1043391"/>
                  </a:cubicBezTo>
                  <a:cubicBezTo>
                    <a:pt x="345699" y="1063152"/>
                    <a:pt x="345991" y="1082954"/>
                    <a:pt x="345991" y="1102757"/>
                  </a:cubicBezTo>
                  <a:close/>
                  <a:moveTo>
                    <a:pt x="746214" y="1103382"/>
                  </a:moveTo>
                  <a:cubicBezTo>
                    <a:pt x="746214" y="1123185"/>
                    <a:pt x="745922" y="1142988"/>
                    <a:pt x="746256" y="1162749"/>
                  </a:cubicBezTo>
                  <a:cubicBezTo>
                    <a:pt x="747132" y="1211026"/>
                    <a:pt x="774772" y="1244920"/>
                    <a:pt x="822632" y="1250006"/>
                  </a:cubicBezTo>
                  <a:cubicBezTo>
                    <a:pt x="870200" y="1255092"/>
                    <a:pt x="918477" y="1254592"/>
                    <a:pt x="966129" y="1250256"/>
                  </a:cubicBezTo>
                  <a:cubicBezTo>
                    <a:pt x="1011738" y="1246087"/>
                    <a:pt x="1038461" y="1219281"/>
                    <a:pt x="1042505" y="1173588"/>
                  </a:cubicBezTo>
                  <a:cubicBezTo>
                    <a:pt x="1046716" y="1125978"/>
                    <a:pt x="1047174" y="1077701"/>
                    <a:pt x="1042172" y="1030091"/>
                  </a:cubicBezTo>
                  <a:cubicBezTo>
                    <a:pt x="1037502" y="985900"/>
                    <a:pt x="1009862" y="958301"/>
                    <a:pt x="965462" y="955383"/>
                  </a:cubicBezTo>
                  <a:cubicBezTo>
                    <a:pt x="918811" y="952298"/>
                    <a:pt x="871618" y="952048"/>
                    <a:pt x="825008" y="955425"/>
                  </a:cubicBezTo>
                  <a:cubicBezTo>
                    <a:pt x="776064" y="958968"/>
                    <a:pt x="747048" y="994446"/>
                    <a:pt x="746339" y="1043974"/>
                  </a:cubicBezTo>
                  <a:cubicBezTo>
                    <a:pt x="745964" y="1063777"/>
                    <a:pt x="746214" y="1083580"/>
                    <a:pt x="746214" y="1103382"/>
                  </a:cubicBezTo>
                  <a:close/>
                </a:path>
              </a:pathLst>
            </a:custGeom>
            <a:solidFill>
              <a:schemeClr val="bg1"/>
            </a:solidFill>
            <a:ln w="41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EA406D7-6CD3-4896-BD0D-FD17A913039C}"/>
              </a:ext>
            </a:extLst>
          </p:cNvPr>
          <p:cNvGrpSpPr/>
          <p:nvPr/>
        </p:nvGrpSpPr>
        <p:grpSpPr>
          <a:xfrm>
            <a:off x="4714791" y="4062414"/>
            <a:ext cx="426804" cy="426802"/>
            <a:chOff x="4714791" y="4062414"/>
            <a:chExt cx="426804" cy="426802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FE537C52-00CA-42F3-9CA7-FD013B8D4EB6}"/>
                </a:ext>
              </a:extLst>
            </p:cNvPr>
            <p:cNvSpPr/>
            <p:nvPr/>
          </p:nvSpPr>
          <p:spPr>
            <a:xfrm>
              <a:off x="4714791" y="4062414"/>
              <a:ext cx="426804" cy="426802"/>
            </a:xfrm>
            <a:prstGeom prst="ellipse">
              <a:avLst/>
            </a:prstGeom>
            <a:gradFill flip="none" rotWithShape="1">
              <a:gsLst>
                <a:gs pos="100000">
                  <a:schemeClr val="accent2"/>
                </a:gs>
                <a:gs pos="0">
                  <a:schemeClr val="accent2">
                    <a:lumMod val="60000"/>
                    <a:lumOff val="4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7CFF4CB-0725-45D8-AE46-37DF283605B0}"/>
                </a:ext>
              </a:extLst>
            </p:cNvPr>
            <p:cNvSpPr/>
            <p:nvPr/>
          </p:nvSpPr>
          <p:spPr>
            <a:xfrm>
              <a:off x="4828543" y="4180871"/>
              <a:ext cx="199300" cy="189888"/>
            </a:xfrm>
            <a:custGeom>
              <a:avLst/>
              <a:gdLst>
                <a:gd name="connsiteX0" fmla="*/ 1503195 w 1500838"/>
                <a:gd name="connsiteY0" fmla="*/ 715863 h 1429965"/>
                <a:gd name="connsiteX1" fmla="*/ 1503153 w 1500838"/>
                <a:gd name="connsiteY1" fmla="*/ 819004 h 1429965"/>
                <a:gd name="connsiteX2" fmla="*/ 1405515 w 1500838"/>
                <a:gd name="connsiteY2" fmla="*/ 916476 h 1429965"/>
                <a:gd name="connsiteX3" fmla="*/ 1339853 w 1500838"/>
                <a:gd name="connsiteY3" fmla="*/ 916434 h 1429965"/>
                <a:gd name="connsiteX4" fmla="*/ 1311379 w 1500838"/>
                <a:gd name="connsiteY4" fmla="*/ 935778 h 1429965"/>
                <a:gd name="connsiteX5" fmla="*/ 1222746 w 1500838"/>
                <a:gd name="connsiteY5" fmla="*/ 1089447 h 1429965"/>
                <a:gd name="connsiteX6" fmla="*/ 1220578 w 1500838"/>
                <a:gd name="connsiteY6" fmla="*/ 1123800 h 1429965"/>
                <a:gd name="connsiteX7" fmla="*/ 1250345 w 1500838"/>
                <a:gd name="connsiteY7" fmla="*/ 1175162 h 1429965"/>
                <a:gd name="connsiteX8" fmla="*/ 1213491 w 1500838"/>
                <a:gd name="connsiteY8" fmla="*/ 1316991 h 1429965"/>
                <a:gd name="connsiteX9" fmla="*/ 1041686 w 1500838"/>
                <a:gd name="connsiteY9" fmla="*/ 1416338 h 1429965"/>
                <a:gd name="connsiteX10" fmla="*/ 902234 w 1500838"/>
                <a:gd name="connsiteY10" fmla="*/ 1379484 h 1429965"/>
                <a:gd name="connsiteX11" fmla="*/ 872800 w 1500838"/>
                <a:gd name="connsiteY11" fmla="*/ 1327914 h 1429965"/>
                <a:gd name="connsiteX12" fmla="*/ 837114 w 1500838"/>
                <a:gd name="connsiteY12" fmla="*/ 1310654 h 1429965"/>
                <a:gd name="connsiteX13" fmla="*/ 739059 w 1500838"/>
                <a:gd name="connsiteY13" fmla="*/ 1316741 h 1429965"/>
                <a:gd name="connsiteX14" fmla="*/ 669103 w 1500838"/>
                <a:gd name="connsiteY14" fmla="*/ 1311071 h 1429965"/>
                <a:gd name="connsiteX15" fmla="*/ 629998 w 1500838"/>
                <a:gd name="connsiteY15" fmla="*/ 1329748 h 1429965"/>
                <a:gd name="connsiteX16" fmla="*/ 600190 w 1500838"/>
                <a:gd name="connsiteY16" fmla="*/ 1381110 h 1429965"/>
                <a:gd name="connsiteX17" fmla="*/ 462821 w 1500838"/>
                <a:gd name="connsiteY17" fmla="*/ 1416880 h 1429965"/>
                <a:gd name="connsiteX18" fmla="*/ 288265 w 1500838"/>
                <a:gd name="connsiteY18" fmla="*/ 1316032 h 1429965"/>
                <a:gd name="connsiteX19" fmla="*/ 251745 w 1500838"/>
                <a:gd name="connsiteY19" fmla="*/ 1177580 h 1429965"/>
                <a:gd name="connsiteX20" fmla="*/ 283763 w 1500838"/>
                <a:gd name="connsiteY20" fmla="*/ 1122091 h 1429965"/>
                <a:gd name="connsiteX21" fmla="*/ 281470 w 1500838"/>
                <a:gd name="connsiteY21" fmla="*/ 1090406 h 1429965"/>
                <a:gd name="connsiteX22" fmla="*/ 191878 w 1500838"/>
                <a:gd name="connsiteY22" fmla="*/ 935403 h 1429965"/>
                <a:gd name="connsiteX23" fmla="*/ 162946 w 1500838"/>
                <a:gd name="connsiteY23" fmla="*/ 916517 h 1429965"/>
                <a:gd name="connsiteX24" fmla="*/ 97284 w 1500838"/>
                <a:gd name="connsiteY24" fmla="*/ 916476 h 1429965"/>
                <a:gd name="connsiteX25" fmla="*/ 313 w 1500838"/>
                <a:gd name="connsiteY25" fmla="*/ 819963 h 1429965"/>
                <a:gd name="connsiteX26" fmla="*/ 313 w 1500838"/>
                <a:gd name="connsiteY26" fmla="*/ 610513 h 1429965"/>
                <a:gd name="connsiteX27" fmla="*/ 97450 w 1500838"/>
                <a:gd name="connsiteY27" fmla="*/ 514209 h 1429965"/>
                <a:gd name="connsiteX28" fmla="*/ 161528 w 1500838"/>
                <a:gd name="connsiteY28" fmla="*/ 514251 h 1429965"/>
                <a:gd name="connsiteX29" fmla="*/ 192545 w 1500838"/>
                <a:gd name="connsiteY29" fmla="*/ 493739 h 1429965"/>
                <a:gd name="connsiteX30" fmla="*/ 280511 w 1500838"/>
                <a:gd name="connsiteY30" fmla="*/ 341487 h 1429965"/>
                <a:gd name="connsiteX31" fmla="*/ 282971 w 1500838"/>
                <a:gd name="connsiteY31" fmla="*/ 307135 h 1429965"/>
                <a:gd name="connsiteX32" fmla="*/ 252412 w 1500838"/>
                <a:gd name="connsiteY32" fmla="*/ 254397 h 1429965"/>
                <a:gd name="connsiteX33" fmla="*/ 289683 w 1500838"/>
                <a:gd name="connsiteY33" fmla="*/ 113860 h 1429965"/>
                <a:gd name="connsiteX34" fmla="*/ 461571 w 1500838"/>
                <a:gd name="connsiteY34" fmla="*/ 14638 h 1429965"/>
                <a:gd name="connsiteX35" fmla="*/ 601232 w 1500838"/>
                <a:gd name="connsiteY35" fmla="*/ 51367 h 1429965"/>
                <a:gd name="connsiteX36" fmla="*/ 630165 w 1500838"/>
                <a:gd name="connsiteY36" fmla="*/ 101437 h 1429965"/>
                <a:gd name="connsiteX37" fmla="*/ 667895 w 1500838"/>
                <a:gd name="connsiteY37" fmla="*/ 119780 h 1429965"/>
                <a:gd name="connsiteX38" fmla="*/ 759737 w 1500838"/>
                <a:gd name="connsiteY38" fmla="*/ 113944 h 1429965"/>
                <a:gd name="connsiteX39" fmla="*/ 832820 w 1500838"/>
                <a:gd name="connsiteY39" fmla="*/ 119655 h 1429965"/>
                <a:gd name="connsiteX40" fmla="*/ 874302 w 1500838"/>
                <a:gd name="connsiteY40" fmla="*/ 99644 h 1429965"/>
                <a:gd name="connsiteX41" fmla="*/ 901608 w 1500838"/>
                <a:gd name="connsiteY41" fmla="*/ 52242 h 1429965"/>
                <a:gd name="connsiteX42" fmla="*/ 1040853 w 1500838"/>
                <a:gd name="connsiteY42" fmla="*/ 14096 h 1429965"/>
                <a:gd name="connsiteX43" fmla="*/ 1215450 w 1500838"/>
                <a:gd name="connsiteY43" fmla="*/ 114819 h 1429965"/>
                <a:gd name="connsiteX44" fmla="*/ 1252221 w 1500838"/>
                <a:gd name="connsiteY44" fmla="*/ 252021 h 1429965"/>
                <a:gd name="connsiteX45" fmla="*/ 1220870 w 1500838"/>
                <a:gd name="connsiteY45" fmla="*/ 306093 h 1429965"/>
                <a:gd name="connsiteX46" fmla="*/ 1223080 w 1500838"/>
                <a:gd name="connsiteY46" fmla="*/ 341821 h 1429965"/>
                <a:gd name="connsiteX47" fmla="*/ 1311004 w 1500838"/>
                <a:gd name="connsiteY47" fmla="*/ 494156 h 1429965"/>
                <a:gd name="connsiteX48" fmla="*/ 1340812 w 1500838"/>
                <a:gd name="connsiteY48" fmla="*/ 514126 h 1429965"/>
                <a:gd name="connsiteX49" fmla="*/ 1408016 w 1500838"/>
                <a:gd name="connsiteY49" fmla="*/ 514167 h 1429965"/>
                <a:gd name="connsiteX50" fmla="*/ 1503028 w 1500838"/>
                <a:gd name="connsiteY50" fmla="*/ 609471 h 1429965"/>
                <a:gd name="connsiteX51" fmla="*/ 1503195 w 1500838"/>
                <a:gd name="connsiteY51" fmla="*/ 715863 h 1429965"/>
                <a:gd name="connsiteX52" fmla="*/ 751691 w 1500838"/>
                <a:gd name="connsiteY52" fmla="*/ 416446 h 1429965"/>
                <a:gd name="connsiteX53" fmla="*/ 453566 w 1500838"/>
                <a:gd name="connsiteY53" fmla="*/ 716947 h 1429965"/>
                <a:gd name="connsiteX54" fmla="*/ 753359 w 1500838"/>
                <a:gd name="connsiteY54" fmla="*/ 1013530 h 1429965"/>
                <a:gd name="connsiteX55" fmla="*/ 1049941 w 1500838"/>
                <a:gd name="connsiteY55" fmla="*/ 716864 h 1429965"/>
                <a:gd name="connsiteX56" fmla="*/ 751691 w 1500838"/>
                <a:gd name="connsiteY56" fmla="*/ 416446 h 1429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1500838" h="1429965">
                  <a:moveTo>
                    <a:pt x="1503195" y="715863"/>
                  </a:moveTo>
                  <a:cubicBezTo>
                    <a:pt x="1503195" y="750258"/>
                    <a:pt x="1503486" y="784652"/>
                    <a:pt x="1503153" y="819004"/>
                  </a:cubicBezTo>
                  <a:cubicBezTo>
                    <a:pt x="1502653" y="872993"/>
                    <a:pt x="1459545" y="915892"/>
                    <a:pt x="1405515" y="916476"/>
                  </a:cubicBezTo>
                  <a:cubicBezTo>
                    <a:pt x="1383628" y="916726"/>
                    <a:pt x="1361740" y="916892"/>
                    <a:pt x="1339853" y="916434"/>
                  </a:cubicBezTo>
                  <a:cubicBezTo>
                    <a:pt x="1325345" y="916100"/>
                    <a:pt x="1316465" y="922270"/>
                    <a:pt x="1311379" y="935778"/>
                  </a:cubicBezTo>
                  <a:cubicBezTo>
                    <a:pt x="1290159" y="991768"/>
                    <a:pt x="1260267" y="1042880"/>
                    <a:pt x="1222746" y="1089447"/>
                  </a:cubicBezTo>
                  <a:cubicBezTo>
                    <a:pt x="1213491" y="1100954"/>
                    <a:pt x="1213324" y="1111626"/>
                    <a:pt x="1220578" y="1123800"/>
                  </a:cubicBezTo>
                  <a:cubicBezTo>
                    <a:pt x="1230751" y="1140768"/>
                    <a:pt x="1240506" y="1157986"/>
                    <a:pt x="1250345" y="1175162"/>
                  </a:cubicBezTo>
                  <a:cubicBezTo>
                    <a:pt x="1280403" y="1227608"/>
                    <a:pt x="1265562" y="1286224"/>
                    <a:pt x="1213491" y="1316991"/>
                  </a:cubicBezTo>
                  <a:cubicBezTo>
                    <a:pt x="1156543" y="1350635"/>
                    <a:pt x="1099219" y="1383737"/>
                    <a:pt x="1041686" y="1416338"/>
                  </a:cubicBezTo>
                  <a:cubicBezTo>
                    <a:pt x="990241" y="1445480"/>
                    <a:pt x="932876" y="1430054"/>
                    <a:pt x="902234" y="1379484"/>
                  </a:cubicBezTo>
                  <a:cubicBezTo>
                    <a:pt x="891978" y="1362558"/>
                    <a:pt x="881597" y="1345632"/>
                    <a:pt x="872800" y="1327914"/>
                  </a:cubicBezTo>
                  <a:cubicBezTo>
                    <a:pt x="864963" y="1312113"/>
                    <a:pt x="853457" y="1307653"/>
                    <a:pt x="837114" y="1310654"/>
                  </a:cubicBezTo>
                  <a:cubicBezTo>
                    <a:pt x="804679" y="1316616"/>
                    <a:pt x="771911" y="1316866"/>
                    <a:pt x="739059" y="1316741"/>
                  </a:cubicBezTo>
                  <a:cubicBezTo>
                    <a:pt x="715546" y="1316658"/>
                    <a:pt x="692283" y="1314531"/>
                    <a:pt x="669103" y="1311071"/>
                  </a:cubicBezTo>
                  <a:cubicBezTo>
                    <a:pt x="645548" y="1307528"/>
                    <a:pt x="641755" y="1309362"/>
                    <a:pt x="629998" y="1329748"/>
                  </a:cubicBezTo>
                  <a:cubicBezTo>
                    <a:pt x="620117" y="1346883"/>
                    <a:pt x="610571" y="1364268"/>
                    <a:pt x="600190" y="1381110"/>
                  </a:cubicBezTo>
                  <a:cubicBezTo>
                    <a:pt x="570006" y="1429929"/>
                    <a:pt x="512724" y="1445104"/>
                    <a:pt x="462821" y="1416880"/>
                  </a:cubicBezTo>
                  <a:cubicBezTo>
                    <a:pt x="404330" y="1383778"/>
                    <a:pt x="346131" y="1350218"/>
                    <a:pt x="288265" y="1316032"/>
                  </a:cubicBezTo>
                  <a:cubicBezTo>
                    <a:pt x="238612" y="1286683"/>
                    <a:pt x="223521" y="1227983"/>
                    <a:pt x="251745" y="1177580"/>
                  </a:cubicBezTo>
                  <a:cubicBezTo>
                    <a:pt x="262167" y="1158944"/>
                    <a:pt x="273048" y="1140559"/>
                    <a:pt x="283763" y="1122091"/>
                  </a:cubicBezTo>
                  <a:cubicBezTo>
                    <a:pt x="290266" y="1110959"/>
                    <a:pt x="289808" y="1100787"/>
                    <a:pt x="281470" y="1090406"/>
                  </a:cubicBezTo>
                  <a:cubicBezTo>
                    <a:pt x="243824" y="1043296"/>
                    <a:pt x="213599" y="991768"/>
                    <a:pt x="191878" y="935403"/>
                  </a:cubicBezTo>
                  <a:cubicBezTo>
                    <a:pt x="186583" y="921687"/>
                    <a:pt x="177037" y="916350"/>
                    <a:pt x="162946" y="916517"/>
                  </a:cubicBezTo>
                  <a:cubicBezTo>
                    <a:pt x="141058" y="916767"/>
                    <a:pt x="119171" y="916767"/>
                    <a:pt x="97284" y="916476"/>
                  </a:cubicBezTo>
                  <a:cubicBezTo>
                    <a:pt x="44170" y="915808"/>
                    <a:pt x="605" y="872868"/>
                    <a:pt x="313" y="819963"/>
                  </a:cubicBezTo>
                  <a:cubicBezTo>
                    <a:pt x="-104" y="750133"/>
                    <a:pt x="-104" y="680344"/>
                    <a:pt x="313" y="610513"/>
                  </a:cubicBezTo>
                  <a:cubicBezTo>
                    <a:pt x="646" y="557692"/>
                    <a:pt x="44296" y="514834"/>
                    <a:pt x="97450" y="514209"/>
                  </a:cubicBezTo>
                  <a:cubicBezTo>
                    <a:pt x="118796" y="513959"/>
                    <a:pt x="140183" y="513750"/>
                    <a:pt x="161528" y="514251"/>
                  </a:cubicBezTo>
                  <a:cubicBezTo>
                    <a:pt x="177037" y="514626"/>
                    <a:pt x="186959" y="508706"/>
                    <a:pt x="192545" y="493739"/>
                  </a:cubicBezTo>
                  <a:cubicBezTo>
                    <a:pt x="213390" y="438167"/>
                    <a:pt x="243282" y="387638"/>
                    <a:pt x="280511" y="341487"/>
                  </a:cubicBezTo>
                  <a:cubicBezTo>
                    <a:pt x="289724" y="330064"/>
                    <a:pt x="290225" y="319308"/>
                    <a:pt x="282971" y="307135"/>
                  </a:cubicBezTo>
                  <a:cubicBezTo>
                    <a:pt x="272590" y="289667"/>
                    <a:pt x="262418" y="272074"/>
                    <a:pt x="252412" y="254397"/>
                  </a:cubicBezTo>
                  <a:cubicBezTo>
                    <a:pt x="223104" y="202827"/>
                    <a:pt x="238363" y="144002"/>
                    <a:pt x="289683" y="113860"/>
                  </a:cubicBezTo>
                  <a:cubicBezTo>
                    <a:pt x="346715" y="80341"/>
                    <a:pt x="403997" y="47240"/>
                    <a:pt x="461571" y="14638"/>
                  </a:cubicBezTo>
                  <a:cubicBezTo>
                    <a:pt x="512808" y="-14378"/>
                    <a:pt x="570715" y="1172"/>
                    <a:pt x="601232" y="51367"/>
                  </a:cubicBezTo>
                  <a:cubicBezTo>
                    <a:pt x="611237" y="67835"/>
                    <a:pt x="620534" y="84719"/>
                    <a:pt x="630165" y="101437"/>
                  </a:cubicBezTo>
                  <a:cubicBezTo>
                    <a:pt x="641713" y="121406"/>
                    <a:pt x="645048" y="123407"/>
                    <a:pt x="667895" y="119780"/>
                  </a:cubicBezTo>
                  <a:cubicBezTo>
                    <a:pt x="698370" y="114986"/>
                    <a:pt x="728970" y="113860"/>
                    <a:pt x="759737" y="113944"/>
                  </a:cubicBezTo>
                  <a:cubicBezTo>
                    <a:pt x="784293" y="114027"/>
                    <a:pt x="808598" y="115945"/>
                    <a:pt x="832820" y="119655"/>
                  </a:cubicBezTo>
                  <a:cubicBezTo>
                    <a:pt x="858084" y="123532"/>
                    <a:pt x="861711" y="121615"/>
                    <a:pt x="874302" y="99644"/>
                  </a:cubicBezTo>
                  <a:cubicBezTo>
                    <a:pt x="883390" y="83843"/>
                    <a:pt x="892270" y="67918"/>
                    <a:pt x="901608" y="52242"/>
                  </a:cubicBezTo>
                  <a:cubicBezTo>
                    <a:pt x="931667" y="1756"/>
                    <a:pt x="989824" y="-14628"/>
                    <a:pt x="1040853" y="14096"/>
                  </a:cubicBezTo>
                  <a:cubicBezTo>
                    <a:pt x="1099427" y="47031"/>
                    <a:pt x="1157627" y="80633"/>
                    <a:pt x="1215450" y="114819"/>
                  </a:cubicBezTo>
                  <a:cubicBezTo>
                    <a:pt x="1264478" y="143835"/>
                    <a:pt x="1279695" y="202201"/>
                    <a:pt x="1252221" y="252021"/>
                  </a:cubicBezTo>
                  <a:cubicBezTo>
                    <a:pt x="1242174" y="270281"/>
                    <a:pt x="1231668" y="288291"/>
                    <a:pt x="1220870" y="306093"/>
                  </a:cubicBezTo>
                  <a:cubicBezTo>
                    <a:pt x="1213199" y="318766"/>
                    <a:pt x="1213408" y="329773"/>
                    <a:pt x="1223080" y="341821"/>
                  </a:cubicBezTo>
                  <a:cubicBezTo>
                    <a:pt x="1260184" y="388055"/>
                    <a:pt x="1289700" y="438792"/>
                    <a:pt x="1311004" y="494156"/>
                  </a:cubicBezTo>
                  <a:cubicBezTo>
                    <a:pt x="1316465" y="508372"/>
                    <a:pt x="1325929" y="514376"/>
                    <a:pt x="1340812" y="514126"/>
                  </a:cubicBezTo>
                  <a:cubicBezTo>
                    <a:pt x="1363200" y="513792"/>
                    <a:pt x="1385629" y="513792"/>
                    <a:pt x="1408016" y="514167"/>
                  </a:cubicBezTo>
                  <a:cubicBezTo>
                    <a:pt x="1459045" y="515043"/>
                    <a:pt x="1502319" y="558317"/>
                    <a:pt x="1503028" y="609471"/>
                  </a:cubicBezTo>
                  <a:cubicBezTo>
                    <a:pt x="1503612" y="644990"/>
                    <a:pt x="1503195" y="680427"/>
                    <a:pt x="1503195" y="715863"/>
                  </a:cubicBezTo>
                  <a:close/>
                  <a:moveTo>
                    <a:pt x="751691" y="416446"/>
                  </a:moveTo>
                  <a:cubicBezTo>
                    <a:pt x="584681" y="419614"/>
                    <a:pt x="452649" y="548145"/>
                    <a:pt x="453566" y="716947"/>
                  </a:cubicBezTo>
                  <a:cubicBezTo>
                    <a:pt x="454442" y="882623"/>
                    <a:pt x="583680" y="1014238"/>
                    <a:pt x="753359" y="1013530"/>
                  </a:cubicBezTo>
                  <a:cubicBezTo>
                    <a:pt x="921911" y="1012821"/>
                    <a:pt x="1049858" y="879997"/>
                    <a:pt x="1049941" y="716864"/>
                  </a:cubicBezTo>
                  <a:cubicBezTo>
                    <a:pt x="1049983" y="543725"/>
                    <a:pt x="915574" y="419614"/>
                    <a:pt x="751691" y="416446"/>
                  </a:cubicBezTo>
                  <a:close/>
                </a:path>
              </a:pathLst>
            </a:custGeom>
            <a:solidFill>
              <a:schemeClr val="bg1"/>
            </a:solidFill>
            <a:ln w="41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839DA288-2CE4-43AA-847D-8B485A75AFE3}"/>
              </a:ext>
            </a:extLst>
          </p:cNvPr>
          <p:cNvGrpSpPr/>
          <p:nvPr/>
        </p:nvGrpSpPr>
        <p:grpSpPr>
          <a:xfrm>
            <a:off x="2006688" y="3538561"/>
            <a:ext cx="426804" cy="426802"/>
            <a:chOff x="2006688" y="3538561"/>
            <a:chExt cx="426804" cy="426802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FB3E5BFF-0A88-41B4-9375-839820FCA0B1}"/>
                </a:ext>
              </a:extLst>
            </p:cNvPr>
            <p:cNvSpPr/>
            <p:nvPr/>
          </p:nvSpPr>
          <p:spPr>
            <a:xfrm>
              <a:off x="2006688" y="3538561"/>
              <a:ext cx="426804" cy="426802"/>
            </a:xfrm>
            <a:prstGeom prst="ellipse">
              <a:avLst/>
            </a:prstGeom>
            <a:gradFill flip="none" rotWithShape="1">
              <a:gsLst>
                <a:gs pos="100000">
                  <a:schemeClr val="accent2"/>
                </a:gs>
                <a:gs pos="0">
                  <a:schemeClr val="accent2">
                    <a:lumMod val="60000"/>
                    <a:lumOff val="4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3A2819C-482E-4C83-B128-5E46F5221C38}"/>
                </a:ext>
              </a:extLst>
            </p:cNvPr>
            <p:cNvSpPr/>
            <p:nvPr/>
          </p:nvSpPr>
          <p:spPr>
            <a:xfrm>
              <a:off x="2147014" y="3652312"/>
              <a:ext cx="146153" cy="199300"/>
            </a:xfrm>
            <a:custGeom>
              <a:avLst/>
              <a:gdLst>
                <a:gd name="connsiteX0" fmla="*/ 306177 w 1100615"/>
                <a:gd name="connsiteY0" fmla="*/ 700606 h 1500838"/>
                <a:gd name="connsiteX1" fmla="*/ 398395 w 1100615"/>
                <a:gd name="connsiteY1" fmla="*/ 700481 h 1500838"/>
                <a:gd name="connsiteX2" fmla="*/ 447297 w 1100615"/>
                <a:gd name="connsiteY2" fmla="*/ 665962 h 1500838"/>
                <a:gd name="connsiteX3" fmla="*/ 428620 w 1100615"/>
                <a:gd name="connsiteY3" fmla="*/ 612349 h 1500838"/>
                <a:gd name="connsiteX4" fmla="*/ 393059 w 1100615"/>
                <a:gd name="connsiteY4" fmla="*/ 602843 h 1500838"/>
                <a:gd name="connsiteX5" fmla="*/ 219545 w 1100615"/>
                <a:gd name="connsiteY5" fmla="*/ 603135 h 1500838"/>
                <a:gd name="connsiteX6" fmla="*/ 199951 w 1100615"/>
                <a:gd name="connsiteY6" fmla="*/ 583833 h 1500838"/>
                <a:gd name="connsiteX7" fmla="*/ 200034 w 1100615"/>
                <a:gd name="connsiteY7" fmla="*/ 516629 h 1500838"/>
                <a:gd name="connsiteX8" fmla="*/ 216252 w 1100615"/>
                <a:gd name="connsiteY8" fmla="*/ 500411 h 1500838"/>
                <a:gd name="connsiteX9" fmla="*/ 394476 w 1100615"/>
                <a:gd name="connsiteY9" fmla="*/ 500536 h 1500838"/>
                <a:gd name="connsiteX10" fmla="*/ 446672 w 1100615"/>
                <a:gd name="connsiteY10" fmla="*/ 468185 h 1500838"/>
                <a:gd name="connsiteX11" fmla="*/ 395435 w 1100615"/>
                <a:gd name="connsiteY11" fmla="*/ 402898 h 1500838"/>
                <a:gd name="connsiteX12" fmla="*/ 223464 w 1100615"/>
                <a:gd name="connsiteY12" fmla="*/ 402773 h 1500838"/>
                <a:gd name="connsiteX13" fmla="*/ 200034 w 1100615"/>
                <a:gd name="connsiteY13" fmla="*/ 379886 h 1500838"/>
                <a:gd name="connsiteX14" fmla="*/ 264445 w 1100615"/>
                <a:gd name="connsiteY14" fmla="*/ 148089 h 1500838"/>
                <a:gd name="connsiteX15" fmla="*/ 638404 w 1100615"/>
                <a:gd name="connsiteY15" fmla="*/ 10596 h 1500838"/>
                <a:gd name="connsiteX16" fmla="*/ 899925 w 1100615"/>
                <a:gd name="connsiteY16" fmla="*/ 302551 h 1500838"/>
                <a:gd name="connsiteX17" fmla="*/ 902844 w 1100615"/>
                <a:gd name="connsiteY17" fmla="*/ 389891 h 1500838"/>
                <a:gd name="connsiteX18" fmla="*/ 886710 w 1100615"/>
                <a:gd name="connsiteY18" fmla="*/ 402815 h 1500838"/>
                <a:gd name="connsiteX19" fmla="*/ 708485 w 1100615"/>
                <a:gd name="connsiteY19" fmla="*/ 402857 h 1500838"/>
                <a:gd name="connsiteX20" fmla="*/ 656373 w 1100615"/>
                <a:gd name="connsiteY20" fmla="*/ 435041 h 1500838"/>
                <a:gd name="connsiteX21" fmla="*/ 707401 w 1100615"/>
                <a:gd name="connsiteY21" fmla="*/ 500495 h 1500838"/>
                <a:gd name="connsiteX22" fmla="*/ 879372 w 1100615"/>
                <a:gd name="connsiteY22" fmla="*/ 500620 h 1500838"/>
                <a:gd name="connsiteX23" fmla="*/ 902802 w 1100615"/>
                <a:gd name="connsiteY23" fmla="*/ 523341 h 1500838"/>
                <a:gd name="connsiteX24" fmla="*/ 903052 w 1100615"/>
                <a:gd name="connsiteY24" fmla="*/ 584291 h 1500838"/>
                <a:gd name="connsiteX25" fmla="*/ 884625 w 1100615"/>
                <a:gd name="connsiteY25" fmla="*/ 603177 h 1500838"/>
                <a:gd name="connsiteX26" fmla="*/ 707985 w 1100615"/>
                <a:gd name="connsiteY26" fmla="*/ 602969 h 1500838"/>
                <a:gd name="connsiteX27" fmla="*/ 656248 w 1100615"/>
                <a:gd name="connsiteY27" fmla="*/ 635695 h 1500838"/>
                <a:gd name="connsiteX28" fmla="*/ 706442 w 1100615"/>
                <a:gd name="connsiteY28" fmla="*/ 700565 h 1500838"/>
                <a:gd name="connsiteX29" fmla="*/ 864322 w 1100615"/>
                <a:gd name="connsiteY29" fmla="*/ 700732 h 1500838"/>
                <a:gd name="connsiteX30" fmla="*/ 903010 w 1100615"/>
                <a:gd name="connsiteY30" fmla="*/ 739628 h 1500838"/>
                <a:gd name="connsiteX31" fmla="*/ 662710 w 1100615"/>
                <a:gd name="connsiteY31" fmla="*/ 1085738 h 1500838"/>
                <a:gd name="connsiteX32" fmla="*/ 202994 w 1100615"/>
                <a:gd name="connsiteY32" fmla="*/ 800162 h 1500838"/>
                <a:gd name="connsiteX33" fmla="*/ 200118 w 1100615"/>
                <a:gd name="connsiteY33" fmla="*/ 714364 h 1500838"/>
                <a:gd name="connsiteX34" fmla="*/ 213875 w 1100615"/>
                <a:gd name="connsiteY34" fmla="*/ 700606 h 1500838"/>
                <a:gd name="connsiteX35" fmla="*/ 306094 w 1100615"/>
                <a:gd name="connsiteY35" fmla="*/ 700732 h 1500838"/>
                <a:gd name="connsiteX36" fmla="*/ 306177 w 1100615"/>
                <a:gd name="connsiteY36" fmla="*/ 700606 h 1500838"/>
                <a:gd name="connsiteX37" fmla="*/ 747299 w 1100615"/>
                <a:gd name="connsiteY37" fmla="*/ 1503263 h 1500838"/>
                <a:gd name="connsiteX38" fmla="*/ 802704 w 1100615"/>
                <a:gd name="connsiteY38" fmla="*/ 1452902 h 1500838"/>
                <a:gd name="connsiteX39" fmla="*/ 747132 w 1100615"/>
                <a:gd name="connsiteY39" fmla="*/ 1401081 h 1500838"/>
                <a:gd name="connsiteX40" fmla="*/ 617393 w 1100615"/>
                <a:gd name="connsiteY40" fmla="*/ 1401206 h 1500838"/>
                <a:gd name="connsiteX41" fmla="*/ 602509 w 1100615"/>
                <a:gd name="connsiteY41" fmla="*/ 1387074 h 1500838"/>
                <a:gd name="connsiteX42" fmla="*/ 602551 w 1100615"/>
                <a:gd name="connsiteY42" fmla="*/ 1315158 h 1500838"/>
                <a:gd name="connsiteX43" fmla="*/ 616475 w 1100615"/>
                <a:gd name="connsiteY43" fmla="*/ 1299400 h 1500838"/>
                <a:gd name="connsiteX44" fmla="*/ 1044506 w 1100615"/>
                <a:gd name="connsiteY44" fmla="*/ 998523 h 1500838"/>
                <a:gd name="connsiteX45" fmla="*/ 1102789 w 1100615"/>
                <a:gd name="connsiteY45" fmla="*/ 750092 h 1500838"/>
                <a:gd name="connsiteX46" fmla="*/ 1052719 w 1100615"/>
                <a:gd name="connsiteY46" fmla="*/ 700690 h 1500838"/>
                <a:gd name="connsiteX47" fmla="*/ 1000732 w 1100615"/>
                <a:gd name="connsiteY47" fmla="*/ 748050 h 1500838"/>
                <a:gd name="connsiteX48" fmla="*/ 998272 w 1100615"/>
                <a:gd name="connsiteY48" fmla="*/ 782319 h 1500838"/>
                <a:gd name="connsiteX49" fmla="*/ 864864 w 1100615"/>
                <a:gd name="connsiteY49" fmla="*/ 1072148 h 1500838"/>
                <a:gd name="connsiteX50" fmla="*/ 522339 w 1100615"/>
                <a:gd name="connsiteY50" fmla="*/ 1198468 h 1500838"/>
                <a:gd name="connsiteX51" fmla="*/ 203953 w 1100615"/>
                <a:gd name="connsiteY51" fmla="*/ 1034668 h 1500838"/>
                <a:gd name="connsiteX52" fmla="*/ 102230 w 1100615"/>
                <a:gd name="connsiteY52" fmla="*/ 750426 h 1500838"/>
                <a:gd name="connsiteX53" fmla="*/ 50909 w 1100615"/>
                <a:gd name="connsiteY53" fmla="*/ 700690 h 1500838"/>
                <a:gd name="connsiteX54" fmla="*/ 172 w 1100615"/>
                <a:gd name="connsiteY54" fmla="*/ 750885 h 1500838"/>
                <a:gd name="connsiteX55" fmla="*/ 4217 w 1100615"/>
                <a:gd name="connsiteY55" fmla="*/ 825676 h 1500838"/>
                <a:gd name="connsiteX56" fmla="*/ 487362 w 1100615"/>
                <a:gd name="connsiteY56" fmla="*/ 1299483 h 1500838"/>
                <a:gd name="connsiteX57" fmla="*/ 500494 w 1100615"/>
                <a:gd name="connsiteY57" fmla="*/ 1314325 h 1500838"/>
                <a:gd name="connsiteX58" fmla="*/ 500661 w 1100615"/>
                <a:gd name="connsiteY58" fmla="*/ 1384655 h 1500838"/>
                <a:gd name="connsiteX59" fmla="*/ 483318 w 1100615"/>
                <a:gd name="connsiteY59" fmla="*/ 1401206 h 1500838"/>
                <a:gd name="connsiteX60" fmla="*/ 356705 w 1100615"/>
                <a:gd name="connsiteY60" fmla="*/ 1401081 h 1500838"/>
                <a:gd name="connsiteX61" fmla="*/ 336611 w 1100615"/>
                <a:gd name="connsiteY61" fmla="*/ 1402999 h 1500838"/>
                <a:gd name="connsiteX62" fmla="*/ 300632 w 1100615"/>
                <a:gd name="connsiteY62" fmla="*/ 1459697 h 1500838"/>
                <a:gd name="connsiteX63" fmla="*/ 350243 w 1100615"/>
                <a:gd name="connsiteY63" fmla="*/ 1503097 h 1500838"/>
                <a:gd name="connsiteX64" fmla="*/ 551898 w 1100615"/>
                <a:gd name="connsiteY64" fmla="*/ 1503222 h 1500838"/>
                <a:gd name="connsiteX65" fmla="*/ 747299 w 1100615"/>
                <a:gd name="connsiteY65" fmla="*/ 1503263 h 1500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100615" h="1500838">
                  <a:moveTo>
                    <a:pt x="306177" y="700606"/>
                  </a:moveTo>
                  <a:cubicBezTo>
                    <a:pt x="336902" y="700606"/>
                    <a:pt x="367670" y="701023"/>
                    <a:pt x="398395" y="700481"/>
                  </a:cubicBezTo>
                  <a:cubicBezTo>
                    <a:pt x="422367" y="700023"/>
                    <a:pt x="441044" y="686223"/>
                    <a:pt x="447297" y="665962"/>
                  </a:cubicBezTo>
                  <a:cubicBezTo>
                    <a:pt x="453551" y="645617"/>
                    <a:pt x="446630" y="625523"/>
                    <a:pt x="428620" y="612349"/>
                  </a:cubicBezTo>
                  <a:cubicBezTo>
                    <a:pt x="418031" y="604594"/>
                    <a:pt x="405774" y="602802"/>
                    <a:pt x="393059" y="602843"/>
                  </a:cubicBezTo>
                  <a:cubicBezTo>
                    <a:pt x="335235" y="602885"/>
                    <a:pt x="277369" y="602427"/>
                    <a:pt x="219545" y="603135"/>
                  </a:cubicBezTo>
                  <a:cubicBezTo>
                    <a:pt x="204703" y="603344"/>
                    <a:pt x="199159" y="599133"/>
                    <a:pt x="199951" y="583833"/>
                  </a:cubicBezTo>
                  <a:cubicBezTo>
                    <a:pt x="201076" y="561487"/>
                    <a:pt x="200785" y="539016"/>
                    <a:pt x="200034" y="516629"/>
                  </a:cubicBezTo>
                  <a:cubicBezTo>
                    <a:pt x="199659" y="504372"/>
                    <a:pt x="204037" y="500286"/>
                    <a:pt x="216252" y="500411"/>
                  </a:cubicBezTo>
                  <a:cubicBezTo>
                    <a:pt x="275660" y="500870"/>
                    <a:pt x="335068" y="500745"/>
                    <a:pt x="394476" y="500536"/>
                  </a:cubicBezTo>
                  <a:cubicBezTo>
                    <a:pt x="420199" y="500453"/>
                    <a:pt x="439460" y="488196"/>
                    <a:pt x="446672" y="468185"/>
                  </a:cubicBezTo>
                  <a:cubicBezTo>
                    <a:pt x="458595" y="435000"/>
                    <a:pt x="434040" y="403149"/>
                    <a:pt x="395435" y="402898"/>
                  </a:cubicBezTo>
                  <a:cubicBezTo>
                    <a:pt x="338111" y="402481"/>
                    <a:pt x="280788" y="402773"/>
                    <a:pt x="223464" y="402773"/>
                  </a:cubicBezTo>
                  <a:cubicBezTo>
                    <a:pt x="200284" y="402773"/>
                    <a:pt x="201160" y="402690"/>
                    <a:pt x="200034" y="379886"/>
                  </a:cubicBezTo>
                  <a:cubicBezTo>
                    <a:pt x="195865" y="295380"/>
                    <a:pt x="215418" y="217753"/>
                    <a:pt x="264445" y="148089"/>
                  </a:cubicBezTo>
                  <a:cubicBezTo>
                    <a:pt x="347533" y="30023"/>
                    <a:pt x="496116" y="-24716"/>
                    <a:pt x="638404" y="10596"/>
                  </a:cubicBezTo>
                  <a:cubicBezTo>
                    <a:pt x="775356" y="44573"/>
                    <a:pt x="881123" y="163056"/>
                    <a:pt x="899925" y="302551"/>
                  </a:cubicBezTo>
                  <a:cubicBezTo>
                    <a:pt x="903844" y="331692"/>
                    <a:pt x="901760" y="360791"/>
                    <a:pt x="902844" y="389891"/>
                  </a:cubicBezTo>
                  <a:cubicBezTo>
                    <a:pt x="903302" y="402273"/>
                    <a:pt x="895923" y="402857"/>
                    <a:pt x="886710" y="402815"/>
                  </a:cubicBezTo>
                  <a:cubicBezTo>
                    <a:pt x="827302" y="402690"/>
                    <a:pt x="767893" y="402648"/>
                    <a:pt x="708485" y="402857"/>
                  </a:cubicBezTo>
                  <a:cubicBezTo>
                    <a:pt x="682137" y="402940"/>
                    <a:pt x="663710" y="414655"/>
                    <a:pt x="656373" y="435041"/>
                  </a:cubicBezTo>
                  <a:cubicBezTo>
                    <a:pt x="644366" y="468393"/>
                    <a:pt x="668755" y="500203"/>
                    <a:pt x="707401" y="500495"/>
                  </a:cubicBezTo>
                  <a:cubicBezTo>
                    <a:pt x="764725" y="500953"/>
                    <a:pt x="822049" y="500620"/>
                    <a:pt x="879372" y="500620"/>
                  </a:cubicBezTo>
                  <a:cubicBezTo>
                    <a:pt x="902760" y="500620"/>
                    <a:pt x="902760" y="500661"/>
                    <a:pt x="902802" y="523341"/>
                  </a:cubicBezTo>
                  <a:cubicBezTo>
                    <a:pt x="902844" y="543644"/>
                    <a:pt x="902093" y="564030"/>
                    <a:pt x="903052" y="584291"/>
                  </a:cubicBezTo>
                  <a:cubicBezTo>
                    <a:pt x="903719" y="598341"/>
                    <a:pt x="899259" y="603344"/>
                    <a:pt x="884625" y="603177"/>
                  </a:cubicBezTo>
                  <a:cubicBezTo>
                    <a:pt x="825759" y="602468"/>
                    <a:pt x="766851" y="602760"/>
                    <a:pt x="707985" y="602969"/>
                  </a:cubicBezTo>
                  <a:cubicBezTo>
                    <a:pt x="681887" y="603052"/>
                    <a:pt x="663377" y="615142"/>
                    <a:pt x="656248" y="635695"/>
                  </a:cubicBezTo>
                  <a:cubicBezTo>
                    <a:pt x="644825" y="668589"/>
                    <a:pt x="668755" y="700148"/>
                    <a:pt x="706442" y="700565"/>
                  </a:cubicBezTo>
                  <a:cubicBezTo>
                    <a:pt x="759055" y="701148"/>
                    <a:pt x="811710" y="700732"/>
                    <a:pt x="864322" y="700732"/>
                  </a:cubicBezTo>
                  <a:cubicBezTo>
                    <a:pt x="902844" y="700732"/>
                    <a:pt x="901635" y="700773"/>
                    <a:pt x="903010" y="739628"/>
                  </a:cubicBezTo>
                  <a:cubicBezTo>
                    <a:pt x="908889" y="902011"/>
                    <a:pt x="803080" y="1038629"/>
                    <a:pt x="662710" y="1085738"/>
                  </a:cubicBezTo>
                  <a:cubicBezTo>
                    <a:pt x="455260" y="1155402"/>
                    <a:pt x="232636" y="1017117"/>
                    <a:pt x="202994" y="800162"/>
                  </a:cubicBezTo>
                  <a:cubicBezTo>
                    <a:pt x="199075" y="771521"/>
                    <a:pt x="201160" y="742963"/>
                    <a:pt x="200118" y="714364"/>
                  </a:cubicBezTo>
                  <a:cubicBezTo>
                    <a:pt x="199743" y="704275"/>
                    <a:pt x="203870" y="700523"/>
                    <a:pt x="213875" y="700606"/>
                  </a:cubicBezTo>
                  <a:cubicBezTo>
                    <a:pt x="244601" y="700940"/>
                    <a:pt x="275368" y="700732"/>
                    <a:pt x="306094" y="700732"/>
                  </a:cubicBezTo>
                  <a:cubicBezTo>
                    <a:pt x="306177" y="700690"/>
                    <a:pt x="306177" y="700648"/>
                    <a:pt x="306177" y="700606"/>
                  </a:cubicBezTo>
                  <a:close/>
                  <a:moveTo>
                    <a:pt x="747299" y="1503263"/>
                  </a:moveTo>
                  <a:cubicBezTo>
                    <a:pt x="780359" y="1503222"/>
                    <a:pt x="802413" y="1482961"/>
                    <a:pt x="802704" y="1452902"/>
                  </a:cubicBezTo>
                  <a:cubicBezTo>
                    <a:pt x="802996" y="1421718"/>
                    <a:pt x="781067" y="1401206"/>
                    <a:pt x="747132" y="1401081"/>
                  </a:cubicBezTo>
                  <a:cubicBezTo>
                    <a:pt x="703899" y="1400956"/>
                    <a:pt x="660625" y="1400831"/>
                    <a:pt x="617393" y="1401206"/>
                  </a:cubicBezTo>
                  <a:cubicBezTo>
                    <a:pt x="606928" y="1401290"/>
                    <a:pt x="602218" y="1398372"/>
                    <a:pt x="602509" y="1387074"/>
                  </a:cubicBezTo>
                  <a:cubicBezTo>
                    <a:pt x="603135" y="1363102"/>
                    <a:pt x="603010" y="1339130"/>
                    <a:pt x="602551" y="1315158"/>
                  </a:cubicBezTo>
                  <a:cubicBezTo>
                    <a:pt x="602342" y="1304944"/>
                    <a:pt x="605678" y="1300942"/>
                    <a:pt x="616475" y="1299400"/>
                  </a:cubicBezTo>
                  <a:cubicBezTo>
                    <a:pt x="810375" y="1272093"/>
                    <a:pt x="953664" y="1171828"/>
                    <a:pt x="1044506" y="998523"/>
                  </a:cubicBezTo>
                  <a:cubicBezTo>
                    <a:pt x="1085071" y="921146"/>
                    <a:pt x="1104415" y="837808"/>
                    <a:pt x="1102789" y="750092"/>
                  </a:cubicBezTo>
                  <a:cubicBezTo>
                    <a:pt x="1102247" y="721952"/>
                    <a:pt x="1080610" y="700982"/>
                    <a:pt x="1052719" y="700690"/>
                  </a:cubicBezTo>
                  <a:cubicBezTo>
                    <a:pt x="1024203" y="700356"/>
                    <a:pt x="1002608" y="720076"/>
                    <a:pt x="1000732" y="748050"/>
                  </a:cubicBezTo>
                  <a:cubicBezTo>
                    <a:pt x="999981" y="759473"/>
                    <a:pt x="998981" y="770896"/>
                    <a:pt x="998272" y="782319"/>
                  </a:cubicBezTo>
                  <a:cubicBezTo>
                    <a:pt x="990976" y="896049"/>
                    <a:pt x="946118" y="993270"/>
                    <a:pt x="864864" y="1072148"/>
                  </a:cubicBezTo>
                  <a:cubicBezTo>
                    <a:pt x="769894" y="1164324"/>
                    <a:pt x="654997" y="1206931"/>
                    <a:pt x="522339" y="1198468"/>
                  </a:cubicBezTo>
                  <a:cubicBezTo>
                    <a:pt x="392517" y="1190214"/>
                    <a:pt x="286666" y="1134057"/>
                    <a:pt x="203953" y="1034668"/>
                  </a:cubicBezTo>
                  <a:cubicBezTo>
                    <a:pt x="135623" y="952581"/>
                    <a:pt x="104981" y="856402"/>
                    <a:pt x="102230" y="750426"/>
                  </a:cubicBezTo>
                  <a:cubicBezTo>
                    <a:pt x="101479" y="721160"/>
                    <a:pt x="79634" y="700606"/>
                    <a:pt x="50909" y="700690"/>
                  </a:cubicBezTo>
                  <a:cubicBezTo>
                    <a:pt x="22018" y="700815"/>
                    <a:pt x="923" y="721618"/>
                    <a:pt x="172" y="750885"/>
                  </a:cubicBezTo>
                  <a:cubicBezTo>
                    <a:pt x="-494" y="775940"/>
                    <a:pt x="756" y="800871"/>
                    <a:pt x="4217" y="825676"/>
                  </a:cubicBezTo>
                  <a:cubicBezTo>
                    <a:pt x="39319" y="1075941"/>
                    <a:pt x="234845" y="1267840"/>
                    <a:pt x="487362" y="1299483"/>
                  </a:cubicBezTo>
                  <a:cubicBezTo>
                    <a:pt x="497534" y="1300775"/>
                    <a:pt x="500619" y="1304819"/>
                    <a:pt x="500494" y="1314325"/>
                  </a:cubicBezTo>
                  <a:cubicBezTo>
                    <a:pt x="500161" y="1337754"/>
                    <a:pt x="499702" y="1361267"/>
                    <a:pt x="500661" y="1384655"/>
                  </a:cubicBezTo>
                  <a:cubicBezTo>
                    <a:pt x="501203" y="1398163"/>
                    <a:pt x="495783" y="1401373"/>
                    <a:pt x="483318" y="1401206"/>
                  </a:cubicBezTo>
                  <a:cubicBezTo>
                    <a:pt x="441127" y="1400623"/>
                    <a:pt x="398895" y="1400915"/>
                    <a:pt x="356705" y="1401081"/>
                  </a:cubicBezTo>
                  <a:cubicBezTo>
                    <a:pt x="349993" y="1401123"/>
                    <a:pt x="343031" y="1401248"/>
                    <a:pt x="336611" y="1402999"/>
                  </a:cubicBezTo>
                  <a:cubicBezTo>
                    <a:pt x="311888" y="1409795"/>
                    <a:pt x="297464" y="1432974"/>
                    <a:pt x="300632" y="1459697"/>
                  </a:cubicBezTo>
                  <a:cubicBezTo>
                    <a:pt x="303467" y="1483586"/>
                    <a:pt x="324854" y="1502930"/>
                    <a:pt x="350243" y="1503097"/>
                  </a:cubicBezTo>
                  <a:cubicBezTo>
                    <a:pt x="417448" y="1503430"/>
                    <a:pt x="484693" y="1503222"/>
                    <a:pt x="551898" y="1503222"/>
                  </a:cubicBezTo>
                  <a:cubicBezTo>
                    <a:pt x="617059" y="1503305"/>
                    <a:pt x="682179" y="1503389"/>
                    <a:pt x="747299" y="1503263"/>
                  </a:cubicBezTo>
                  <a:close/>
                </a:path>
              </a:pathLst>
            </a:custGeom>
            <a:solidFill>
              <a:schemeClr val="bg1"/>
            </a:solidFill>
            <a:ln w="416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10245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3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4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4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2" presetClass="entr" presetSubtype="4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8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2" presetClass="entr" presetSubtype="4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2" presetClass="entr" presetSubtype="4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6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2" presetClass="entr" presetSubtype="4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0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42" presetClass="path" presetSubtype="0" accel="50000" decel="50000" fill="hold" grpId="1" nodeType="withEffect">
                                  <p:stCondLst>
                                    <p:cond delay="3500"/>
                                  </p:stCondLst>
                                  <p:childTnLst>
                                    <p:animMotion origin="layout" path="M 4.16667E-7 -0.01273 L 4.16667E-7 -3.7037E-6 " pathEditMode="relative" rAng="0" ptsTypes="AA">
                                      <p:cBhvr>
                                        <p:cTn id="4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625"/>
                                    </p:animMotion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42" presetClass="path" presetSubtype="0" accel="50000" decel="50000" fill="hold" grpId="1" nodeType="withEffect">
                                  <p:stCondLst>
                                    <p:cond delay="3500"/>
                                  </p:stCondLst>
                                  <p:childTnLst>
                                    <p:animMotion origin="layout" path="M 0.00716 1.85185E-6 L 2.5E-6 1.85185E-6 " pathEditMode="relative" rAng="0" ptsTypes="AA">
                                      <p:cBhvr>
                                        <p:cTn id="5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65" y="0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53" presetClass="entr" presetSubtype="16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53" presetClass="entr" presetSubtype="16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53" presetClass="entr" presetSubtype="16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8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2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4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1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7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2" presetClass="entr" presetSubtype="2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0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53" presetClass="entr" presetSubtype="16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22" presetClass="entr" presetSubtype="1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8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53" presetClass="entr" presetSubtype="16" fill="hold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53" presetClass="entr" presetSubtype="16" fill="hold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53" presetClass="entr" presetSubtype="16" fill="hold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3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22" presetClass="entr" presetSubtype="8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6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22" presetClass="entr" presetSubtype="1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9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22" presetClass="entr" presetSubtype="8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2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53" presetClass="entr" presetSubtype="16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5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7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53" presetClass="entr" presetSubtype="16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0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2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22" presetClass="entr" presetSubtype="8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5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22" presetClass="entr" presetSubtype="8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8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29" grpId="0" animBg="1"/>
      <p:bldP spid="29" grpId="1" animBg="1"/>
      <p:bldP spid="31" grpId="0" animBg="1"/>
      <p:bldP spid="31" grpId="1" animBg="1"/>
      <p:bldP spid="32" grpId="0"/>
      <p:bldP spid="34" grpId="0"/>
      <p:bldP spid="35" grpId="0"/>
      <p:bldP spid="36" grpId="0"/>
      <p:bldP spid="37" grpId="0"/>
      <p:bldP spid="38" grpId="0"/>
      <p:bldP spid="40" grpId="0"/>
      <p:bldP spid="41" grpId="0"/>
      <p:bldP spid="42" grpId="0"/>
      <p:bldP spid="43" grpId="0"/>
      <p:bldP spid="44" grpId="0"/>
      <p:bldP spid="46" grpId="0"/>
      <p:bldP spid="48" grpId="0"/>
      <p:bldP spid="49" grpId="0"/>
      <p:bldP spid="50" grpId="0"/>
      <p:bldP spid="51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C538932-D0BB-48B6-A0F8-3DD0494C4755}"/>
              </a:ext>
            </a:extLst>
          </p:cNvPr>
          <p:cNvSpPr txBox="1"/>
          <p:nvPr/>
        </p:nvSpPr>
        <p:spPr>
          <a:xfrm>
            <a:off x="4170474" y="372934"/>
            <a:ext cx="3851054" cy="646331"/>
          </a:xfrm>
          <a:prstGeom prst="rect">
            <a:avLst/>
          </a:prstGeom>
          <a:noFill/>
        </p:spPr>
        <p:txBody>
          <a:bodyPr wrap="none" lIns="182880" tIns="91440" rIns="182880" bIns="91440" rtlCol="0" anchor="ctr" anchorCtr="0">
            <a:spAutoFit/>
          </a:bodyPr>
          <a:lstStyle/>
          <a:p>
            <a:pPr algn="ctr"/>
            <a:r>
              <a:rPr lang="en-US" sz="3000" b="1" dirty="0">
                <a:gradFill flip="none" rotWithShape="1"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tx2"/>
                    </a:gs>
                  </a:gsLst>
                  <a:lin ang="5400000" scaled="0"/>
                  <a:tileRect/>
                </a:gradFill>
                <a:latin typeface="Montserrat" panose="00000500000000000000" pitchFamily="50" charset="0"/>
              </a:rPr>
              <a:t>AGILE ROADMAP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4BEC372-30C4-49A9-9491-6FECA7B7F734}"/>
              </a:ext>
            </a:extLst>
          </p:cNvPr>
          <p:cNvSpPr/>
          <p:nvPr/>
        </p:nvSpPr>
        <p:spPr>
          <a:xfrm>
            <a:off x="1065569" y="1437862"/>
            <a:ext cx="2007506" cy="4850493"/>
          </a:xfrm>
          <a:prstGeom prst="roundRect">
            <a:avLst>
              <a:gd name="adj" fmla="val 9025"/>
            </a:avLst>
          </a:prstGeom>
          <a:noFill/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22050151-D9BC-4861-B75A-440BC7D96A30}"/>
              </a:ext>
            </a:extLst>
          </p:cNvPr>
          <p:cNvSpPr/>
          <p:nvPr/>
        </p:nvSpPr>
        <p:spPr>
          <a:xfrm>
            <a:off x="3202404" y="1437862"/>
            <a:ext cx="2007506" cy="4850493"/>
          </a:xfrm>
          <a:prstGeom prst="roundRect">
            <a:avLst>
              <a:gd name="adj" fmla="val 9025"/>
            </a:avLst>
          </a:prstGeom>
          <a:noFill/>
          <a:ln w="381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FB75D34A-43D7-480B-A654-90F44AB4A594}"/>
              </a:ext>
            </a:extLst>
          </p:cNvPr>
          <p:cNvSpPr/>
          <p:nvPr/>
        </p:nvSpPr>
        <p:spPr>
          <a:xfrm>
            <a:off x="5339239" y="1437862"/>
            <a:ext cx="2007506" cy="4850493"/>
          </a:xfrm>
          <a:prstGeom prst="roundRect">
            <a:avLst>
              <a:gd name="adj" fmla="val 9025"/>
            </a:avLst>
          </a:prstGeom>
          <a:noFill/>
          <a:ln w="38100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6E2024CA-302D-49D5-91CD-1DB01A185155}"/>
              </a:ext>
            </a:extLst>
          </p:cNvPr>
          <p:cNvSpPr/>
          <p:nvPr/>
        </p:nvSpPr>
        <p:spPr>
          <a:xfrm>
            <a:off x="7476074" y="1437862"/>
            <a:ext cx="2007506" cy="4850493"/>
          </a:xfrm>
          <a:prstGeom prst="roundRect">
            <a:avLst>
              <a:gd name="adj" fmla="val 9025"/>
            </a:avLst>
          </a:prstGeom>
          <a:noFill/>
          <a:ln w="38100"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30F0A979-53B6-4DDF-B371-96E3CB082AC4}"/>
              </a:ext>
            </a:extLst>
          </p:cNvPr>
          <p:cNvSpPr/>
          <p:nvPr/>
        </p:nvSpPr>
        <p:spPr>
          <a:xfrm>
            <a:off x="9612907" y="1437862"/>
            <a:ext cx="2007506" cy="4850493"/>
          </a:xfrm>
          <a:prstGeom prst="roundRect">
            <a:avLst>
              <a:gd name="adj" fmla="val 9025"/>
            </a:avLst>
          </a:prstGeom>
          <a:noFill/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0AF43597-A7FA-4EA6-A05D-A09200D97B63}"/>
              </a:ext>
            </a:extLst>
          </p:cNvPr>
          <p:cNvSpPr/>
          <p:nvPr/>
        </p:nvSpPr>
        <p:spPr>
          <a:xfrm>
            <a:off x="1157642" y="2057552"/>
            <a:ext cx="1823360" cy="261663"/>
          </a:xfrm>
          <a:prstGeom prst="roundRect">
            <a:avLst>
              <a:gd name="adj" fmla="val 50000"/>
            </a:avLst>
          </a:prstGeom>
          <a:solidFill>
            <a:schemeClr val="tx2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rtlCol="0" anchor="ctr"/>
          <a:lstStyle/>
          <a:p>
            <a:r>
              <a:rPr lang="en-US" sz="900" dirty="0">
                <a:solidFill>
                  <a:schemeClr val="tx1"/>
                </a:solidFill>
                <a:latin typeface="Montserrat" panose="00000500000000000000" pitchFamily="50" charset="0"/>
              </a:rPr>
              <a:t>Task Here</a:t>
            </a: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4F90B43D-809C-418E-A3D5-DED23E6FE693}"/>
              </a:ext>
            </a:extLst>
          </p:cNvPr>
          <p:cNvSpPr/>
          <p:nvPr/>
        </p:nvSpPr>
        <p:spPr>
          <a:xfrm>
            <a:off x="1157642" y="2374843"/>
            <a:ext cx="1823360" cy="261663"/>
          </a:xfrm>
          <a:prstGeom prst="roundRect">
            <a:avLst>
              <a:gd name="adj" fmla="val 50000"/>
            </a:avLst>
          </a:prstGeom>
          <a:solidFill>
            <a:schemeClr val="tx2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rtlCol="0" anchor="ctr"/>
          <a:lstStyle/>
          <a:p>
            <a:r>
              <a:rPr lang="en-US" sz="900" dirty="0">
                <a:solidFill>
                  <a:schemeClr val="tx1"/>
                </a:solidFill>
                <a:latin typeface="Montserrat" panose="00000500000000000000" pitchFamily="50" charset="0"/>
              </a:rPr>
              <a:t>Task Here</a:t>
            </a: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7D6A2789-86DD-4F98-A06A-A7A5A0CDAA86}"/>
              </a:ext>
            </a:extLst>
          </p:cNvPr>
          <p:cNvSpPr/>
          <p:nvPr/>
        </p:nvSpPr>
        <p:spPr>
          <a:xfrm>
            <a:off x="3294474" y="2057552"/>
            <a:ext cx="1823360" cy="261663"/>
          </a:xfrm>
          <a:prstGeom prst="roundRect">
            <a:avLst>
              <a:gd name="adj" fmla="val 50000"/>
            </a:avLst>
          </a:prstGeom>
          <a:solidFill>
            <a:schemeClr val="tx2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rtlCol="0" anchor="ctr"/>
          <a:lstStyle/>
          <a:p>
            <a:r>
              <a:rPr lang="en-US" sz="900" dirty="0">
                <a:solidFill>
                  <a:schemeClr val="tx1"/>
                </a:solidFill>
                <a:latin typeface="Montserrat" panose="00000500000000000000" pitchFamily="50" charset="0"/>
              </a:rPr>
              <a:t>Task Here</a:t>
            </a: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0C9E78A9-B50B-464D-B48E-F55282E61A3C}"/>
              </a:ext>
            </a:extLst>
          </p:cNvPr>
          <p:cNvSpPr/>
          <p:nvPr/>
        </p:nvSpPr>
        <p:spPr>
          <a:xfrm>
            <a:off x="3294474" y="2374843"/>
            <a:ext cx="1823360" cy="261663"/>
          </a:xfrm>
          <a:prstGeom prst="roundRect">
            <a:avLst>
              <a:gd name="adj" fmla="val 50000"/>
            </a:avLst>
          </a:prstGeom>
          <a:solidFill>
            <a:schemeClr val="tx2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rtlCol="0" anchor="ctr"/>
          <a:lstStyle/>
          <a:p>
            <a:r>
              <a:rPr lang="en-US" sz="900" dirty="0">
                <a:solidFill>
                  <a:schemeClr val="tx1"/>
                </a:solidFill>
                <a:latin typeface="Montserrat" panose="00000500000000000000" pitchFamily="50" charset="0"/>
              </a:rPr>
              <a:t>Task Here</a:t>
            </a: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D89E7A3E-C4AE-409D-ADE7-9239A3F377C9}"/>
              </a:ext>
            </a:extLst>
          </p:cNvPr>
          <p:cNvSpPr/>
          <p:nvPr/>
        </p:nvSpPr>
        <p:spPr>
          <a:xfrm>
            <a:off x="3294474" y="2692134"/>
            <a:ext cx="1823360" cy="261663"/>
          </a:xfrm>
          <a:prstGeom prst="roundRect">
            <a:avLst>
              <a:gd name="adj" fmla="val 50000"/>
            </a:avLst>
          </a:prstGeom>
          <a:solidFill>
            <a:schemeClr val="tx2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rtlCol="0" anchor="ctr"/>
          <a:lstStyle/>
          <a:p>
            <a:r>
              <a:rPr lang="en-US" sz="900" dirty="0">
                <a:solidFill>
                  <a:schemeClr val="tx1"/>
                </a:solidFill>
                <a:latin typeface="Montserrat" panose="00000500000000000000" pitchFamily="50" charset="0"/>
              </a:rPr>
              <a:t>Task Here</a:t>
            </a: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433756B9-781A-47B2-81A1-B7F226157051}"/>
              </a:ext>
            </a:extLst>
          </p:cNvPr>
          <p:cNvSpPr/>
          <p:nvPr/>
        </p:nvSpPr>
        <p:spPr>
          <a:xfrm>
            <a:off x="5431309" y="2057552"/>
            <a:ext cx="1823360" cy="261663"/>
          </a:xfrm>
          <a:prstGeom prst="roundRect">
            <a:avLst>
              <a:gd name="adj" fmla="val 50000"/>
            </a:avLst>
          </a:prstGeom>
          <a:solidFill>
            <a:schemeClr val="tx2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rtlCol="0" anchor="ctr"/>
          <a:lstStyle/>
          <a:p>
            <a:r>
              <a:rPr lang="en-US" sz="900" dirty="0">
                <a:solidFill>
                  <a:schemeClr val="tx1"/>
                </a:solidFill>
                <a:latin typeface="Montserrat" panose="00000500000000000000" pitchFamily="50" charset="0"/>
              </a:rPr>
              <a:t>Task Here</a:t>
            </a: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0171C473-2082-444E-82B4-FD1C0283E567}"/>
              </a:ext>
            </a:extLst>
          </p:cNvPr>
          <p:cNvSpPr/>
          <p:nvPr/>
        </p:nvSpPr>
        <p:spPr>
          <a:xfrm>
            <a:off x="5431309" y="2374843"/>
            <a:ext cx="1823360" cy="261663"/>
          </a:xfrm>
          <a:prstGeom prst="roundRect">
            <a:avLst>
              <a:gd name="adj" fmla="val 50000"/>
            </a:avLst>
          </a:prstGeom>
          <a:solidFill>
            <a:schemeClr val="tx2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rtlCol="0" anchor="ctr"/>
          <a:lstStyle/>
          <a:p>
            <a:r>
              <a:rPr lang="en-US" sz="900" dirty="0">
                <a:solidFill>
                  <a:schemeClr val="tx1"/>
                </a:solidFill>
                <a:latin typeface="Montserrat" panose="00000500000000000000" pitchFamily="50" charset="0"/>
              </a:rPr>
              <a:t>Task Here</a:t>
            </a:r>
          </a:p>
        </p:txBody>
      </p:sp>
      <p:sp>
        <p:nvSpPr>
          <p:cNvPr id="58" name="Rectangle: Rounded Corners 57">
            <a:extLst>
              <a:ext uri="{FF2B5EF4-FFF2-40B4-BE49-F238E27FC236}">
                <a16:creationId xmlns:a16="http://schemas.microsoft.com/office/drawing/2014/main" id="{0E95BD2B-3700-4970-A2F5-D546E1016B12}"/>
              </a:ext>
            </a:extLst>
          </p:cNvPr>
          <p:cNvSpPr/>
          <p:nvPr/>
        </p:nvSpPr>
        <p:spPr>
          <a:xfrm>
            <a:off x="7568145" y="2057552"/>
            <a:ext cx="1823360" cy="261663"/>
          </a:xfrm>
          <a:prstGeom prst="roundRect">
            <a:avLst>
              <a:gd name="adj" fmla="val 50000"/>
            </a:avLst>
          </a:prstGeom>
          <a:solidFill>
            <a:schemeClr val="tx2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rtlCol="0" anchor="ctr"/>
          <a:lstStyle/>
          <a:p>
            <a:r>
              <a:rPr lang="en-US" sz="900" dirty="0">
                <a:solidFill>
                  <a:schemeClr val="tx1"/>
                </a:solidFill>
                <a:latin typeface="Montserrat" panose="00000500000000000000" pitchFamily="50" charset="0"/>
              </a:rPr>
              <a:t>Task Here</a:t>
            </a:r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69617A78-A28B-432A-AAE1-FCAED50CB277}"/>
              </a:ext>
            </a:extLst>
          </p:cNvPr>
          <p:cNvSpPr/>
          <p:nvPr/>
        </p:nvSpPr>
        <p:spPr>
          <a:xfrm>
            <a:off x="7568145" y="2374843"/>
            <a:ext cx="1823360" cy="261663"/>
          </a:xfrm>
          <a:prstGeom prst="roundRect">
            <a:avLst>
              <a:gd name="adj" fmla="val 50000"/>
            </a:avLst>
          </a:prstGeom>
          <a:solidFill>
            <a:schemeClr val="tx2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rtlCol="0" anchor="ctr"/>
          <a:lstStyle/>
          <a:p>
            <a:r>
              <a:rPr lang="en-US" sz="900" dirty="0">
                <a:solidFill>
                  <a:schemeClr val="tx1"/>
                </a:solidFill>
                <a:latin typeface="Montserrat" panose="00000500000000000000" pitchFamily="50" charset="0"/>
              </a:rPr>
              <a:t>Task Here</a:t>
            </a:r>
          </a:p>
        </p:txBody>
      </p:sp>
      <p:sp>
        <p:nvSpPr>
          <p:cNvPr id="63" name="Rectangle: Rounded Corners 62">
            <a:extLst>
              <a:ext uri="{FF2B5EF4-FFF2-40B4-BE49-F238E27FC236}">
                <a16:creationId xmlns:a16="http://schemas.microsoft.com/office/drawing/2014/main" id="{84A47149-6762-480D-9A68-53DF5070373F}"/>
              </a:ext>
            </a:extLst>
          </p:cNvPr>
          <p:cNvSpPr/>
          <p:nvPr/>
        </p:nvSpPr>
        <p:spPr>
          <a:xfrm>
            <a:off x="9704980" y="2057552"/>
            <a:ext cx="1823360" cy="261663"/>
          </a:xfrm>
          <a:prstGeom prst="roundRect">
            <a:avLst>
              <a:gd name="adj" fmla="val 50000"/>
            </a:avLst>
          </a:prstGeom>
          <a:solidFill>
            <a:schemeClr val="tx2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rtlCol="0" anchor="ctr"/>
          <a:lstStyle/>
          <a:p>
            <a:r>
              <a:rPr lang="en-US" sz="900" dirty="0">
                <a:solidFill>
                  <a:schemeClr val="tx1"/>
                </a:solidFill>
                <a:latin typeface="Montserrat" panose="00000500000000000000" pitchFamily="50" charset="0"/>
              </a:rPr>
              <a:t>Task Here</a:t>
            </a:r>
          </a:p>
        </p:txBody>
      </p:sp>
      <p:sp>
        <p:nvSpPr>
          <p:cNvPr id="136" name="Rectangle: Rounded Corners 135">
            <a:extLst>
              <a:ext uri="{FF2B5EF4-FFF2-40B4-BE49-F238E27FC236}">
                <a16:creationId xmlns:a16="http://schemas.microsoft.com/office/drawing/2014/main" id="{B6E58CFD-6132-464B-B749-639718BFCF28}"/>
              </a:ext>
            </a:extLst>
          </p:cNvPr>
          <p:cNvSpPr/>
          <p:nvPr/>
        </p:nvSpPr>
        <p:spPr>
          <a:xfrm>
            <a:off x="1157642" y="3507165"/>
            <a:ext cx="1823360" cy="261663"/>
          </a:xfrm>
          <a:prstGeom prst="roundRect">
            <a:avLst>
              <a:gd name="adj" fmla="val 50000"/>
            </a:avLst>
          </a:prstGeom>
          <a:solidFill>
            <a:schemeClr val="tx2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rtlCol="0" anchor="ctr"/>
          <a:lstStyle/>
          <a:p>
            <a:r>
              <a:rPr lang="en-US" sz="900" dirty="0">
                <a:solidFill>
                  <a:schemeClr val="tx1"/>
                </a:solidFill>
                <a:latin typeface="Montserrat" panose="00000500000000000000" pitchFamily="50" charset="0"/>
              </a:rPr>
              <a:t>Task Here</a:t>
            </a:r>
          </a:p>
        </p:txBody>
      </p:sp>
      <p:sp>
        <p:nvSpPr>
          <p:cNvPr id="137" name="Rectangle: Rounded Corners 136">
            <a:extLst>
              <a:ext uri="{FF2B5EF4-FFF2-40B4-BE49-F238E27FC236}">
                <a16:creationId xmlns:a16="http://schemas.microsoft.com/office/drawing/2014/main" id="{536D1658-321E-477D-9C0C-2304AEFFD782}"/>
              </a:ext>
            </a:extLst>
          </p:cNvPr>
          <p:cNvSpPr/>
          <p:nvPr/>
        </p:nvSpPr>
        <p:spPr>
          <a:xfrm>
            <a:off x="1157642" y="3824456"/>
            <a:ext cx="1823360" cy="261663"/>
          </a:xfrm>
          <a:prstGeom prst="roundRect">
            <a:avLst>
              <a:gd name="adj" fmla="val 50000"/>
            </a:avLst>
          </a:prstGeom>
          <a:solidFill>
            <a:schemeClr val="tx2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rtlCol="0" anchor="ctr"/>
          <a:lstStyle/>
          <a:p>
            <a:r>
              <a:rPr lang="en-US" sz="900" dirty="0">
                <a:solidFill>
                  <a:schemeClr val="tx1"/>
                </a:solidFill>
                <a:latin typeface="Montserrat" panose="00000500000000000000" pitchFamily="50" charset="0"/>
              </a:rPr>
              <a:t>Task Here</a:t>
            </a:r>
          </a:p>
        </p:txBody>
      </p:sp>
      <p:sp>
        <p:nvSpPr>
          <p:cNvPr id="132" name="Rectangle: Rounded Corners 131">
            <a:extLst>
              <a:ext uri="{FF2B5EF4-FFF2-40B4-BE49-F238E27FC236}">
                <a16:creationId xmlns:a16="http://schemas.microsoft.com/office/drawing/2014/main" id="{B57055E5-1E49-4AD1-9A03-A899355A5747}"/>
              </a:ext>
            </a:extLst>
          </p:cNvPr>
          <p:cNvSpPr/>
          <p:nvPr/>
        </p:nvSpPr>
        <p:spPr>
          <a:xfrm>
            <a:off x="3294474" y="3507165"/>
            <a:ext cx="1823360" cy="261663"/>
          </a:xfrm>
          <a:prstGeom prst="roundRect">
            <a:avLst>
              <a:gd name="adj" fmla="val 50000"/>
            </a:avLst>
          </a:prstGeom>
          <a:solidFill>
            <a:schemeClr val="tx2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rtlCol="0" anchor="ctr"/>
          <a:lstStyle/>
          <a:p>
            <a:r>
              <a:rPr lang="en-US" sz="900" dirty="0">
                <a:solidFill>
                  <a:schemeClr val="tx1"/>
                </a:solidFill>
                <a:latin typeface="Montserrat" panose="00000500000000000000" pitchFamily="50" charset="0"/>
              </a:rPr>
              <a:t>Task Here</a:t>
            </a:r>
          </a:p>
        </p:txBody>
      </p:sp>
      <p:sp>
        <p:nvSpPr>
          <p:cNvPr id="133" name="Rectangle: Rounded Corners 132">
            <a:extLst>
              <a:ext uri="{FF2B5EF4-FFF2-40B4-BE49-F238E27FC236}">
                <a16:creationId xmlns:a16="http://schemas.microsoft.com/office/drawing/2014/main" id="{99EEC85D-F8A9-40C7-A120-448C5B59FEE0}"/>
              </a:ext>
            </a:extLst>
          </p:cNvPr>
          <p:cNvSpPr/>
          <p:nvPr/>
        </p:nvSpPr>
        <p:spPr>
          <a:xfrm>
            <a:off x="3294474" y="3824456"/>
            <a:ext cx="1823360" cy="261663"/>
          </a:xfrm>
          <a:prstGeom prst="roundRect">
            <a:avLst>
              <a:gd name="adj" fmla="val 50000"/>
            </a:avLst>
          </a:prstGeom>
          <a:solidFill>
            <a:schemeClr val="tx2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rtlCol="0" anchor="ctr"/>
          <a:lstStyle/>
          <a:p>
            <a:r>
              <a:rPr lang="en-US" sz="900" dirty="0">
                <a:solidFill>
                  <a:schemeClr val="tx1"/>
                </a:solidFill>
                <a:latin typeface="Montserrat" panose="00000500000000000000" pitchFamily="50" charset="0"/>
              </a:rPr>
              <a:t>Task Here</a:t>
            </a:r>
          </a:p>
        </p:txBody>
      </p:sp>
      <p:sp>
        <p:nvSpPr>
          <p:cNvPr id="128" name="Rectangle: Rounded Corners 127">
            <a:extLst>
              <a:ext uri="{FF2B5EF4-FFF2-40B4-BE49-F238E27FC236}">
                <a16:creationId xmlns:a16="http://schemas.microsoft.com/office/drawing/2014/main" id="{7CC55AF0-FAB7-439F-A486-771234F4965D}"/>
              </a:ext>
            </a:extLst>
          </p:cNvPr>
          <p:cNvSpPr/>
          <p:nvPr/>
        </p:nvSpPr>
        <p:spPr>
          <a:xfrm>
            <a:off x="5431309" y="3507165"/>
            <a:ext cx="1823360" cy="261663"/>
          </a:xfrm>
          <a:prstGeom prst="roundRect">
            <a:avLst>
              <a:gd name="adj" fmla="val 50000"/>
            </a:avLst>
          </a:prstGeom>
          <a:solidFill>
            <a:schemeClr val="tx2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rtlCol="0" anchor="ctr"/>
          <a:lstStyle/>
          <a:p>
            <a:r>
              <a:rPr lang="en-US" sz="900" dirty="0">
                <a:solidFill>
                  <a:schemeClr val="tx1"/>
                </a:solidFill>
                <a:latin typeface="Montserrat" panose="00000500000000000000" pitchFamily="50" charset="0"/>
              </a:rPr>
              <a:t>Task Here</a:t>
            </a:r>
          </a:p>
        </p:txBody>
      </p:sp>
      <p:sp>
        <p:nvSpPr>
          <p:cNvPr id="129" name="Rectangle: Rounded Corners 128">
            <a:extLst>
              <a:ext uri="{FF2B5EF4-FFF2-40B4-BE49-F238E27FC236}">
                <a16:creationId xmlns:a16="http://schemas.microsoft.com/office/drawing/2014/main" id="{CA4B0D6E-381D-48B8-A185-8E98692E2EFE}"/>
              </a:ext>
            </a:extLst>
          </p:cNvPr>
          <p:cNvSpPr/>
          <p:nvPr/>
        </p:nvSpPr>
        <p:spPr>
          <a:xfrm>
            <a:off x="5431309" y="3824456"/>
            <a:ext cx="1823360" cy="261663"/>
          </a:xfrm>
          <a:prstGeom prst="roundRect">
            <a:avLst>
              <a:gd name="adj" fmla="val 50000"/>
            </a:avLst>
          </a:prstGeom>
          <a:solidFill>
            <a:schemeClr val="tx2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rtlCol="0" anchor="ctr"/>
          <a:lstStyle/>
          <a:p>
            <a:r>
              <a:rPr lang="en-US" sz="900" dirty="0">
                <a:solidFill>
                  <a:schemeClr val="tx1"/>
                </a:solidFill>
                <a:latin typeface="Montserrat" panose="00000500000000000000" pitchFamily="50" charset="0"/>
              </a:rPr>
              <a:t>Task Here</a:t>
            </a:r>
          </a:p>
        </p:txBody>
      </p:sp>
      <p:sp>
        <p:nvSpPr>
          <p:cNvPr id="124" name="Rectangle: Rounded Corners 123">
            <a:extLst>
              <a:ext uri="{FF2B5EF4-FFF2-40B4-BE49-F238E27FC236}">
                <a16:creationId xmlns:a16="http://schemas.microsoft.com/office/drawing/2014/main" id="{978EC26A-AA00-42E8-A6A6-0160651CC24C}"/>
              </a:ext>
            </a:extLst>
          </p:cNvPr>
          <p:cNvSpPr/>
          <p:nvPr/>
        </p:nvSpPr>
        <p:spPr>
          <a:xfrm>
            <a:off x="7568145" y="3507165"/>
            <a:ext cx="1823360" cy="261663"/>
          </a:xfrm>
          <a:prstGeom prst="roundRect">
            <a:avLst>
              <a:gd name="adj" fmla="val 50000"/>
            </a:avLst>
          </a:prstGeom>
          <a:solidFill>
            <a:schemeClr val="tx2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rtlCol="0" anchor="ctr"/>
          <a:lstStyle/>
          <a:p>
            <a:r>
              <a:rPr lang="en-US" sz="900" dirty="0">
                <a:solidFill>
                  <a:schemeClr val="tx1"/>
                </a:solidFill>
                <a:latin typeface="Montserrat" panose="00000500000000000000" pitchFamily="50" charset="0"/>
              </a:rPr>
              <a:t>Task Here</a:t>
            </a:r>
          </a:p>
        </p:txBody>
      </p:sp>
      <p:sp>
        <p:nvSpPr>
          <p:cNvPr id="125" name="Rectangle: Rounded Corners 124">
            <a:extLst>
              <a:ext uri="{FF2B5EF4-FFF2-40B4-BE49-F238E27FC236}">
                <a16:creationId xmlns:a16="http://schemas.microsoft.com/office/drawing/2014/main" id="{71A6EBF2-F05E-4D7A-91F4-1186FBEE2155}"/>
              </a:ext>
            </a:extLst>
          </p:cNvPr>
          <p:cNvSpPr/>
          <p:nvPr/>
        </p:nvSpPr>
        <p:spPr>
          <a:xfrm>
            <a:off x="7568145" y="3824456"/>
            <a:ext cx="1823360" cy="261663"/>
          </a:xfrm>
          <a:prstGeom prst="roundRect">
            <a:avLst>
              <a:gd name="adj" fmla="val 50000"/>
            </a:avLst>
          </a:prstGeom>
          <a:solidFill>
            <a:schemeClr val="tx2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rtlCol="0" anchor="ctr"/>
          <a:lstStyle/>
          <a:p>
            <a:r>
              <a:rPr lang="en-US" sz="900" dirty="0">
                <a:solidFill>
                  <a:schemeClr val="tx1"/>
                </a:solidFill>
                <a:latin typeface="Montserrat" panose="00000500000000000000" pitchFamily="50" charset="0"/>
              </a:rPr>
              <a:t>Task Here</a:t>
            </a:r>
          </a:p>
        </p:txBody>
      </p:sp>
      <p:sp>
        <p:nvSpPr>
          <p:cNvPr id="120" name="Rectangle: Rounded Corners 119">
            <a:extLst>
              <a:ext uri="{FF2B5EF4-FFF2-40B4-BE49-F238E27FC236}">
                <a16:creationId xmlns:a16="http://schemas.microsoft.com/office/drawing/2014/main" id="{F7C8B000-3097-4682-80E7-91A78B6A70A9}"/>
              </a:ext>
            </a:extLst>
          </p:cNvPr>
          <p:cNvSpPr/>
          <p:nvPr/>
        </p:nvSpPr>
        <p:spPr>
          <a:xfrm>
            <a:off x="9704980" y="3507165"/>
            <a:ext cx="1823360" cy="261663"/>
          </a:xfrm>
          <a:prstGeom prst="roundRect">
            <a:avLst>
              <a:gd name="adj" fmla="val 50000"/>
            </a:avLst>
          </a:prstGeom>
          <a:solidFill>
            <a:schemeClr val="tx2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rtlCol="0" anchor="ctr"/>
          <a:lstStyle/>
          <a:p>
            <a:r>
              <a:rPr lang="en-US" sz="900" dirty="0">
                <a:solidFill>
                  <a:schemeClr val="tx1"/>
                </a:solidFill>
                <a:latin typeface="Montserrat" panose="00000500000000000000" pitchFamily="50" charset="0"/>
              </a:rPr>
              <a:t>Task Here</a:t>
            </a:r>
          </a:p>
        </p:txBody>
      </p:sp>
      <p:sp>
        <p:nvSpPr>
          <p:cNvPr id="162" name="Rectangle: Rounded Corners 161">
            <a:extLst>
              <a:ext uri="{FF2B5EF4-FFF2-40B4-BE49-F238E27FC236}">
                <a16:creationId xmlns:a16="http://schemas.microsoft.com/office/drawing/2014/main" id="{44780E2F-E9EB-4DD0-9978-B81211E80560}"/>
              </a:ext>
            </a:extLst>
          </p:cNvPr>
          <p:cNvSpPr/>
          <p:nvPr/>
        </p:nvSpPr>
        <p:spPr>
          <a:xfrm>
            <a:off x="1157642" y="4956778"/>
            <a:ext cx="1823360" cy="261663"/>
          </a:xfrm>
          <a:prstGeom prst="roundRect">
            <a:avLst>
              <a:gd name="adj" fmla="val 50000"/>
            </a:avLst>
          </a:prstGeom>
          <a:solidFill>
            <a:schemeClr val="tx2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rtlCol="0" anchor="ctr"/>
          <a:lstStyle/>
          <a:p>
            <a:r>
              <a:rPr lang="en-US" sz="900" dirty="0">
                <a:solidFill>
                  <a:schemeClr val="tx1"/>
                </a:solidFill>
                <a:latin typeface="Montserrat" panose="00000500000000000000" pitchFamily="50" charset="0"/>
              </a:rPr>
              <a:t>Task Here</a:t>
            </a:r>
          </a:p>
        </p:txBody>
      </p:sp>
      <p:sp>
        <p:nvSpPr>
          <p:cNvPr id="163" name="Rectangle: Rounded Corners 162">
            <a:extLst>
              <a:ext uri="{FF2B5EF4-FFF2-40B4-BE49-F238E27FC236}">
                <a16:creationId xmlns:a16="http://schemas.microsoft.com/office/drawing/2014/main" id="{F569532F-7451-459C-89A3-35CF99D13764}"/>
              </a:ext>
            </a:extLst>
          </p:cNvPr>
          <p:cNvSpPr/>
          <p:nvPr/>
        </p:nvSpPr>
        <p:spPr>
          <a:xfrm>
            <a:off x="1157642" y="5274069"/>
            <a:ext cx="1823360" cy="261663"/>
          </a:xfrm>
          <a:prstGeom prst="roundRect">
            <a:avLst>
              <a:gd name="adj" fmla="val 50000"/>
            </a:avLst>
          </a:prstGeom>
          <a:solidFill>
            <a:schemeClr val="tx2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rtlCol="0" anchor="ctr"/>
          <a:lstStyle/>
          <a:p>
            <a:r>
              <a:rPr lang="en-US" sz="900" dirty="0">
                <a:solidFill>
                  <a:schemeClr val="tx1"/>
                </a:solidFill>
                <a:latin typeface="Montserrat" panose="00000500000000000000" pitchFamily="50" charset="0"/>
              </a:rPr>
              <a:t>Task Here</a:t>
            </a:r>
          </a:p>
        </p:txBody>
      </p:sp>
      <p:sp>
        <p:nvSpPr>
          <p:cNvPr id="158" name="Rectangle: Rounded Corners 157">
            <a:extLst>
              <a:ext uri="{FF2B5EF4-FFF2-40B4-BE49-F238E27FC236}">
                <a16:creationId xmlns:a16="http://schemas.microsoft.com/office/drawing/2014/main" id="{26A0D6A6-2934-4786-B879-2AF5F1D55EEA}"/>
              </a:ext>
            </a:extLst>
          </p:cNvPr>
          <p:cNvSpPr/>
          <p:nvPr/>
        </p:nvSpPr>
        <p:spPr>
          <a:xfrm>
            <a:off x="3294474" y="4956778"/>
            <a:ext cx="1823360" cy="261663"/>
          </a:xfrm>
          <a:prstGeom prst="roundRect">
            <a:avLst>
              <a:gd name="adj" fmla="val 50000"/>
            </a:avLst>
          </a:prstGeom>
          <a:solidFill>
            <a:schemeClr val="tx2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rtlCol="0" anchor="ctr"/>
          <a:lstStyle/>
          <a:p>
            <a:r>
              <a:rPr lang="en-US" sz="900" dirty="0">
                <a:solidFill>
                  <a:schemeClr val="tx1"/>
                </a:solidFill>
                <a:latin typeface="Montserrat" panose="00000500000000000000" pitchFamily="50" charset="0"/>
              </a:rPr>
              <a:t>Task Here</a:t>
            </a:r>
          </a:p>
        </p:txBody>
      </p:sp>
      <p:sp>
        <p:nvSpPr>
          <p:cNvPr id="159" name="Rectangle: Rounded Corners 158">
            <a:extLst>
              <a:ext uri="{FF2B5EF4-FFF2-40B4-BE49-F238E27FC236}">
                <a16:creationId xmlns:a16="http://schemas.microsoft.com/office/drawing/2014/main" id="{72735A51-D244-4501-84D5-8E6FD17662D6}"/>
              </a:ext>
            </a:extLst>
          </p:cNvPr>
          <p:cNvSpPr/>
          <p:nvPr/>
        </p:nvSpPr>
        <p:spPr>
          <a:xfrm>
            <a:off x="3294474" y="5274069"/>
            <a:ext cx="1823360" cy="261663"/>
          </a:xfrm>
          <a:prstGeom prst="roundRect">
            <a:avLst>
              <a:gd name="adj" fmla="val 50000"/>
            </a:avLst>
          </a:prstGeom>
          <a:solidFill>
            <a:schemeClr val="tx2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rtlCol="0" anchor="ctr"/>
          <a:lstStyle/>
          <a:p>
            <a:r>
              <a:rPr lang="en-US" sz="900" dirty="0">
                <a:solidFill>
                  <a:schemeClr val="tx1"/>
                </a:solidFill>
                <a:latin typeface="Montserrat" panose="00000500000000000000" pitchFamily="50" charset="0"/>
              </a:rPr>
              <a:t>Task Here</a:t>
            </a:r>
          </a:p>
        </p:txBody>
      </p:sp>
      <p:sp>
        <p:nvSpPr>
          <p:cNvPr id="160" name="Rectangle: Rounded Corners 159">
            <a:extLst>
              <a:ext uri="{FF2B5EF4-FFF2-40B4-BE49-F238E27FC236}">
                <a16:creationId xmlns:a16="http://schemas.microsoft.com/office/drawing/2014/main" id="{9CED8BC8-BA85-491B-9418-C9B635181EF8}"/>
              </a:ext>
            </a:extLst>
          </p:cNvPr>
          <p:cNvSpPr/>
          <p:nvPr/>
        </p:nvSpPr>
        <p:spPr>
          <a:xfrm>
            <a:off x="3294474" y="5591360"/>
            <a:ext cx="1823360" cy="261663"/>
          </a:xfrm>
          <a:prstGeom prst="roundRect">
            <a:avLst>
              <a:gd name="adj" fmla="val 50000"/>
            </a:avLst>
          </a:prstGeom>
          <a:solidFill>
            <a:schemeClr val="tx2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rtlCol="0" anchor="ctr"/>
          <a:lstStyle/>
          <a:p>
            <a:r>
              <a:rPr lang="en-US" sz="900" dirty="0">
                <a:solidFill>
                  <a:schemeClr val="tx1"/>
                </a:solidFill>
                <a:latin typeface="Montserrat" panose="00000500000000000000" pitchFamily="50" charset="0"/>
              </a:rPr>
              <a:t>Task Here</a:t>
            </a:r>
          </a:p>
        </p:txBody>
      </p:sp>
      <p:sp>
        <p:nvSpPr>
          <p:cNvPr id="154" name="Rectangle: Rounded Corners 153">
            <a:extLst>
              <a:ext uri="{FF2B5EF4-FFF2-40B4-BE49-F238E27FC236}">
                <a16:creationId xmlns:a16="http://schemas.microsoft.com/office/drawing/2014/main" id="{3FD8C6A9-5257-4A05-8984-B431F1357B97}"/>
              </a:ext>
            </a:extLst>
          </p:cNvPr>
          <p:cNvSpPr/>
          <p:nvPr/>
        </p:nvSpPr>
        <p:spPr>
          <a:xfrm>
            <a:off x="5431309" y="4956778"/>
            <a:ext cx="1823360" cy="261663"/>
          </a:xfrm>
          <a:prstGeom prst="roundRect">
            <a:avLst>
              <a:gd name="adj" fmla="val 50000"/>
            </a:avLst>
          </a:prstGeom>
          <a:solidFill>
            <a:schemeClr val="tx2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rtlCol="0" anchor="ctr"/>
          <a:lstStyle/>
          <a:p>
            <a:r>
              <a:rPr lang="en-US" sz="900" dirty="0">
                <a:solidFill>
                  <a:schemeClr val="tx1"/>
                </a:solidFill>
                <a:latin typeface="Montserrat" panose="00000500000000000000" pitchFamily="50" charset="0"/>
              </a:rPr>
              <a:t>Task Here</a:t>
            </a:r>
          </a:p>
        </p:txBody>
      </p:sp>
      <p:sp>
        <p:nvSpPr>
          <p:cNvPr id="155" name="Rectangle: Rounded Corners 154">
            <a:extLst>
              <a:ext uri="{FF2B5EF4-FFF2-40B4-BE49-F238E27FC236}">
                <a16:creationId xmlns:a16="http://schemas.microsoft.com/office/drawing/2014/main" id="{BA330D71-F3F8-4C1C-A6E2-CBE1E9B2FA2C}"/>
              </a:ext>
            </a:extLst>
          </p:cNvPr>
          <p:cNvSpPr/>
          <p:nvPr/>
        </p:nvSpPr>
        <p:spPr>
          <a:xfrm>
            <a:off x="5431309" y="5274069"/>
            <a:ext cx="1823360" cy="261663"/>
          </a:xfrm>
          <a:prstGeom prst="roundRect">
            <a:avLst>
              <a:gd name="adj" fmla="val 50000"/>
            </a:avLst>
          </a:prstGeom>
          <a:solidFill>
            <a:schemeClr val="tx2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rtlCol="0" anchor="ctr"/>
          <a:lstStyle/>
          <a:p>
            <a:r>
              <a:rPr lang="en-US" sz="900" dirty="0">
                <a:solidFill>
                  <a:schemeClr val="tx1"/>
                </a:solidFill>
                <a:latin typeface="Montserrat" panose="00000500000000000000" pitchFamily="50" charset="0"/>
              </a:rPr>
              <a:t>Task Here</a:t>
            </a:r>
          </a:p>
        </p:txBody>
      </p:sp>
      <p:sp>
        <p:nvSpPr>
          <p:cNvPr id="150" name="Rectangle: Rounded Corners 149">
            <a:extLst>
              <a:ext uri="{FF2B5EF4-FFF2-40B4-BE49-F238E27FC236}">
                <a16:creationId xmlns:a16="http://schemas.microsoft.com/office/drawing/2014/main" id="{A910D868-7C2E-4FDA-9DA0-3BC8EF00F9EF}"/>
              </a:ext>
            </a:extLst>
          </p:cNvPr>
          <p:cNvSpPr/>
          <p:nvPr/>
        </p:nvSpPr>
        <p:spPr>
          <a:xfrm>
            <a:off x="7568145" y="4956778"/>
            <a:ext cx="1823360" cy="261663"/>
          </a:xfrm>
          <a:prstGeom prst="roundRect">
            <a:avLst>
              <a:gd name="adj" fmla="val 50000"/>
            </a:avLst>
          </a:prstGeom>
          <a:solidFill>
            <a:schemeClr val="tx2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rtlCol="0" anchor="ctr"/>
          <a:lstStyle/>
          <a:p>
            <a:r>
              <a:rPr lang="en-US" sz="900" dirty="0">
                <a:solidFill>
                  <a:schemeClr val="tx1"/>
                </a:solidFill>
                <a:latin typeface="Montserrat" panose="00000500000000000000" pitchFamily="50" charset="0"/>
              </a:rPr>
              <a:t>Task Here</a:t>
            </a:r>
          </a:p>
        </p:txBody>
      </p:sp>
      <p:sp>
        <p:nvSpPr>
          <p:cNvPr id="151" name="Rectangle: Rounded Corners 150">
            <a:extLst>
              <a:ext uri="{FF2B5EF4-FFF2-40B4-BE49-F238E27FC236}">
                <a16:creationId xmlns:a16="http://schemas.microsoft.com/office/drawing/2014/main" id="{2BDA7FC4-E2E2-467A-BE44-0B6DFB0AB046}"/>
              </a:ext>
            </a:extLst>
          </p:cNvPr>
          <p:cNvSpPr/>
          <p:nvPr/>
        </p:nvSpPr>
        <p:spPr>
          <a:xfrm>
            <a:off x="7568145" y="5274069"/>
            <a:ext cx="1823360" cy="261663"/>
          </a:xfrm>
          <a:prstGeom prst="roundRect">
            <a:avLst>
              <a:gd name="adj" fmla="val 50000"/>
            </a:avLst>
          </a:prstGeom>
          <a:solidFill>
            <a:schemeClr val="tx2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rtlCol="0" anchor="ctr"/>
          <a:lstStyle/>
          <a:p>
            <a:r>
              <a:rPr lang="en-US" sz="900" dirty="0">
                <a:solidFill>
                  <a:schemeClr val="tx1"/>
                </a:solidFill>
                <a:latin typeface="Montserrat" panose="00000500000000000000" pitchFamily="50" charset="0"/>
              </a:rPr>
              <a:t>Task Here</a:t>
            </a:r>
          </a:p>
        </p:txBody>
      </p:sp>
      <p:sp>
        <p:nvSpPr>
          <p:cNvPr id="152" name="Rectangle: Rounded Corners 151">
            <a:extLst>
              <a:ext uri="{FF2B5EF4-FFF2-40B4-BE49-F238E27FC236}">
                <a16:creationId xmlns:a16="http://schemas.microsoft.com/office/drawing/2014/main" id="{0BF31E8E-CE96-4F60-9CF1-23327A5C9624}"/>
              </a:ext>
            </a:extLst>
          </p:cNvPr>
          <p:cNvSpPr/>
          <p:nvPr/>
        </p:nvSpPr>
        <p:spPr>
          <a:xfrm>
            <a:off x="7568145" y="5591360"/>
            <a:ext cx="1823360" cy="261663"/>
          </a:xfrm>
          <a:prstGeom prst="roundRect">
            <a:avLst>
              <a:gd name="adj" fmla="val 50000"/>
            </a:avLst>
          </a:prstGeom>
          <a:solidFill>
            <a:schemeClr val="tx2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rtlCol="0" anchor="ctr"/>
          <a:lstStyle/>
          <a:p>
            <a:r>
              <a:rPr lang="en-US" sz="900" dirty="0">
                <a:solidFill>
                  <a:schemeClr val="tx1"/>
                </a:solidFill>
                <a:latin typeface="Montserrat" panose="00000500000000000000" pitchFamily="50" charset="0"/>
              </a:rPr>
              <a:t>Task Here</a:t>
            </a:r>
          </a:p>
        </p:txBody>
      </p:sp>
      <p:sp>
        <p:nvSpPr>
          <p:cNvPr id="146" name="Rectangle: Rounded Corners 145">
            <a:extLst>
              <a:ext uri="{FF2B5EF4-FFF2-40B4-BE49-F238E27FC236}">
                <a16:creationId xmlns:a16="http://schemas.microsoft.com/office/drawing/2014/main" id="{86FEE3DA-C3E3-4683-93BF-2360B9639859}"/>
              </a:ext>
            </a:extLst>
          </p:cNvPr>
          <p:cNvSpPr/>
          <p:nvPr/>
        </p:nvSpPr>
        <p:spPr>
          <a:xfrm>
            <a:off x="9704980" y="4956778"/>
            <a:ext cx="1823360" cy="261663"/>
          </a:xfrm>
          <a:prstGeom prst="roundRect">
            <a:avLst>
              <a:gd name="adj" fmla="val 50000"/>
            </a:avLst>
          </a:prstGeom>
          <a:solidFill>
            <a:schemeClr val="tx2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rtlCol="0" anchor="ctr"/>
          <a:lstStyle/>
          <a:p>
            <a:r>
              <a:rPr lang="en-US" sz="900" dirty="0">
                <a:solidFill>
                  <a:schemeClr val="tx1"/>
                </a:solidFill>
                <a:latin typeface="Montserrat" panose="00000500000000000000" pitchFamily="50" charset="0"/>
              </a:rPr>
              <a:t>Task Here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75BDFF4-C2FE-4CEB-9820-33FE80F76E55}"/>
              </a:ext>
            </a:extLst>
          </p:cNvPr>
          <p:cNvCxnSpPr/>
          <p:nvPr/>
        </p:nvCxnSpPr>
        <p:spPr>
          <a:xfrm>
            <a:off x="645475" y="1939513"/>
            <a:ext cx="10974938" cy="0"/>
          </a:xfrm>
          <a:prstGeom prst="line">
            <a:avLst/>
          </a:prstGeom>
          <a:noFill/>
          <a:ln w="3175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67985FD-0ADE-49F7-AEDA-8045B65B221D}"/>
              </a:ext>
            </a:extLst>
          </p:cNvPr>
          <p:cNvCxnSpPr/>
          <p:nvPr/>
        </p:nvCxnSpPr>
        <p:spPr>
          <a:xfrm>
            <a:off x="645475" y="3389126"/>
            <a:ext cx="10974938" cy="0"/>
          </a:xfrm>
          <a:prstGeom prst="line">
            <a:avLst/>
          </a:prstGeom>
          <a:noFill/>
          <a:ln w="3175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095D38A-65A3-450D-BCFB-B1871F354EBE}"/>
              </a:ext>
            </a:extLst>
          </p:cNvPr>
          <p:cNvCxnSpPr/>
          <p:nvPr/>
        </p:nvCxnSpPr>
        <p:spPr>
          <a:xfrm>
            <a:off x="645475" y="4838739"/>
            <a:ext cx="10974938" cy="0"/>
          </a:xfrm>
          <a:prstGeom prst="line">
            <a:avLst/>
          </a:prstGeom>
          <a:noFill/>
          <a:ln w="3175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02" name="Rectangle: Rounded Corners 201">
            <a:extLst>
              <a:ext uri="{FF2B5EF4-FFF2-40B4-BE49-F238E27FC236}">
                <a16:creationId xmlns:a16="http://schemas.microsoft.com/office/drawing/2014/main" id="{D0C4E428-8932-47CD-85E4-ACAD9A4050FB}"/>
              </a:ext>
            </a:extLst>
          </p:cNvPr>
          <p:cNvSpPr/>
          <p:nvPr/>
        </p:nvSpPr>
        <p:spPr>
          <a:xfrm>
            <a:off x="1219502" y="2118593"/>
            <a:ext cx="141456" cy="13958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Rectangle: Rounded Corners 202">
            <a:extLst>
              <a:ext uri="{FF2B5EF4-FFF2-40B4-BE49-F238E27FC236}">
                <a16:creationId xmlns:a16="http://schemas.microsoft.com/office/drawing/2014/main" id="{F4942E3E-91D2-43E1-813B-099CDD7C7323}"/>
              </a:ext>
            </a:extLst>
          </p:cNvPr>
          <p:cNvSpPr/>
          <p:nvPr/>
        </p:nvSpPr>
        <p:spPr>
          <a:xfrm>
            <a:off x="1219502" y="2435884"/>
            <a:ext cx="141456" cy="139582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" name="Rectangle: Rounded Corners 203">
            <a:extLst>
              <a:ext uri="{FF2B5EF4-FFF2-40B4-BE49-F238E27FC236}">
                <a16:creationId xmlns:a16="http://schemas.microsoft.com/office/drawing/2014/main" id="{9D32E28D-9C25-4D0B-BF4C-87156E45DAB2}"/>
              </a:ext>
            </a:extLst>
          </p:cNvPr>
          <p:cNvSpPr/>
          <p:nvPr/>
        </p:nvSpPr>
        <p:spPr>
          <a:xfrm>
            <a:off x="3356334" y="2118593"/>
            <a:ext cx="141456" cy="13958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" name="Rectangle: Rounded Corners 204">
            <a:extLst>
              <a:ext uri="{FF2B5EF4-FFF2-40B4-BE49-F238E27FC236}">
                <a16:creationId xmlns:a16="http://schemas.microsoft.com/office/drawing/2014/main" id="{09E69360-A8C1-4E1B-A690-5C4DFE148433}"/>
              </a:ext>
            </a:extLst>
          </p:cNvPr>
          <p:cNvSpPr/>
          <p:nvPr/>
        </p:nvSpPr>
        <p:spPr>
          <a:xfrm>
            <a:off x="3356334" y="2435884"/>
            <a:ext cx="141456" cy="139582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" name="Rectangle: Rounded Corners 205">
            <a:extLst>
              <a:ext uri="{FF2B5EF4-FFF2-40B4-BE49-F238E27FC236}">
                <a16:creationId xmlns:a16="http://schemas.microsoft.com/office/drawing/2014/main" id="{F4C9946F-385E-40AA-B27F-20FCFC41B851}"/>
              </a:ext>
            </a:extLst>
          </p:cNvPr>
          <p:cNvSpPr/>
          <p:nvPr/>
        </p:nvSpPr>
        <p:spPr>
          <a:xfrm>
            <a:off x="3356334" y="2753175"/>
            <a:ext cx="141456" cy="139582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" name="Rectangle: Rounded Corners 206">
            <a:extLst>
              <a:ext uri="{FF2B5EF4-FFF2-40B4-BE49-F238E27FC236}">
                <a16:creationId xmlns:a16="http://schemas.microsoft.com/office/drawing/2014/main" id="{E5ED5CDF-9350-4A23-AA04-247B6831A55A}"/>
              </a:ext>
            </a:extLst>
          </p:cNvPr>
          <p:cNvSpPr/>
          <p:nvPr/>
        </p:nvSpPr>
        <p:spPr>
          <a:xfrm>
            <a:off x="5493169" y="2118593"/>
            <a:ext cx="141456" cy="13958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ctangle: Rounded Corners 207">
            <a:extLst>
              <a:ext uri="{FF2B5EF4-FFF2-40B4-BE49-F238E27FC236}">
                <a16:creationId xmlns:a16="http://schemas.microsoft.com/office/drawing/2014/main" id="{5B3AFCAE-ED4F-497E-8B14-C08309582381}"/>
              </a:ext>
            </a:extLst>
          </p:cNvPr>
          <p:cNvSpPr/>
          <p:nvPr/>
        </p:nvSpPr>
        <p:spPr>
          <a:xfrm>
            <a:off x="5493169" y="2435884"/>
            <a:ext cx="141456" cy="139582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" name="Rectangle: Rounded Corners 208">
            <a:extLst>
              <a:ext uri="{FF2B5EF4-FFF2-40B4-BE49-F238E27FC236}">
                <a16:creationId xmlns:a16="http://schemas.microsoft.com/office/drawing/2014/main" id="{DD42A09F-9690-4520-A373-CE71C0F8DEB8}"/>
              </a:ext>
            </a:extLst>
          </p:cNvPr>
          <p:cNvSpPr/>
          <p:nvPr/>
        </p:nvSpPr>
        <p:spPr>
          <a:xfrm>
            <a:off x="7630005" y="2118593"/>
            <a:ext cx="141456" cy="13958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" name="Rectangle: Rounded Corners 209">
            <a:extLst>
              <a:ext uri="{FF2B5EF4-FFF2-40B4-BE49-F238E27FC236}">
                <a16:creationId xmlns:a16="http://schemas.microsoft.com/office/drawing/2014/main" id="{BA792E36-589A-4BE0-BDAF-F6E7F0110EF7}"/>
              </a:ext>
            </a:extLst>
          </p:cNvPr>
          <p:cNvSpPr/>
          <p:nvPr/>
        </p:nvSpPr>
        <p:spPr>
          <a:xfrm>
            <a:off x="7630005" y="2435884"/>
            <a:ext cx="141456" cy="13958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" name="Rectangle: Rounded Corners 210">
            <a:extLst>
              <a:ext uri="{FF2B5EF4-FFF2-40B4-BE49-F238E27FC236}">
                <a16:creationId xmlns:a16="http://schemas.microsoft.com/office/drawing/2014/main" id="{66F3815A-E6BF-4F92-BB27-E428F6ECE9AF}"/>
              </a:ext>
            </a:extLst>
          </p:cNvPr>
          <p:cNvSpPr/>
          <p:nvPr/>
        </p:nvSpPr>
        <p:spPr>
          <a:xfrm>
            <a:off x="9766840" y="2118593"/>
            <a:ext cx="141456" cy="139582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" name="Rectangle: Rounded Corners 211">
            <a:extLst>
              <a:ext uri="{FF2B5EF4-FFF2-40B4-BE49-F238E27FC236}">
                <a16:creationId xmlns:a16="http://schemas.microsoft.com/office/drawing/2014/main" id="{1824B90F-1B5F-4878-9424-3797FB04A220}"/>
              </a:ext>
            </a:extLst>
          </p:cNvPr>
          <p:cNvSpPr/>
          <p:nvPr/>
        </p:nvSpPr>
        <p:spPr>
          <a:xfrm>
            <a:off x="1219502" y="3568206"/>
            <a:ext cx="141456" cy="13958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" name="Rectangle: Rounded Corners 212">
            <a:extLst>
              <a:ext uri="{FF2B5EF4-FFF2-40B4-BE49-F238E27FC236}">
                <a16:creationId xmlns:a16="http://schemas.microsoft.com/office/drawing/2014/main" id="{6351AA3E-CF49-44B1-8039-BCF3C446CF7B}"/>
              </a:ext>
            </a:extLst>
          </p:cNvPr>
          <p:cNvSpPr/>
          <p:nvPr/>
        </p:nvSpPr>
        <p:spPr>
          <a:xfrm>
            <a:off x="1219502" y="3885497"/>
            <a:ext cx="141456" cy="139582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Rectangle: Rounded Corners 213">
            <a:extLst>
              <a:ext uri="{FF2B5EF4-FFF2-40B4-BE49-F238E27FC236}">
                <a16:creationId xmlns:a16="http://schemas.microsoft.com/office/drawing/2014/main" id="{E1453CDB-40FC-4654-B5BE-20FAFDC7B3BD}"/>
              </a:ext>
            </a:extLst>
          </p:cNvPr>
          <p:cNvSpPr/>
          <p:nvPr/>
        </p:nvSpPr>
        <p:spPr>
          <a:xfrm>
            <a:off x="3356334" y="3568206"/>
            <a:ext cx="141456" cy="139582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" name="Rectangle: Rounded Corners 214">
            <a:extLst>
              <a:ext uri="{FF2B5EF4-FFF2-40B4-BE49-F238E27FC236}">
                <a16:creationId xmlns:a16="http://schemas.microsoft.com/office/drawing/2014/main" id="{844B5ADB-CBE0-40D9-B95C-B3521853996A}"/>
              </a:ext>
            </a:extLst>
          </p:cNvPr>
          <p:cNvSpPr/>
          <p:nvPr/>
        </p:nvSpPr>
        <p:spPr>
          <a:xfrm>
            <a:off x="3356334" y="3885497"/>
            <a:ext cx="141456" cy="13958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" name="Rectangle: Rounded Corners 215">
            <a:extLst>
              <a:ext uri="{FF2B5EF4-FFF2-40B4-BE49-F238E27FC236}">
                <a16:creationId xmlns:a16="http://schemas.microsoft.com/office/drawing/2014/main" id="{80E1F2F7-60C4-4FDC-B3F8-08C0B6376E12}"/>
              </a:ext>
            </a:extLst>
          </p:cNvPr>
          <p:cNvSpPr/>
          <p:nvPr/>
        </p:nvSpPr>
        <p:spPr>
          <a:xfrm>
            <a:off x="5493169" y="3568206"/>
            <a:ext cx="141456" cy="139582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" name="Rectangle: Rounded Corners 216">
            <a:extLst>
              <a:ext uri="{FF2B5EF4-FFF2-40B4-BE49-F238E27FC236}">
                <a16:creationId xmlns:a16="http://schemas.microsoft.com/office/drawing/2014/main" id="{CC258A9E-0C2F-4FF1-926A-215D64B19FDE}"/>
              </a:ext>
            </a:extLst>
          </p:cNvPr>
          <p:cNvSpPr/>
          <p:nvPr/>
        </p:nvSpPr>
        <p:spPr>
          <a:xfrm>
            <a:off x="5493169" y="3885497"/>
            <a:ext cx="141456" cy="139582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8" name="Rectangle: Rounded Corners 217">
            <a:extLst>
              <a:ext uri="{FF2B5EF4-FFF2-40B4-BE49-F238E27FC236}">
                <a16:creationId xmlns:a16="http://schemas.microsoft.com/office/drawing/2014/main" id="{6FF05A7E-7305-4E28-A90D-7B50CB8882AD}"/>
              </a:ext>
            </a:extLst>
          </p:cNvPr>
          <p:cNvSpPr/>
          <p:nvPr/>
        </p:nvSpPr>
        <p:spPr>
          <a:xfrm>
            <a:off x="7630005" y="3568206"/>
            <a:ext cx="141456" cy="13958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" name="Rectangle: Rounded Corners 218">
            <a:extLst>
              <a:ext uri="{FF2B5EF4-FFF2-40B4-BE49-F238E27FC236}">
                <a16:creationId xmlns:a16="http://schemas.microsoft.com/office/drawing/2014/main" id="{C9D2746F-E500-4EB9-8E4B-3689E02BE84B}"/>
              </a:ext>
            </a:extLst>
          </p:cNvPr>
          <p:cNvSpPr/>
          <p:nvPr/>
        </p:nvSpPr>
        <p:spPr>
          <a:xfrm>
            <a:off x="7630005" y="3885497"/>
            <a:ext cx="141456" cy="13958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" name="Rectangle: Rounded Corners 219">
            <a:extLst>
              <a:ext uri="{FF2B5EF4-FFF2-40B4-BE49-F238E27FC236}">
                <a16:creationId xmlns:a16="http://schemas.microsoft.com/office/drawing/2014/main" id="{C7C5307F-2A15-4D2E-AF18-5D92E7B14333}"/>
              </a:ext>
            </a:extLst>
          </p:cNvPr>
          <p:cNvSpPr/>
          <p:nvPr/>
        </p:nvSpPr>
        <p:spPr>
          <a:xfrm>
            <a:off x="9766840" y="3568206"/>
            <a:ext cx="141456" cy="13958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" name="Rectangle: Rounded Corners 220">
            <a:extLst>
              <a:ext uri="{FF2B5EF4-FFF2-40B4-BE49-F238E27FC236}">
                <a16:creationId xmlns:a16="http://schemas.microsoft.com/office/drawing/2014/main" id="{4AD90E82-F1C9-40BC-A6C2-3B2DF65FCF0C}"/>
              </a:ext>
            </a:extLst>
          </p:cNvPr>
          <p:cNvSpPr/>
          <p:nvPr/>
        </p:nvSpPr>
        <p:spPr>
          <a:xfrm>
            <a:off x="1219502" y="5017819"/>
            <a:ext cx="141456" cy="139582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2" name="Rectangle: Rounded Corners 221">
            <a:extLst>
              <a:ext uri="{FF2B5EF4-FFF2-40B4-BE49-F238E27FC236}">
                <a16:creationId xmlns:a16="http://schemas.microsoft.com/office/drawing/2014/main" id="{108940EE-1CE1-4557-B11B-5F0920315F25}"/>
              </a:ext>
            </a:extLst>
          </p:cNvPr>
          <p:cNvSpPr/>
          <p:nvPr/>
        </p:nvSpPr>
        <p:spPr>
          <a:xfrm>
            <a:off x="1219502" y="5335110"/>
            <a:ext cx="141456" cy="139582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3" name="Rectangle: Rounded Corners 222">
            <a:extLst>
              <a:ext uri="{FF2B5EF4-FFF2-40B4-BE49-F238E27FC236}">
                <a16:creationId xmlns:a16="http://schemas.microsoft.com/office/drawing/2014/main" id="{94F00230-BCCA-4043-888F-4D644774E7FA}"/>
              </a:ext>
            </a:extLst>
          </p:cNvPr>
          <p:cNvSpPr/>
          <p:nvPr/>
        </p:nvSpPr>
        <p:spPr>
          <a:xfrm>
            <a:off x="3356334" y="5017819"/>
            <a:ext cx="141456" cy="13958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" name="Rectangle: Rounded Corners 223">
            <a:extLst>
              <a:ext uri="{FF2B5EF4-FFF2-40B4-BE49-F238E27FC236}">
                <a16:creationId xmlns:a16="http://schemas.microsoft.com/office/drawing/2014/main" id="{B9267344-72AC-454C-BA98-FA11E89C4682}"/>
              </a:ext>
            </a:extLst>
          </p:cNvPr>
          <p:cNvSpPr/>
          <p:nvPr/>
        </p:nvSpPr>
        <p:spPr>
          <a:xfrm>
            <a:off x="3356334" y="5335110"/>
            <a:ext cx="141456" cy="139582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" name="Rectangle: Rounded Corners 224">
            <a:extLst>
              <a:ext uri="{FF2B5EF4-FFF2-40B4-BE49-F238E27FC236}">
                <a16:creationId xmlns:a16="http://schemas.microsoft.com/office/drawing/2014/main" id="{905C18F1-173F-4EDC-9684-391440FED95B}"/>
              </a:ext>
            </a:extLst>
          </p:cNvPr>
          <p:cNvSpPr/>
          <p:nvPr/>
        </p:nvSpPr>
        <p:spPr>
          <a:xfrm>
            <a:off x="3356334" y="5652401"/>
            <a:ext cx="141456" cy="139582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6" name="Rectangle: Rounded Corners 225">
            <a:extLst>
              <a:ext uri="{FF2B5EF4-FFF2-40B4-BE49-F238E27FC236}">
                <a16:creationId xmlns:a16="http://schemas.microsoft.com/office/drawing/2014/main" id="{EA3AA677-FE27-438D-AB14-2E4CB820DFAB}"/>
              </a:ext>
            </a:extLst>
          </p:cNvPr>
          <p:cNvSpPr/>
          <p:nvPr/>
        </p:nvSpPr>
        <p:spPr>
          <a:xfrm>
            <a:off x="5493169" y="5017819"/>
            <a:ext cx="141456" cy="139582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Rectangle: Rounded Corners 226">
            <a:extLst>
              <a:ext uri="{FF2B5EF4-FFF2-40B4-BE49-F238E27FC236}">
                <a16:creationId xmlns:a16="http://schemas.microsoft.com/office/drawing/2014/main" id="{770EB5C9-D73A-44B7-B67A-D33C1FE62471}"/>
              </a:ext>
            </a:extLst>
          </p:cNvPr>
          <p:cNvSpPr/>
          <p:nvPr/>
        </p:nvSpPr>
        <p:spPr>
          <a:xfrm>
            <a:off x="5493169" y="5335110"/>
            <a:ext cx="141456" cy="139582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8" name="Rectangle: Rounded Corners 227">
            <a:extLst>
              <a:ext uri="{FF2B5EF4-FFF2-40B4-BE49-F238E27FC236}">
                <a16:creationId xmlns:a16="http://schemas.microsoft.com/office/drawing/2014/main" id="{986374A6-D783-41BD-99C1-F2C0378775D0}"/>
              </a:ext>
            </a:extLst>
          </p:cNvPr>
          <p:cNvSpPr/>
          <p:nvPr/>
        </p:nvSpPr>
        <p:spPr>
          <a:xfrm>
            <a:off x="7630005" y="5017819"/>
            <a:ext cx="141456" cy="139582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9" name="Rectangle: Rounded Corners 228">
            <a:extLst>
              <a:ext uri="{FF2B5EF4-FFF2-40B4-BE49-F238E27FC236}">
                <a16:creationId xmlns:a16="http://schemas.microsoft.com/office/drawing/2014/main" id="{2E720D8E-4A0F-4573-8C33-090AECDB8BCA}"/>
              </a:ext>
            </a:extLst>
          </p:cNvPr>
          <p:cNvSpPr/>
          <p:nvPr/>
        </p:nvSpPr>
        <p:spPr>
          <a:xfrm>
            <a:off x="7630005" y="5335110"/>
            <a:ext cx="141456" cy="139582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" name="Rectangle: Rounded Corners 229">
            <a:extLst>
              <a:ext uri="{FF2B5EF4-FFF2-40B4-BE49-F238E27FC236}">
                <a16:creationId xmlns:a16="http://schemas.microsoft.com/office/drawing/2014/main" id="{672DB9FA-02CB-4E14-85B0-E9A03043C6C9}"/>
              </a:ext>
            </a:extLst>
          </p:cNvPr>
          <p:cNvSpPr/>
          <p:nvPr/>
        </p:nvSpPr>
        <p:spPr>
          <a:xfrm>
            <a:off x="7630005" y="5652401"/>
            <a:ext cx="141456" cy="139582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" name="Rectangle: Rounded Corners 230">
            <a:extLst>
              <a:ext uri="{FF2B5EF4-FFF2-40B4-BE49-F238E27FC236}">
                <a16:creationId xmlns:a16="http://schemas.microsoft.com/office/drawing/2014/main" id="{D1C40856-267D-411A-A07B-989A9983CB81}"/>
              </a:ext>
            </a:extLst>
          </p:cNvPr>
          <p:cNvSpPr/>
          <p:nvPr/>
        </p:nvSpPr>
        <p:spPr>
          <a:xfrm>
            <a:off x="9766840" y="5017819"/>
            <a:ext cx="141456" cy="139582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14" name="TextBox 4113">
            <a:extLst>
              <a:ext uri="{FF2B5EF4-FFF2-40B4-BE49-F238E27FC236}">
                <a16:creationId xmlns:a16="http://schemas.microsoft.com/office/drawing/2014/main" id="{C9053210-3298-4C7F-A7B3-2940A9346F77}"/>
              </a:ext>
            </a:extLst>
          </p:cNvPr>
          <p:cNvSpPr txBox="1"/>
          <p:nvPr/>
        </p:nvSpPr>
        <p:spPr>
          <a:xfrm>
            <a:off x="1581048" y="1545460"/>
            <a:ext cx="976549" cy="29238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13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Montserrat" panose="00000500000000000000" pitchFamily="50" charset="0"/>
              </a:rPr>
              <a:t>Release 1</a:t>
            </a:r>
          </a:p>
        </p:txBody>
      </p:sp>
      <p:sp>
        <p:nvSpPr>
          <p:cNvPr id="240" name="TextBox 239">
            <a:extLst>
              <a:ext uri="{FF2B5EF4-FFF2-40B4-BE49-F238E27FC236}">
                <a16:creationId xmlns:a16="http://schemas.microsoft.com/office/drawing/2014/main" id="{4D16F69D-937F-4F09-A2FA-C9EAD11C8EBF}"/>
              </a:ext>
            </a:extLst>
          </p:cNvPr>
          <p:cNvSpPr txBox="1"/>
          <p:nvPr/>
        </p:nvSpPr>
        <p:spPr>
          <a:xfrm>
            <a:off x="3701852" y="1545460"/>
            <a:ext cx="1008610" cy="29238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13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Montserrat" panose="00000500000000000000" pitchFamily="50" charset="0"/>
              </a:rPr>
              <a:t>Release 2</a:t>
            </a:r>
          </a:p>
        </p:txBody>
      </p:sp>
      <p:sp>
        <p:nvSpPr>
          <p:cNvPr id="241" name="TextBox 240">
            <a:extLst>
              <a:ext uri="{FF2B5EF4-FFF2-40B4-BE49-F238E27FC236}">
                <a16:creationId xmlns:a16="http://schemas.microsoft.com/office/drawing/2014/main" id="{CF14A325-E590-4B8A-A703-C7BCED769E83}"/>
              </a:ext>
            </a:extLst>
          </p:cNvPr>
          <p:cNvSpPr txBox="1"/>
          <p:nvPr/>
        </p:nvSpPr>
        <p:spPr>
          <a:xfrm>
            <a:off x="5837884" y="1545460"/>
            <a:ext cx="1010213" cy="29238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13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Montserrat" panose="00000500000000000000" pitchFamily="50" charset="0"/>
              </a:rPr>
              <a:t>Release 3</a:t>
            </a:r>
          </a:p>
        </p:txBody>
      </p:sp>
      <p:sp>
        <p:nvSpPr>
          <p:cNvPr id="242" name="TextBox 241">
            <a:extLst>
              <a:ext uri="{FF2B5EF4-FFF2-40B4-BE49-F238E27FC236}">
                <a16:creationId xmlns:a16="http://schemas.microsoft.com/office/drawing/2014/main" id="{9F751CC3-FC32-4ACF-A2E5-BF3DA3F07F8A}"/>
              </a:ext>
            </a:extLst>
          </p:cNvPr>
          <p:cNvSpPr txBox="1"/>
          <p:nvPr/>
        </p:nvSpPr>
        <p:spPr>
          <a:xfrm>
            <a:off x="7966703" y="1545460"/>
            <a:ext cx="1026243" cy="29238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13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Montserrat" panose="00000500000000000000" pitchFamily="50" charset="0"/>
              </a:rPr>
              <a:t>Release 4</a:t>
            </a:r>
          </a:p>
        </p:txBody>
      </p:sp>
      <p:sp>
        <p:nvSpPr>
          <p:cNvPr id="243" name="TextBox 242">
            <a:extLst>
              <a:ext uri="{FF2B5EF4-FFF2-40B4-BE49-F238E27FC236}">
                <a16:creationId xmlns:a16="http://schemas.microsoft.com/office/drawing/2014/main" id="{C021BBC6-798F-4F32-96BD-B630689D3D38}"/>
              </a:ext>
            </a:extLst>
          </p:cNvPr>
          <p:cNvSpPr txBox="1"/>
          <p:nvPr/>
        </p:nvSpPr>
        <p:spPr>
          <a:xfrm>
            <a:off x="10111554" y="1545460"/>
            <a:ext cx="1010213" cy="29238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13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Montserrat" panose="00000500000000000000" pitchFamily="50" charset="0"/>
              </a:rPr>
              <a:t>Release 5</a:t>
            </a:r>
          </a:p>
        </p:txBody>
      </p:sp>
      <p:sp>
        <p:nvSpPr>
          <p:cNvPr id="244" name="TextBox 243">
            <a:extLst>
              <a:ext uri="{FF2B5EF4-FFF2-40B4-BE49-F238E27FC236}">
                <a16:creationId xmlns:a16="http://schemas.microsoft.com/office/drawing/2014/main" id="{6B60DDD8-094B-4D78-A650-5BE7D72E54C0}"/>
              </a:ext>
            </a:extLst>
          </p:cNvPr>
          <p:cNvSpPr txBox="1"/>
          <p:nvPr/>
        </p:nvSpPr>
        <p:spPr>
          <a:xfrm rot="16200000">
            <a:off x="445241" y="2533515"/>
            <a:ext cx="689612" cy="26161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11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Montserrat" panose="00000500000000000000" pitchFamily="50" charset="0"/>
              </a:rPr>
              <a:t>Team 1</a:t>
            </a:r>
          </a:p>
        </p:txBody>
      </p:sp>
      <p:sp>
        <p:nvSpPr>
          <p:cNvPr id="245" name="TextBox 244">
            <a:extLst>
              <a:ext uri="{FF2B5EF4-FFF2-40B4-BE49-F238E27FC236}">
                <a16:creationId xmlns:a16="http://schemas.microsoft.com/office/drawing/2014/main" id="{EDF2905E-4B61-45D1-8485-0A769799B779}"/>
              </a:ext>
            </a:extLst>
          </p:cNvPr>
          <p:cNvSpPr txBox="1"/>
          <p:nvPr/>
        </p:nvSpPr>
        <p:spPr>
          <a:xfrm rot="16200000">
            <a:off x="430814" y="3983128"/>
            <a:ext cx="718466" cy="26161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11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Montserrat" panose="00000500000000000000" pitchFamily="50" charset="0"/>
              </a:rPr>
              <a:t>Team 2</a:t>
            </a:r>
          </a:p>
        </p:txBody>
      </p:sp>
      <p:sp>
        <p:nvSpPr>
          <p:cNvPr id="246" name="TextBox 245">
            <a:extLst>
              <a:ext uri="{FF2B5EF4-FFF2-40B4-BE49-F238E27FC236}">
                <a16:creationId xmlns:a16="http://schemas.microsoft.com/office/drawing/2014/main" id="{C16F840B-0B4B-417A-A0B8-1CB3CA821D91}"/>
              </a:ext>
            </a:extLst>
          </p:cNvPr>
          <p:cNvSpPr txBox="1"/>
          <p:nvPr/>
        </p:nvSpPr>
        <p:spPr>
          <a:xfrm rot="16200000">
            <a:off x="430814" y="5432741"/>
            <a:ext cx="718466" cy="26161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11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Montserrat" panose="00000500000000000000" pitchFamily="50" charset="0"/>
              </a:rPr>
              <a:t>Team 3</a:t>
            </a:r>
          </a:p>
        </p:txBody>
      </p:sp>
    </p:spTree>
    <p:extLst>
      <p:ext uri="{BB962C8B-B14F-4D97-AF65-F5344CB8AC3E}">
        <p14:creationId xmlns:p14="http://schemas.microsoft.com/office/powerpoint/2010/main" val="2184899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7539 -4.44444E-6 L -1.875E-6 -4.44444E-6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776" y="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5091 -4.44444E-6 L -1.45833E-6 -4.44444E-6 " pathEditMode="relative" rAng="0" ptsTypes="AA">
                                      <p:cBhvr>
                                        <p:cTn id="23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552" y="0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7461 -4.44444E-6 L -2.70833E-6 -4.44444E-6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724" y="0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35039 -4.44444E-6 L -3.125E-6 -4.44444E-6 " pathEditMode="relative" rAng="0" ptsTypes="AA">
                                      <p:cBhvr>
                                        <p:cTn id="37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513" y="0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17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17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17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12" presetClass="entr" presetSubtype="2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1000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59" dur="10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2" presetClass="entr" presetSubtype="2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1000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63" dur="10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2" presetClass="entr" presetSubtype="2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1000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67" dur="10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2" presetClass="entr" presetSubtype="4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1000"/>
                                        <p:tgtEl>
                                          <p:spTgt spid="4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1" dur="1000"/>
                                        <p:tgtEl>
                                          <p:spTgt spid="4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2" presetClass="entr" presetSubtype="4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1000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5" dur="10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2" presetClass="entr" presetSubtype="4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1000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9" dur="10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2" presetClass="entr" presetSubtype="4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1000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3" dur="10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2" presetClass="entr" presetSubtype="4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1000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7" dur="10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53" presetClass="entr" presetSubtype="16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53" presetClass="entr" presetSubtype="16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53" presetClass="entr" presetSubtype="16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10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53" presetClass="entr" presetSubtype="16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10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53" presetClass="entr" presetSubtype="16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10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53" presetClass="entr" presetSubtype="16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1000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7" dur="10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53" presetClass="entr" presetSubtype="16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1000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2" dur="10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53" presetClass="entr" presetSubtype="16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5" dur="10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10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7" dur="10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53" presetClass="entr" presetSubtype="16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0" dur="10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10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2" dur="10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53" presetClass="entr" presetSubtype="16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5" dur="10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10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7" dur="10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53" presetClass="entr" presetSubtype="16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0" dur="10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10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2" dur="10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22" presetClass="entr" presetSubtype="8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5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22" presetClass="entr" presetSubtype="8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8" dur="10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22" presetClass="entr" presetSubtype="8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1" dur="1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22" presetClass="entr" presetSubtype="8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4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22" presetClass="entr" presetSubtype="8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7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22" presetClass="entr" presetSubtype="8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0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22" presetClass="entr" presetSubtype="8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3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22" presetClass="entr" presetSubtype="8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6" dur="1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22" presetClass="entr" presetSubtype="8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9" dur="10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0" presetID="22" presetClass="entr" presetSubtype="8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2" dur="1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22" presetClass="entr" presetSubtype="8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5"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6" presetID="53" presetClass="entr" presetSubtype="16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8" dur="1000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9" dur="1000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0" dur="10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1" presetID="53" presetClass="entr" presetSubtype="16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3" dur="10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4" dur="10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5" dur="10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6" presetID="53" presetClass="entr" presetSubtype="16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8" dur="10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9" dur="10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0" dur="10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1" presetID="53" presetClass="entr" presetSubtype="16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3" dur="10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4" dur="10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5" dur="10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6" presetID="53" presetClass="entr" presetSubtype="16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8" dur="10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9" dur="10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0" dur="10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1" presetID="53" presetClass="entr" presetSubtype="16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3" dur="10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10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5" dur="10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6" presetID="53" presetClass="entr" presetSubtype="16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8" dur="10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9" dur="10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0" dur="10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1" presetID="53" presetClass="entr" presetSubtype="16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3" dur="10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4" dur="10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5" dur="10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6" presetID="53" presetClass="entr" presetSubtype="16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8" dur="10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9" dur="10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0" dur="10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1" presetID="53" presetClass="entr" presetSubtype="16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3" dur="10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4" dur="10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5" dur="10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6" presetID="53" presetClass="entr" presetSubtype="16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8" dur="10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9" dur="10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0" dur="10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1" presetID="53" presetClass="entr" presetSubtype="16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3" dur="10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4" dur="10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5" dur="10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6" presetID="22" presetClass="entr" presetSubtype="8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8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9" presetID="22" presetClass="entr" presetSubtype="8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1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2" presetID="22" presetClass="entr" presetSubtype="8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4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5" presetID="22" presetClass="entr" presetSubtype="8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7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8" presetID="22" presetClass="entr" presetSubtype="8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0" dur="10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1" presetID="22" presetClass="entr" presetSubtype="8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3" dur="10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4" presetID="22" presetClass="entr" presetSubtype="8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6" dur="1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7" presetID="22" presetClass="entr" presetSubtype="8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9"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0" presetID="22" presetClass="entr" presetSubtype="8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2" dur="1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3" presetID="22" presetClass="entr" presetSubtype="8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5" dur="10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6" presetID="22" presetClass="entr" presetSubtype="8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8" dur="10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9" presetID="22" presetClass="entr" presetSubtype="8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1"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2" presetID="53" presetClass="entr" presetSubtype="16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4" dur="10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5" dur="10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6" dur="10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7" presetID="53" presetClass="entr" presetSubtype="16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9" dur="10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0" dur="10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1" dur="10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2" presetID="53" presetClass="entr" presetSubtype="16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4" dur="10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5" dur="10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6" dur="10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7" presetID="53" presetClass="entr" presetSubtype="16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9" dur="10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0" dur="10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1" dur="10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2" presetID="53" presetClass="entr" presetSubtype="16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4" dur="10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5" dur="10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6" dur="10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7" presetID="53" presetClass="entr" presetSubtype="16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9" dur="10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0" dur="10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1" dur="10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2" presetID="53" presetClass="entr" presetSubtype="16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4" dur="10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5" dur="10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6" dur="10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7" presetID="22" presetClass="entr" presetSubtype="8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9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0" presetID="22" presetClass="entr" presetSubtype="8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2" dur="10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3" presetID="22" presetClass="entr" presetSubtype="8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5" dur="10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6" presetID="22" presetClass="entr" presetSubtype="8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8" dur="10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9" presetID="22" presetClass="entr" presetSubtype="8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1"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2" presetID="22" presetClass="entr" presetSubtype="8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4" dur="1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5" presetID="22" presetClass="entr" presetSubtype="8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7"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11" grpId="0" animBg="1"/>
      <p:bldP spid="11" grpId="1" animBg="1"/>
      <p:bldP spid="12" grpId="0" animBg="1"/>
      <p:bldP spid="13" grpId="0" animBg="1"/>
      <p:bldP spid="13" grpId="1" animBg="1"/>
      <p:bldP spid="14" grpId="0" animBg="1"/>
      <p:bldP spid="14" grpId="1" animBg="1"/>
      <p:bldP spid="21" grpId="0" animBg="1"/>
      <p:bldP spid="39" grpId="0" animBg="1"/>
      <p:bldP spid="48" grpId="0" animBg="1"/>
      <p:bldP spid="49" grpId="0" animBg="1"/>
      <p:bldP spid="50" grpId="0" animBg="1"/>
      <p:bldP spid="53" grpId="0" animBg="1"/>
      <p:bldP spid="54" grpId="0" animBg="1"/>
      <p:bldP spid="58" grpId="0" animBg="1"/>
      <p:bldP spid="59" grpId="0" animBg="1"/>
      <p:bldP spid="63" grpId="0" animBg="1"/>
      <p:bldP spid="136" grpId="0" animBg="1"/>
      <p:bldP spid="137" grpId="0" animBg="1"/>
      <p:bldP spid="132" grpId="0" animBg="1"/>
      <p:bldP spid="133" grpId="0" animBg="1"/>
      <p:bldP spid="128" grpId="0" animBg="1"/>
      <p:bldP spid="129" grpId="0" animBg="1"/>
      <p:bldP spid="124" grpId="0" animBg="1"/>
      <p:bldP spid="125" grpId="0" animBg="1"/>
      <p:bldP spid="120" grpId="0" animBg="1"/>
      <p:bldP spid="162" grpId="0" animBg="1"/>
      <p:bldP spid="163" grpId="0" animBg="1"/>
      <p:bldP spid="158" grpId="0" animBg="1"/>
      <p:bldP spid="159" grpId="0" animBg="1"/>
      <p:bldP spid="160" grpId="0" animBg="1"/>
      <p:bldP spid="154" grpId="0" animBg="1"/>
      <p:bldP spid="155" grpId="0" animBg="1"/>
      <p:bldP spid="150" grpId="0" animBg="1"/>
      <p:bldP spid="151" grpId="0" animBg="1"/>
      <p:bldP spid="152" grpId="0" animBg="1"/>
      <p:bldP spid="146" grpId="0" animBg="1"/>
      <p:bldP spid="202" grpId="0" animBg="1"/>
      <p:bldP spid="203" grpId="0" animBg="1"/>
      <p:bldP spid="204" grpId="0" animBg="1"/>
      <p:bldP spid="205" grpId="0" animBg="1"/>
      <p:bldP spid="206" grpId="0" animBg="1"/>
      <p:bldP spid="207" grpId="0" animBg="1"/>
      <p:bldP spid="208" grpId="0" animBg="1"/>
      <p:bldP spid="209" grpId="0" animBg="1"/>
      <p:bldP spid="210" grpId="0" animBg="1"/>
      <p:bldP spid="211" grpId="0" animBg="1"/>
      <p:bldP spid="212" grpId="0" animBg="1"/>
      <p:bldP spid="213" grpId="0" animBg="1"/>
      <p:bldP spid="214" grpId="0" animBg="1"/>
      <p:bldP spid="215" grpId="0" animBg="1"/>
      <p:bldP spid="216" grpId="0" animBg="1"/>
      <p:bldP spid="217" grpId="0" animBg="1"/>
      <p:bldP spid="218" grpId="0" animBg="1"/>
      <p:bldP spid="219" grpId="0" animBg="1"/>
      <p:bldP spid="220" grpId="0" animBg="1"/>
      <p:bldP spid="221" grpId="0" animBg="1"/>
      <p:bldP spid="222" grpId="0" animBg="1"/>
      <p:bldP spid="223" grpId="0" animBg="1"/>
      <p:bldP spid="224" grpId="0" animBg="1"/>
      <p:bldP spid="225" grpId="0" animBg="1"/>
      <p:bldP spid="226" grpId="0" animBg="1"/>
      <p:bldP spid="227" grpId="0" animBg="1"/>
      <p:bldP spid="228" grpId="0" animBg="1"/>
      <p:bldP spid="229" grpId="0" animBg="1"/>
      <p:bldP spid="230" grpId="0" animBg="1"/>
      <p:bldP spid="231" grpId="0" animBg="1"/>
      <p:bldP spid="4114" grpId="0"/>
      <p:bldP spid="240" grpId="0"/>
      <p:bldP spid="241" grpId="0"/>
      <p:bldP spid="242" grpId="0"/>
      <p:bldP spid="243" grpId="0"/>
      <p:bldP spid="244" grpId="0"/>
      <p:bldP spid="245" grpId="0"/>
      <p:bldP spid="246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418ED1A-BD7D-4FEC-9FE7-4B7C9B6B6ADE}"/>
              </a:ext>
            </a:extLst>
          </p:cNvPr>
          <p:cNvSpPr txBox="1"/>
          <p:nvPr/>
        </p:nvSpPr>
        <p:spPr>
          <a:xfrm>
            <a:off x="3101275" y="367675"/>
            <a:ext cx="5989461" cy="646331"/>
          </a:xfrm>
          <a:prstGeom prst="rect">
            <a:avLst/>
          </a:prstGeom>
          <a:noFill/>
        </p:spPr>
        <p:txBody>
          <a:bodyPr wrap="none" lIns="182880" tIns="91440" rIns="182880" bIns="91440" rtlCol="0" anchor="ctr" anchorCtr="0">
            <a:spAutoFit/>
          </a:bodyPr>
          <a:lstStyle/>
          <a:p>
            <a:pPr algn="ctr"/>
            <a:r>
              <a:rPr lang="en-US" sz="3000" b="1" dirty="0">
                <a:gradFill flip="none" rotWithShape="1"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tx2"/>
                    </a:gs>
                  </a:gsLst>
                  <a:lin ang="5400000" scaled="0"/>
                  <a:tileRect/>
                </a:gradFill>
                <a:latin typeface="Montserrat" panose="00000500000000000000" pitchFamily="50" charset="0"/>
              </a:rPr>
              <a:t>AGILE PRODUCT ROADMAP</a:t>
            </a:r>
          </a:p>
        </p:txBody>
      </p:sp>
      <p:grpSp>
        <p:nvGrpSpPr>
          <p:cNvPr id="78" name="Group 77">
            <a:extLst>
              <a:ext uri="{FF2B5EF4-FFF2-40B4-BE49-F238E27FC236}">
                <a16:creationId xmlns:a16="http://schemas.microsoft.com/office/drawing/2014/main" id="{D5605EF9-FD03-49C6-A10E-6AF8DCEBF0B6}"/>
              </a:ext>
            </a:extLst>
          </p:cNvPr>
          <p:cNvGrpSpPr/>
          <p:nvPr/>
        </p:nvGrpSpPr>
        <p:grpSpPr>
          <a:xfrm>
            <a:off x="774700" y="1285117"/>
            <a:ext cx="10642600" cy="4897112"/>
            <a:chOff x="774700" y="1285117"/>
            <a:chExt cx="10642600" cy="4897112"/>
          </a:xfrm>
        </p:grpSpPr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EAEE4643-C4CC-4BC3-A5B7-5853401A23C4}"/>
                </a:ext>
              </a:extLst>
            </p:cNvPr>
            <p:cNvCxnSpPr/>
            <p:nvPr/>
          </p:nvCxnSpPr>
          <p:spPr>
            <a:xfrm>
              <a:off x="3079750" y="1511300"/>
              <a:ext cx="0" cy="4670929"/>
            </a:xfrm>
            <a:prstGeom prst="line">
              <a:avLst/>
            </a:prstGeom>
            <a:ln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2C2277A2-7999-4B68-AB25-4367FE48F1D3}"/>
                </a:ext>
              </a:extLst>
            </p:cNvPr>
            <p:cNvCxnSpPr/>
            <p:nvPr/>
          </p:nvCxnSpPr>
          <p:spPr>
            <a:xfrm>
              <a:off x="3913505" y="1511300"/>
              <a:ext cx="0" cy="4670929"/>
            </a:xfrm>
            <a:prstGeom prst="line">
              <a:avLst/>
            </a:prstGeom>
            <a:ln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DDC20ACF-BDAE-47B6-86E7-E2849F871138}"/>
                </a:ext>
              </a:extLst>
            </p:cNvPr>
            <p:cNvCxnSpPr/>
            <p:nvPr/>
          </p:nvCxnSpPr>
          <p:spPr>
            <a:xfrm>
              <a:off x="4747260" y="1511300"/>
              <a:ext cx="0" cy="4670929"/>
            </a:xfrm>
            <a:prstGeom prst="line">
              <a:avLst/>
            </a:prstGeom>
            <a:ln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EDB98605-2EC9-40F6-B8CC-CBF7BC6820DC}"/>
                </a:ext>
              </a:extLst>
            </p:cNvPr>
            <p:cNvCxnSpPr/>
            <p:nvPr/>
          </p:nvCxnSpPr>
          <p:spPr>
            <a:xfrm>
              <a:off x="5581015" y="1511300"/>
              <a:ext cx="0" cy="4670929"/>
            </a:xfrm>
            <a:prstGeom prst="line">
              <a:avLst/>
            </a:prstGeom>
            <a:ln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7DD492D-D7B4-455F-A478-0AEEF5BD6568}"/>
                </a:ext>
              </a:extLst>
            </p:cNvPr>
            <p:cNvCxnSpPr/>
            <p:nvPr/>
          </p:nvCxnSpPr>
          <p:spPr>
            <a:xfrm>
              <a:off x="6414770" y="1511300"/>
              <a:ext cx="0" cy="4670929"/>
            </a:xfrm>
            <a:prstGeom prst="line">
              <a:avLst/>
            </a:prstGeom>
            <a:ln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A0047B2B-B1C3-4C0C-B0DC-ABD59954CBE2}"/>
                </a:ext>
              </a:extLst>
            </p:cNvPr>
            <p:cNvCxnSpPr/>
            <p:nvPr/>
          </p:nvCxnSpPr>
          <p:spPr>
            <a:xfrm>
              <a:off x="7248525" y="1511300"/>
              <a:ext cx="0" cy="4670929"/>
            </a:xfrm>
            <a:prstGeom prst="line">
              <a:avLst/>
            </a:prstGeom>
            <a:ln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B2FC29F2-7655-44B7-9052-E1FFF8480228}"/>
                </a:ext>
              </a:extLst>
            </p:cNvPr>
            <p:cNvCxnSpPr/>
            <p:nvPr/>
          </p:nvCxnSpPr>
          <p:spPr>
            <a:xfrm>
              <a:off x="8082280" y="1511300"/>
              <a:ext cx="0" cy="4670929"/>
            </a:xfrm>
            <a:prstGeom prst="line">
              <a:avLst/>
            </a:prstGeom>
            <a:ln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A16011FA-990F-44B0-A474-6CAA65915700}"/>
                </a:ext>
              </a:extLst>
            </p:cNvPr>
            <p:cNvCxnSpPr/>
            <p:nvPr/>
          </p:nvCxnSpPr>
          <p:spPr>
            <a:xfrm>
              <a:off x="8916035" y="1511300"/>
              <a:ext cx="0" cy="4670929"/>
            </a:xfrm>
            <a:prstGeom prst="line">
              <a:avLst/>
            </a:prstGeom>
            <a:ln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B607C871-1460-4671-A101-993A76535A49}"/>
                </a:ext>
              </a:extLst>
            </p:cNvPr>
            <p:cNvCxnSpPr/>
            <p:nvPr/>
          </p:nvCxnSpPr>
          <p:spPr>
            <a:xfrm>
              <a:off x="9749790" y="1511300"/>
              <a:ext cx="0" cy="4670929"/>
            </a:xfrm>
            <a:prstGeom prst="line">
              <a:avLst/>
            </a:prstGeom>
            <a:ln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2CAE914C-AE92-4268-9372-8317DF9B3F38}"/>
                </a:ext>
              </a:extLst>
            </p:cNvPr>
            <p:cNvCxnSpPr/>
            <p:nvPr/>
          </p:nvCxnSpPr>
          <p:spPr>
            <a:xfrm>
              <a:off x="10583545" y="1511300"/>
              <a:ext cx="0" cy="4670929"/>
            </a:xfrm>
            <a:prstGeom prst="line">
              <a:avLst/>
            </a:prstGeom>
            <a:ln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C32C57D8-7012-431C-B47A-BCD73AFA8A68}"/>
                </a:ext>
              </a:extLst>
            </p:cNvPr>
            <p:cNvCxnSpPr/>
            <p:nvPr/>
          </p:nvCxnSpPr>
          <p:spPr>
            <a:xfrm>
              <a:off x="11417300" y="1511300"/>
              <a:ext cx="0" cy="4670929"/>
            </a:xfrm>
            <a:prstGeom prst="line">
              <a:avLst/>
            </a:prstGeom>
            <a:ln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A6CE05FE-EA7D-4081-ADA0-C1D705EB167F}"/>
                </a:ext>
              </a:extLst>
            </p:cNvPr>
            <p:cNvSpPr/>
            <p:nvPr/>
          </p:nvSpPr>
          <p:spPr>
            <a:xfrm>
              <a:off x="774700" y="2017331"/>
              <a:ext cx="2108200" cy="414938"/>
            </a:xfrm>
            <a:prstGeom prst="roundRect">
              <a:avLst>
                <a:gd name="adj" fmla="val 34044"/>
              </a:avLst>
            </a:prstGeom>
            <a:solidFill>
              <a:schemeClr val="bg1"/>
            </a:solidFill>
            <a:ln w="952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00" dirty="0">
                  <a:solidFill>
                    <a:schemeClr val="accent2"/>
                  </a:solidFill>
                  <a:latin typeface="Montserrat" panose="00000500000000000000" pitchFamily="50" charset="0"/>
                </a:rPr>
                <a:t>Feature A</a:t>
              </a:r>
            </a:p>
          </p:txBody>
        </p: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2CA47E59-4869-4D12-B5B8-E022BA709FCC}"/>
                </a:ext>
              </a:extLst>
            </p:cNvPr>
            <p:cNvSpPr/>
            <p:nvPr/>
          </p:nvSpPr>
          <p:spPr>
            <a:xfrm>
              <a:off x="4109721" y="2017331"/>
              <a:ext cx="4424680" cy="414938"/>
            </a:xfrm>
            <a:prstGeom prst="roundRect">
              <a:avLst>
                <a:gd name="adj" fmla="val 34044"/>
              </a:avLst>
            </a:prstGeom>
            <a:solidFill>
              <a:schemeClr val="bg1"/>
            </a:solidFill>
            <a:ln>
              <a:solidFill>
                <a:schemeClr val="accent3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/>
            </a:p>
          </p:txBody>
        </p:sp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0A224667-CB6A-43AC-9654-621FBD4CDC1A}"/>
                </a:ext>
              </a:extLst>
            </p:cNvPr>
            <p:cNvSpPr/>
            <p:nvPr/>
          </p:nvSpPr>
          <p:spPr>
            <a:xfrm>
              <a:off x="774700" y="2642324"/>
              <a:ext cx="2108200" cy="414938"/>
            </a:xfrm>
            <a:prstGeom prst="roundRect">
              <a:avLst>
                <a:gd name="adj" fmla="val 34044"/>
              </a:avLst>
            </a:prstGeom>
            <a:solidFill>
              <a:schemeClr val="bg1"/>
            </a:solidFill>
            <a:ln w="952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00" dirty="0">
                  <a:solidFill>
                    <a:schemeClr val="accent2"/>
                  </a:solidFill>
                  <a:latin typeface="Montserrat" panose="00000500000000000000" pitchFamily="50" charset="0"/>
                </a:rPr>
                <a:t>Feature B</a:t>
              </a:r>
            </a:p>
          </p:txBody>
        </p:sp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6E1A1C54-04FD-4BBE-BE19-4CF4926AFD4F}"/>
                </a:ext>
              </a:extLst>
            </p:cNvPr>
            <p:cNvSpPr/>
            <p:nvPr/>
          </p:nvSpPr>
          <p:spPr>
            <a:xfrm>
              <a:off x="3716655" y="2642324"/>
              <a:ext cx="2519046" cy="414938"/>
            </a:xfrm>
            <a:prstGeom prst="roundRect">
              <a:avLst>
                <a:gd name="adj" fmla="val 34044"/>
              </a:avLst>
            </a:prstGeom>
            <a:solidFill>
              <a:schemeClr val="bg1"/>
            </a:solidFill>
            <a:ln>
              <a:solidFill>
                <a:schemeClr val="accent3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/>
            </a:p>
          </p:txBody>
        </p: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E3F5186F-0CAB-41F3-AF51-964270B26B87}"/>
                </a:ext>
              </a:extLst>
            </p:cNvPr>
            <p:cNvSpPr/>
            <p:nvPr/>
          </p:nvSpPr>
          <p:spPr>
            <a:xfrm>
              <a:off x="774700" y="3267317"/>
              <a:ext cx="2108200" cy="414938"/>
            </a:xfrm>
            <a:prstGeom prst="roundRect">
              <a:avLst>
                <a:gd name="adj" fmla="val 34044"/>
              </a:avLst>
            </a:prstGeom>
            <a:solidFill>
              <a:schemeClr val="bg1"/>
            </a:solidFill>
            <a:ln w="952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00" dirty="0">
                  <a:solidFill>
                    <a:schemeClr val="accent2"/>
                  </a:solidFill>
                  <a:latin typeface="Montserrat" panose="00000500000000000000" pitchFamily="50" charset="0"/>
                </a:rPr>
                <a:t>Feature C</a:t>
              </a:r>
            </a:p>
          </p:txBody>
        </p:sp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430ED4F2-C00B-41D4-930D-5502EE8A304D}"/>
                </a:ext>
              </a:extLst>
            </p:cNvPr>
            <p:cNvSpPr/>
            <p:nvPr/>
          </p:nvSpPr>
          <p:spPr>
            <a:xfrm>
              <a:off x="5041901" y="3267317"/>
              <a:ext cx="5232400" cy="414938"/>
            </a:xfrm>
            <a:prstGeom prst="roundRect">
              <a:avLst>
                <a:gd name="adj" fmla="val 34044"/>
              </a:avLst>
            </a:prstGeom>
            <a:solidFill>
              <a:schemeClr val="bg1"/>
            </a:solidFill>
            <a:ln>
              <a:solidFill>
                <a:schemeClr val="accent3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/>
            </a:p>
          </p:txBody>
        </p:sp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D286DECE-C4B7-43B4-8604-6D020959EECC}"/>
                </a:ext>
              </a:extLst>
            </p:cNvPr>
            <p:cNvSpPr/>
            <p:nvPr/>
          </p:nvSpPr>
          <p:spPr>
            <a:xfrm>
              <a:off x="774700" y="3892310"/>
              <a:ext cx="2108200" cy="414938"/>
            </a:xfrm>
            <a:prstGeom prst="roundRect">
              <a:avLst>
                <a:gd name="adj" fmla="val 34044"/>
              </a:avLst>
            </a:prstGeom>
            <a:solidFill>
              <a:schemeClr val="bg1"/>
            </a:solidFill>
            <a:ln w="952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00" dirty="0">
                  <a:solidFill>
                    <a:schemeClr val="accent2"/>
                  </a:solidFill>
                  <a:latin typeface="Montserrat" panose="00000500000000000000" pitchFamily="50" charset="0"/>
                </a:rPr>
                <a:t>Feature D</a:t>
              </a:r>
            </a:p>
          </p:txBody>
        </p:sp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B7A761ED-21FC-4F7D-A11B-ACA0DB8C5E16}"/>
                </a:ext>
              </a:extLst>
            </p:cNvPr>
            <p:cNvSpPr/>
            <p:nvPr/>
          </p:nvSpPr>
          <p:spPr>
            <a:xfrm>
              <a:off x="4254501" y="3892310"/>
              <a:ext cx="2541904" cy="414938"/>
            </a:xfrm>
            <a:prstGeom prst="roundRect">
              <a:avLst>
                <a:gd name="adj" fmla="val 34044"/>
              </a:avLst>
            </a:prstGeom>
            <a:solidFill>
              <a:schemeClr val="bg1"/>
            </a:solidFill>
            <a:ln>
              <a:solidFill>
                <a:schemeClr val="accent3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/>
            </a:p>
          </p:txBody>
        </p:sp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A9A2A668-2387-4F9F-B3AF-C9B855F62F70}"/>
                </a:ext>
              </a:extLst>
            </p:cNvPr>
            <p:cNvSpPr/>
            <p:nvPr/>
          </p:nvSpPr>
          <p:spPr>
            <a:xfrm>
              <a:off x="774700" y="4517303"/>
              <a:ext cx="2108200" cy="414938"/>
            </a:xfrm>
            <a:prstGeom prst="roundRect">
              <a:avLst>
                <a:gd name="adj" fmla="val 34044"/>
              </a:avLst>
            </a:prstGeom>
            <a:solidFill>
              <a:schemeClr val="bg1"/>
            </a:solidFill>
            <a:ln w="952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00" dirty="0">
                  <a:solidFill>
                    <a:schemeClr val="accent2"/>
                  </a:solidFill>
                  <a:latin typeface="Montserrat" panose="00000500000000000000" pitchFamily="50" charset="0"/>
                </a:rPr>
                <a:t>Feature E</a:t>
              </a:r>
            </a:p>
          </p:txBody>
        </p:sp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7599D8D6-BF10-4450-BA66-13373FEB8946}"/>
                </a:ext>
              </a:extLst>
            </p:cNvPr>
            <p:cNvSpPr/>
            <p:nvPr/>
          </p:nvSpPr>
          <p:spPr>
            <a:xfrm>
              <a:off x="8082280" y="4517303"/>
              <a:ext cx="3042921" cy="414938"/>
            </a:xfrm>
            <a:prstGeom prst="roundRect">
              <a:avLst>
                <a:gd name="adj" fmla="val 34044"/>
              </a:avLst>
            </a:prstGeom>
            <a:solidFill>
              <a:schemeClr val="bg1"/>
            </a:solidFill>
            <a:ln>
              <a:solidFill>
                <a:schemeClr val="accent3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/>
            </a:p>
          </p:txBody>
        </p:sp>
        <p:sp>
          <p:nvSpPr>
            <p:cNvPr id="33" name="Rectangle: Rounded Corners 32">
              <a:extLst>
                <a:ext uri="{FF2B5EF4-FFF2-40B4-BE49-F238E27FC236}">
                  <a16:creationId xmlns:a16="http://schemas.microsoft.com/office/drawing/2014/main" id="{386D7DD7-3562-4BFC-8EBE-4BBDE421FE09}"/>
                </a:ext>
              </a:extLst>
            </p:cNvPr>
            <p:cNvSpPr/>
            <p:nvPr/>
          </p:nvSpPr>
          <p:spPr>
            <a:xfrm>
              <a:off x="774700" y="5142296"/>
              <a:ext cx="2108200" cy="414938"/>
            </a:xfrm>
            <a:prstGeom prst="roundRect">
              <a:avLst>
                <a:gd name="adj" fmla="val 34044"/>
              </a:avLst>
            </a:prstGeom>
            <a:solidFill>
              <a:schemeClr val="bg1"/>
            </a:solidFill>
            <a:ln w="952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00" dirty="0">
                  <a:solidFill>
                    <a:schemeClr val="accent2"/>
                  </a:solidFill>
                  <a:latin typeface="Montserrat" panose="00000500000000000000" pitchFamily="50" charset="0"/>
                </a:rPr>
                <a:t>Feature F</a:t>
              </a:r>
            </a:p>
          </p:txBody>
        </p:sp>
        <p:sp>
          <p:nvSpPr>
            <p:cNvPr id="34" name="Rectangle: Rounded Corners 33">
              <a:extLst>
                <a:ext uri="{FF2B5EF4-FFF2-40B4-BE49-F238E27FC236}">
                  <a16:creationId xmlns:a16="http://schemas.microsoft.com/office/drawing/2014/main" id="{62626642-8E05-4225-960F-15DF79C10C2C}"/>
                </a:ext>
              </a:extLst>
            </p:cNvPr>
            <p:cNvSpPr/>
            <p:nvPr/>
          </p:nvSpPr>
          <p:spPr>
            <a:xfrm>
              <a:off x="5056505" y="5142296"/>
              <a:ext cx="4384040" cy="414938"/>
            </a:xfrm>
            <a:prstGeom prst="roundRect">
              <a:avLst>
                <a:gd name="adj" fmla="val 34044"/>
              </a:avLst>
            </a:prstGeom>
            <a:solidFill>
              <a:schemeClr val="bg1"/>
            </a:solidFill>
            <a:ln>
              <a:solidFill>
                <a:schemeClr val="accent3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/>
            </a:p>
          </p:txBody>
        </p:sp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1A0332B7-F022-4EC8-BF59-4D5A0C63EC07}"/>
                </a:ext>
              </a:extLst>
            </p:cNvPr>
            <p:cNvSpPr/>
            <p:nvPr/>
          </p:nvSpPr>
          <p:spPr>
            <a:xfrm>
              <a:off x="774700" y="5767291"/>
              <a:ext cx="2108200" cy="414938"/>
            </a:xfrm>
            <a:prstGeom prst="roundRect">
              <a:avLst>
                <a:gd name="adj" fmla="val 34044"/>
              </a:avLst>
            </a:prstGeom>
            <a:solidFill>
              <a:schemeClr val="bg1"/>
            </a:solidFill>
            <a:ln w="952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00" dirty="0">
                  <a:solidFill>
                    <a:schemeClr val="accent2"/>
                  </a:solidFill>
                  <a:latin typeface="Montserrat" panose="00000500000000000000" pitchFamily="50" charset="0"/>
                </a:rPr>
                <a:t>Feature G</a:t>
              </a:r>
            </a:p>
          </p:txBody>
        </p:sp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0D2602BD-249A-4AF0-8EC1-5CDE8667B66A}"/>
                </a:ext>
              </a:extLst>
            </p:cNvPr>
            <p:cNvSpPr/>
            <p:nvPr/>
          </p:nvSpPr>
          <p:spPr>
            <a:xfrm>
              <a:off x="4470403" y="5767291"/>
              <a:ext cx="4165594" cy="414938"/>
            </a:xfrm>
            <a:prstGeom prst="roundRect">
              <a:avLst>
                <a:gd name="adj" fmla="val 34044"/>
              </a:avLst>
            </a:prstGeom>
            <a:solidFill>
              <a:schemeClr val="bg1"/>
            </a:solidFill>
            <a:ln>
              <a:solidFill>
                <a:schemeClr val="accent3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/>
            </a:p>
          </p:txBody>
        </p:sp>
        <p:sp>
          <p:nvSpPr>
            <p:cNvPr id="51" name="Rectangle: Rounded Corners 50">
              <a:extLst>
                <a:ext uri="{FF2B5EF4-FFF2-40B4-BE49-F238E27FC236}">
                  <a16:creationId xmlns:a16="http://schemas.microsoft.com/office/drawing/2014/main" id="{67B98C55-34FB-44DB-8DB3-C97DD619811D}"/>
                </a:ext>
              </a:extLst>
            </p:cNvPr>
            <p:cNvSpPr/>
            <p:nvPr/>
          </p:nvSpPr>
          <p:spPr>
            <a:xfrm>
              <a:off x="4109721" y="2017331"/>
              <a:ext cx="2470672" cy="414938"/>
            </a:xfrm>
            <a:prstGeom prst="roundRect">
              <a:avLst>
                <a:gd name="adj" fmla="val 34044"/>
              </a:avLst>
            </a:prstGeom>
            <a:solidFill>
              <a:schemeClr val="accent3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/>
            </a:p>
          </p:txBody>
        </p:sp>
        <p:sp>
          <p:nvSpPr>
            <p:cNvPr id="52" name="Rectangle: Rounded Corners 51">
              <a:extLst>
                <a:ext uri="{FF2B5EF4-FFF2-40B4-BE49-F238E27FC236}">
                  <a16:creationId xmlns:a16="http://schemas.microsoft.com/office/drawing/2014/main" id="{A57D5035-6E15-41B6-A031-C11B25B5BB2A}"/>
                </a:ext>
              </a:extLst>
            </p:cNvPr>
            <p:cNvSpPr/>
            <p:nvPr/>
          </p:nvSpPr>
          <p:spPr>
            <a:xfrm>
              <a:off x="3716655" y="2642324"/>
              <a:ext cx="1406596" cy="414938"/>
            </a:xfrm>
            <a:prstGeom prst="roundRect">
              <a:avLst>
                <a:gd name="adj" fmla="val 34044"/>
              </a:avLst>
            </a:prstGeom>
            <a:solidFill>
              <a:schemeClr val="accent3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/>
            </a:p>
          </p:txBody>
        </p:sp>
        <p:sp>
          <p:nvSpPr>
            <p:cNvPr id="53" name="Rectangle: Rounded Corners 52">
              <a:extLst>
                <a:ext uri="{FF2B5EF4-FFF2-40B4-BE49-F238E27FC236}">
                  <a16:creationId xmlns:a16="http://schemas.microsoft.com/office/drawing/2014/main" id="{E85F7581-E78F-495F-A351-E0F394AB393D}"/>
                </a:ext>
              </a:extLst>
            </p:cNvPr>
            <p:cNvSpPr/>
            <p:nvPr/>
          </p:nvSpPr>
          <p:spPr>
            <a:xfrm>
              <a:off x="5041901" y="3267317"/>
              <a:ext cx="2921690" cy="414938"/>
            </a:xfrm>
            <a:prstGeom prst="roundRect">
              <a:avLst>
                <a:gd name="adj" fmla="val 34044"/>
              </a:avLst>
            </a:prstGeom>
            <a:solidFill>
              <a:schemeClr val="accent3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/>
            </a:p>
          </p:txBody>
        </p:sp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451F637F-0F27-46B7-B05B-ECD269A4E250}"/>
                </a:ext>
              </a:extLst>
            </p:cNvPr>
            <p:cNvSpPr/>
            <p:nvPr/>
          </p:nvSpPr>
          <p:spPr>
            <a:xfrm>
              <a:off x="4254501" y="3892310"/>
              <a:ext cx="1419359" cy="414938"/>
            </a:xfrm>
            <a:prstGeom prst="roundRect">
              <a:avLst>
                <a:gd name="adj" fmla="val 34044"/>
              </a:avLst>
            </a:prstGeom>
            <a:solidFill>
              <a:schemeClr val="accent3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/>
            </a:p>
          </p:txBody>
        </p:sp>
        <p:sp>
          <p:nvSpPr>
            <p:cNvPr id="55" name="Rectangle: Rounded Corners 54">
              <a:extLst>
                <a:ext uri="{FF2B5EF4-FFF2-40B4-BE49-F238E27FC236}">
                  <a16:creationId xmlns:a16="http://schemas.microsoft.com/office/drawing/2014/main" id="{F3FDF79E-D795-4C25-A0C4-F003A6A4CAE6}"/>
                </a:ext>
              </a:extLst>
            </p:cNvPr>
            <p:cNvSpPr/>
            <p:nvPr/>
          </p:nvSpPr>
          <p:spPr>
            <a:xfrm>
              <a:off x="8082280" y="4517303"/>
              <a:ext cx="1699119" cy="414938"/>
            </a:xfrm>
            <a:prstGeom prst="roundRect">
              <a:avLst>
                <a:gd name="adj" fmla="val 34044"/>
              </a:avLst>
            </a:prstGeom>
            <a:solidFill>
              <a:schemeClr val="accent3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/>
            </a:p>
          </p:txBody>
        </p:sp>
        <p:sp>
          <p:nvSpPr>
            <p:cNvPr id="56" name="Rectangle: Rounded Corners 55">
              <a:extLst>
                <a:ext uri="{FF2B5EF4-FFF2-40B4-BE49-F238E27FC236}">
                  <a16:creationId xmlns:a16="http://schemas.microsoft.com/office/drawing/2014/main" id="{FB863B98-7431-4B17-B2C8-B806A4475A17}"/>
                </a:ext>
              </a:extLst>
            </p:cNvPr>
            <p:cNvSpPr/>
            <p:nvPr/>
          </p:nvSpPr>
          <p:spPr>
            <a:xfrm>
              <a:off x="5056505" y="5142296"/>
              <a:ext cx="2447979" cy="414938"/>
            </a:xfrm>
            <a:prstGeom prst="roundRect">
              <a:avLst>
                <a:gd name="adj" fmla="val 34044"/>
              </a:avLst>
            </a:prstGeom>
            <a:solidFill>
              <a:schemeClr val="accent3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/>
            </a:p>
          </p:txBody>
        </p:sp>
        <p:sp>
          <p:nvSpPr>
            <p:cNvPr id="57" name="Rectangle: Rounded Corners 56">
              <a:extLst>
                <a:ext uri="{FF2B5EF4-FFF2-40B4-BE49-F238E27FC236}">
                  <a16:creationId xmlns:a16="http://schemas.microsoft.com/office/drawing/2014/main" id="{77B80393-5483-4140-B06E-075CD29BBFF3}"/>
                </a:ext>
              </a:extLst>
            </p:cNvPr>
            <p:cNvSpPr/>
            <p:nvPr/>
          </p:nvSpPr>
          <p:spPr>
            <a:xfrm>
              <a:off x="4470403" y="5767291"/>
              <a:ext cx="2326002" cy="414938"/>
            </a:xfrm>
            <a:prstGeom prst="roundRect">
              <a:avLst>
                <a:gd name="adj" fmla="val 34044"/>
              </a:avLst>
            </a:prstGeom>
            <a:solidFill>
              <a:schemeClr val="accent3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0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1583D61-BB8B-46CE-9B09-DF4DA043D861}"/>
                </a:ext>
              </a:extLst>
            </p:cNvPr>
            <p:cNvSpPr/>
            <p:nvPr/>
          </p:nvSpPr>
          <p:spPr>
            <a:xfrm>
              <a:off x="4109721" y="2017331"/>
              <a:ext cx="3257484" cy="41493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7160" rtlCol="0" anchor="ctr"/>
            <a:lstStyle/>
            <a:p>
              <a:r>
                <a:rPr lang="en-US" sz="1200" dirty="0">
                  <a:solidFill>
                    <a:schemeClr val="tx1"/>
                  </a:solidFill>
                  <a:latin typeface="Montserrat" panose="00000500000000000000" pitchFamily="50" charset="0"/>
                </a:rPr>
                <a:t>Two Factor Authentication</a:t>
              </a: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92F21425-E9D3-4D51-B601-0BF082DC1DD4}"/>
                </a:ext>
              </a:extLst>
            </p:cNvPr>
            <p:cNvSpPr/>
            <p:nvPr/>
          </p:nvSpPr>
          <p:spPr>
            <a:xfrm>
              <a:off x="3716655" y="2642324"/>
              <a:ext cx="1854541" cy="41493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7160" rtlCol="0" anchor="ctr"/>
            <a:lstStyle/>
            <a:p>
              <a:r>
                <a:rPr lang="en-US" sz="1200" dirty="0">
                  <a:solidFill>
                    <a:schemeClr val="tx1"/>
                  </a:solidFill>
                  <a:latin typeface="Montserrat" panose="00000500000000000000" pitchFamily="50" charset="0"/>
                </a:rPr>
                <a:t>Google &amp; Apple Pay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F3310E7-8CD1-402C-83C8-62F183E3AADE}"/>
                </a:ext>
              </a:extLst>
            </p:cNvPr>
            <p:cNvSpPr/>
            <p:nvPr/>
          </p:nvSpPr>
          <p:spPr>
            <a:xfrm>
              <a:off x="5041901" y="3267317"/>
              <a:ext cx="3852134" cy="41493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7160" rtlCol="0" anchor="ctr"/>
            <a:lstStyle/>
            <a:p>
              <a:r>
                <a:rPr lang="en-US" sz="1200" dirty="0">
                  <a:solidFill>
                    <a:schemeClr val="tx1"/>
                  </a:solidFill>
                  <a:latin typeface="Montserrat" panose="00000500000000000000" pitchFamily="50" charset="0"/>
                </a:rPr>
                <a:t>Customer Dashboard API Integrations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0786CC61-E1BE-48C0-9897-FE7298918F85}"/>
                </a:ext>
              </a:extLst>
            </p:cNvPr>
            <p:cNvSpPr/>
            <p:nvPr/>
          </p:nvSpPr>
          <p:spPr>
            <a:xfrm>
              <a:off x="4254501" y="3892310"/>
              <a:ext cx="1871370" cy="41493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7160" rtlCol="0" anchor="ctr"/>
            <a:lstStyle/>
            <a:p>
              <a:r>
                <a:rPr lang="en-US" sz="1200" dirty="0">
                  <a:solidFill>
                    <a:schemeClr val="tx1"/>
                  </a:solidFill>
                  <a:latin typeface="Montserrat" panose="00000500000000000000" pitchFamily="50" charset="0"/>
                </a:rPr>
                <a:t>Global Navigation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3B417D50-BC05-406B-B531-63BDC8928983}"/>
                </a:ext>
              </a:extLst>
            </p:cNvPr>
            <p:cNvSpPr/>
            <p:nvPr/>
          </p:nvSpPr>
          <p:spPr>
            <a:xfrm>
              <a:off x="8082281" y="4517303"/>
              <a:ext cx="2240222" cy="41493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7160" rtlCol="0" anchor="ctr"/>
            <a:lstStyle/>
            <a:p>
              <a:r>
                <a:rPr lang="en-US" sz="1200" dirty="0">
                  <a:solidFill>
                    <a:schemeClr val="tx1"/>
                  </a:solidFill>
                  <a:latin typeface="Montserrat" panose="00000500000000000000" pitchFamily="50" charset="0"/>
                </a:rPr>
                <a:t>Add Detail Here</a:t>
              </a: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0B41B8A1-5A50-4F6D-9DFC-A0439ACA1D34}"/>
                </a:ext>
              </a:extLst>
            </p:cNvPr>
            <p:cNvSpPr/>
            <p:nvPr/>
          </p:nvSpPr>
          <p:spPr>
            <a:xfrm>
              <a:off x="5056505" y="5142296"/>
              <a:ext cx="3227565" cy="41493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7160" rtlCol="0" anchor="ctr"/>
            <a:lstStyle/>
            <a:p>
              <a:r>
                <a:rPr lang="en-US" sz="1200" dirty="0">
                  <a:solidFill>
                    <a:schemeClr val="tx1"/>
                  </a:solidFill>
                  <a:latin typeface="Montserrat" panose="00000500000000000000" pitchFamily="50" charset="0"/>
                </a:rPr>
                <a:t>Add Detail Here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1F5181C3-0A0D-4898-8507-58927A60E127}"/>
                </a:ext>
              </a:extLst>
            </p:cNvPr>
            <p:cNvSpPr/>
            <p:nvPr/>
          </p:nvSpPr>
          <p:spPr>
            <a:xfrm>
              <a:off x="4470403" y="5767291"/>
              <a:ext cx="3066743" cy="41493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7160" rtlCol="0" anchor="ctr"/>
            <a:lstStyle/>
            <a:p>
              <a:r>
                <a:rPr lang="en-US" sz="1200" dirty="0">
                  <a:solidFill>
                    <a:schemeClr val="tx1"/>
                  </a:solidFill>
                  <a:latin typeface="Montserrat" panose="00000500000000000000" pitchFamily="50" charset="0"/>
                </a:rPr>
                <a:t>Add Detail Here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FE3DF1AC-3653-476F-A4F5-5F43BF483F40}"/>
                </a:ext>
              </a:extLst>
            </p:cNvPr>
            <p:cNvSpPr txBox="1"/>
            <p:nvPr/>
          </p:nvSpPr>
          <p:spPr>
            <a:xfrm>
              <a:off x="3250405" y="1285117"/>
              <a:ext cx="492444" cy="292388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en-US" sz="1300" b="1" dirty="0">
                  <a:solidFill>
                    <a:schemeClr val="tx2">
                      <a:lumMod val="40000"/>
                      <a:lumOff val="60000"/>
                    </a:schemeClr>
                  </a:solidFill>
                  <a:latin typeface="Montserrat" panose="00000500000000000000" pitchFamily="50" charset="0"/>
                </a:rPr>
                <a:t>Jan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4C92F795-3A8A-4DED-8BB1-9F0EF368487F}"/>
                </a:ext>
              </a:extLst>
            </p:cNvPr>
            <p:cNvSpPr txBox="1"/>
            <p:nvPr/>
          </p:nvSpPr>
          <p:spPr>
            <a:xfrm>
              <a:off x="4074542" y="1285117"/>
              <a:ext cx="511680" cy="292388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en-US" sz="1300" b="1" dirty="0">
                  <a:solidFill>
                    <a:schemeClr val="tx2">
                      <a:lumMod val="40000"/>
                      <a:lumOff val="60000"/>
                    </a:schemeClr>
                  </a:solidFill>
                  <a:latin typeface="Montserrat" panose="00000500000000000000" pitchFamily="50" charset="0"/>
                </a:rPr>
                <a:t>Feb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82A2B7F1-3396-4498-91BD-212A578F10E4}"/>
                </a:ext>
              </a:extLst>
            </p:cNvPr>
            <p:cNvSpPr txBox="1"/>
            <p:nvPr/>
          </p:nvSpPr>
          <p:spPr>
            <a:xfrm>
              <a:off x="4905091" y="1285117"/>
              <a:ext cx="518092" cy="292388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en-US" sz="1300" b="1" dirty="0">
                  <a:solidFill>
                    <a:schemeClr val="tx2">
                      <a:lumMod val="40000"/>
                      <a:lumOff val="60000"/>
                    </a:schemeClr>
                  </a:solidFill>
                  <a:latin typeface="Montserrat" panose="00000500000000000000" pitchFamily="50" charset="0"/>
                </a:rPr>
                <a:t>Mar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B0695759-5938-4A6E-BF0B-D485E4859C7C}"/>
                </a:ext>
              </a:extLst>
            </p:cNvPr>
            <p:cNvSpPr txBox="1"/>
            <p:nvPr/>
          </p:nvSpPr>
          <p:spPr>
            <a:xfrm>
              <a:off x="5747664" y="1285117"/>
              <a:ext cx="500458" cy="292388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en-US" sz="1300" b="1" dirty="0">
                  <a:solidFill>
                    <a:schemeClr val="tx2">
                      <a:lumMod val="40000"/>
                      <a:lumOff val="60000"/>
                    </a:schemeClr>
                  </a:solidFill>
                  <a:latin typeface="Montserrat" panose="00000500000000000000" pitchFamily="50" charset="0"/>
                </a:rPr>
                <a:t>Apr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750C8D6A-2693-4433-B94F-691AC6449FEF}"/>
                </a:ext>
              </a:extLst>
            </p:cNvPr>
            <p:cNvSpPr txBox="1"/>
            <p:nvPr/>
          </p:nvSpPr>
          <p:spPr>
            <a:xfrm>
              <a:off x="6558976" y="1285117"/>
              <a:ext cx="545342" cy="292388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en-US" sz="1300" b="1" dirty="0">
                  <a:solidFill>
                    <a:schemeClr val="tx2">
                      <a:lumMod val="40000"/>
                      <a:lumOff val="60000"/>
                    </a:schemeClr>
                  </a:solidFill>
                  <a:latin typeface="Montserrat" panose="00000500000000000000" pitchFamily="50" charset="0"/>
                </a:rPr>
                <a:t>May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62B6FEA7-3112-4C21-BF36-F88BF51D9655}"/>
                </a:ext>
              </a:extLst>
            </p:cNvPr>
            <p:cNvSpPr txBox="1"/>
            <p:nvPr/>
          </p:nvSpPr>
          <p:spPr>
            <a:xfrm>
              <a:off x="7413570" y="1285117"/>
              <a:ext cx="503664" cy="292388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en-US" sz="1300" b="1" dirty="0">
                  <a:solidFill>
                    <a:schemeClr val="tx2">
                      <a:lumMod val="40000"/>
                      <a:lumOff val="60000"/>
                    </a:schemeClr>
                  </a:solidFill>
                  <a:latin typeface="Montserrat" panose="00000500000000000000" pitchFamily="50" charset="0"/>
                </a:rPr>
                <a:t>Jun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63FF6962-BF5D-46D5-BA48-05AAB9FCE3EA}"/>
                </a:ext>
              </a:extLst>
            </p:cNvPr>
            <p:cNvSpPr txBox="1"/>
            <p:nvPr/>
          </p:nvSpPr>
          <p:spPr>
            <a:xfrm>
              <a:off x="8280187" y="1285117"/>
              <a:ext cx="437940" cy="292388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en-US" sz="1300" b="1" dirty="0">
                  <a:solidFill>
                    <a:schemeClr val="tx2">
                      <a:lumMod val="40000"/>
                      <a:lumOff val="60000"/>
                    </a:schemeClr>
                  </a:solidFill>
                  <a:latin typeface="Montserrat" panose="00000500000000000000" pitchFamily="50" charset="0"/>
                </a:rPr>
                <a:t>Jul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A44A1B7C-2758-4BAA-B4E0-1F212A1742ED}"/>
                </a:ext>
              </a:extLst>
            </p:cNvPr>
            <p:cNvSpPr txBox="1"/>
            <p:nvPr/>
          </p:nvSpPr>
          <p:spPr>
            <a:xfrm>
              <a:off x="9061042" y="1285117"/>
              <a:ext cx="543740" cy="292388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en-US" sz="1300" b="1" dirty="0">
                  <a:solidFill>
                    <a:schemeClr val="tx2">
                      <a:lumMod val="40000"/>
                      <a:lumOff val="60000"/>
                    </a:schemeClr>
                  </a:solidFill>
                  <a:latin typeface="Montserrat" panose="00000500000000000000" pitchFamily="50" charset="0"/>
                </a:rPr>
                <a:t>Aug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9F62AC37-389A-436A-9651-8C8426E684A6}"/>
                </a:ext>
              </a:extLst>
            </p:cNvPr>
            <p:cNvSpPr txBox="1"/>
            <p:nvPr/>
          </p:nvSpPr>
          <p:spPr>
            <a:xfrm>
              <a:off x="9910827" y="1285117"/>
              <a:ext cx="511680" cy="292388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en-US" sz="1300" b="1" dirty="0">
                  <a:solidFill>
                    <a:schemeClr val="tx2">
                      <a:lumMod val="40000"/>
                      <a:lumOff val="60000"/>
                    </a:schemeClr>
                  </a:solidFill>
                  <a:latin typeface="Montserrat" panose="00000500000000000000" pitchFamily="50" charset="0"/>
                </a:rPr>
                <a:t>Sep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BC2F760D-3EE7-4498-8109-D35929D3AF3A}"/>
                </a:ext>
              </a:extLst>
            </p:cNvPr>
            <p:cNvSpPr txBox="1"/>
            <p:nvPr/>
          </p:nvSpPr>
          <p:spPr>
            <a:xfrm>
              <a:off x="10752597" y="1285117"/>
              <a:ext cx="495650" cy="292388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en-US" sz="1300" b="1" dirty="0">
                  <a:solidFill>
                    <a:schemeClr val="tx2">
                      <a:lumMod val="40000"/>
                      <a:lumOff val="60000"/>
                    </a:schemeClr>
                  </a:solidFill>
                  <a:latin typeface="Montserrat" panose="00000500000000000000" pitchFamily="50" charset="0"/>
                </a:rPr>
                <a:t>Oct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8962404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261F912-6301-4F3A-88C4-D609EF4E741B}"/>
              </a:ext>
            </a:extLst>
          </p:cNvPr>
          <p:cNvSpPr/>
          <p:nvPr/>
        </p:nvSpPr>
        <p:spPr>
          <a:xfrm>
            <a:off x="1791068" y="1561242"/>
            <a:ext cx="2074243" cy="3937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dirty="0">
                <a:solidFill>
                  <a:schemeClr val="tx2"/>
                </a:solidFill>
                <a:latin typeface="Montserrat" panose="00000500000000000000" pitchFamily="50" charset="0"/>
              </a:rPr>
              <a:t>Media Campaign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4CEA9EA-8B24-4215-9A88-4CB663FCE1C6}"/>
              </a:ext>
            </a:extLst>
          </p:cNvPr>
          <p:cNvSpPr/>
          <p:nvPr/>
        </p:nvSpPr>
        <p:spPr>
          <a:xfrm>
            <a:off x="3865311" y="1561242"/>
            <a:ext cx="2005544" cy="3937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dirty="0">
                <a:solidFill>
                  <a:schemeClr val="bg1"/>
                </a:solidFill>
                <a:latin typeface="Montserrat" panose="00000500000000000000" pitchFamily="50" charset="0"/>
              </a:rPr>
              <a:t>Partnership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07623B5-254F-48ED-90CF-C70D4A51B5B3}"/>
              </a:ext>
            </a:extLst>
          </p:cNvPr>
          <p:cNvSpPr/>
          <p:nvPr/>
        </p:nvSpPr>
        <p:spPr>
          <a:xfrm>
            <a:off x="5870854" y="1561242"/>
            <a:ext cx="5763241" cy="3937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dirty="0">
                <a:solidFill>
                  <a:schemeClr val="tx2"/>
                </a:solidFill>
                <a:latin typeface="Montserrat" panose="00000500000000000000" pitchFamily="50" charset="0"/>
              </a:rPr>
              <a:t>Ongoing Marketing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99756D16-9564-4311-AAC1-32A5EC3592E9}"/>
              </a:ext>
            </a:extLst>
          </p:cNvPr>
          <p:cNvSpPr/>
          <p:nvPr/>
        </p:nvSpPr>
        <p:spPr>
          <a:xfrm>
            <a:off x="1805604" y="2321031"/>
            <a:ext cx="2674059" cy="393700"/>
          </a:xfrm>
          <a:prstGeom prst="roundRect">
            <a:avLst>
              <a:gd name="adj" fmla="val 50000"/>
            </a:avLst>
          </a:prstGeom>
          <a:solidFill>
            <a:schemeClr val="accent1">
              <a:lumMod val="60000"/>
              <a:lumOff val="40000"/>
            </a:schemeClr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dirty="0">
                <a:solidFill>
                  <a:schemeClr val="bg1"/>
                </a:solidFill>
                <a:latin typeface="Montserrat" panose="00000500000000000000" pitchFamily="50" charset="0"/>
              </a:rPr>
              <a:t>Mobile Web V1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B4CC53AF-AB44-4EB3-B5D3-FAAD07FCA34D}"/>
              </a:ext>
            </a:extLst>
          </p:cNvPr>
          <p:cNvSpPr/>
          <p:nvPr/>
        </p:nvSpPr>
        <p:spPr>
          <a:xfrm>
            <a:off x="4479663" y="2321031"/>
            <a:ext cx="1391191" cy="393700"/>
          </a:xfrm>
          <a:prstGeom prst="roundRect">
            <a:avLst>
              <a:gd name="adj" fmla="val 50000"/>
            </a:avLst>
          </a:prstGeom>
          <a:solidFill>
            <a:schemeClr val="accent1">
              <a:lumMod val="60000"/>
              <a:lumOff val="40000"/>
            </a:schemeClr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dirty="0">
                <a:solidFill>
                  <a:schemeClr val="bg1"/>
                </a:solidFill>
                <a:latin typeface="Montserrat" panose="00000500000000000000" pitchFamily="50" charset="0"/>
              </a:rPr>
              <a:t>Mobile Web V2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D7E2E8CD-D4B8-4D1C-A960-769709C9B37C}"/>
              </a:ext>
            </a:extLst>
          </p:cNvPr>
          <p:cNvSpPr/>
          <p:nvPr/>
        </p:nvSpPr>
        <p:spPr>
          <a:xfrm>
            <a:off x="5870854" y="2321031"/>
            <a:ext cx="2681795" cy="3937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dirty="0">
                <a:solidFill>
                  <a:schemeClr val="bg1"/>
                </a:solidFill>
                <a:latin typeface="Montserrat" panose="00000500000000000000" pitchFamily="50" charset="0"/>
              </a:rPr>
              <a:t>Rich Mobile Web Apps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5EC6DA8E-8F29-4B2D-A30C-05EC6B4FF940}"/>
              </a:ext>
            </a:extLst>
          </p:cNvPr>
          <p:cNvSpPr/>
          <p:nvPr/>
        </p:nvSpPr>
        <p:spPr>
          <a:xfrm>
            <a:off x="1805604" y="2935680"/>
            <a:ext cx="1807465" cy="3937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dirty="0">
                <a:solidFill>
                  <a:schemeClr val="bg1"/>
                </a:solidFill>
                <a:latin typeface="Montserrat" panose="00000500000000000000" pitchFamily="50" charset="0"/>
              </a:rPr>
              <a:t>PC Platform V1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E8C7313D-95CD-4FAE-ADF6-0F6F10E51AC4}"/>
              </a:ext>
            </a:extLst>
          </p:cNvPr>
          <p:cNvSpPr/>
          <p:nvPr/>
        </p:nvSpPr>
        <p:spPr>
          <a:xfrm>
            <a:off x="3613069" y="2935680"/>
            <a:ext cx="2005544" cy="3937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dirty="0">
                <a:solidFill>
                  <a:schemeClr val="bg1"/>
                </a:solidFill>
                <a:latin typeface="Montserrat" panose="00000500000000000000" pitchFamily="50" charset="0"/>
              </a:rPr>
              <a:t>PC Platform V2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E4A43AD5-0D64-451C-94F7-92A35877D650}"/>
              </a:ext>
            </a:extLst>
          </p:cNvPr>
          <p:cNvSpPr/>
          <p:nvPr/>
        </p:nvSpPr>
        <p:spPr>
          <a:xfrm>
            <a:off x="5618613" y="2935680"/>
            <a:ext cx="6015481" cy="3937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dirty="0">
                <a:solidFill>
                  <a:schemeClr val="tx2"/>
                </a:solidFill>
                <a:latin typeface="Montserrat" panose="00000500000000000000" pitchFamily="50" charset="0"/>
              </a:rPr>
              <a:t>Ongoing Releases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B40AC960-0779-4976-9911-9171DD8B5576}"/>
              </a:ext>
            </a:extLst>
          </p:cNvPr>
          <p:cNvSpPr/>
          <p:nvPr/>
        </p:nvSpPr>
        <p:spPr>
          <a:xfrm>
            <a:off x="1805604" y="3550329"/>
            <a:ext cx="1404577" cy="3937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dirty="0">
                <a:solidFill>
                  <a:schemeClr val="tx2"/>
                </a:solidFill>
                <a:latin typeface="Montserrat" panose="00000500000000000000" pitchFamily="50" charset="0"/>
              </a:rPr>
              <a:t>Research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D0C408BF-64F5-4656-8F16-3E1A83675EB5}"/>
              </a:ext>
            </a:extLst>
          </p:cNvPr>
          <p:cNvSpPr/>
          <p:nvPr/>
        </p:nvSpPr>
        <p:spPr>
          <a:xfrm>
            <a:off x="3865310" y="3550329"/>
            <a:ext cx="1270483" cy="3937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dirty="0">
                <a:solidFill>
                  <a:schemeClr val="tx2"/>
                </a:solidFill>
                <a:latin typeface="Montserrat" panose="00000500000000000000" pitchFamily="50" charset="0"/>
              </a:rPr>
              <a:t>Android V1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1AB53D40-E30D-44D3-811F-538D1701F437}"/>
              </a:ext>
            </a:extLst>
          </p:cNvPr>
          <p:cNvSpPr/>
          <p:nvPr/>
        </p:nvSpPr>
        <p:spPr>
          <a:xfrm>
            <a:off x="5135795" y="3550329"/>
            <a:ext cx="1943645" cy="3937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dirty="0">
                <a:solidFill>
                  <a:schemeClr val="bg1"/>
                </a:solidFill>
                <a:latin typeface="Montserrat" panose="00000500000000000000" pitchFamily="50" charset="0"/>
              </a:rPr>
              <a:t>Android V2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F758D184-59AB-4CA8-AC6A-9726849421B6}"/>
              </a:ext>
            </a:extLst>
          </p:cNvPr>
          <p:cNvSpPr/>
          <p:nvPr/>
        </p:nvSpPr>
        <p:spPr>
          <a:xfrm>
            <a:off x="7079441" y="3550329"/>
            <a:ext cx="1943645" cy="3937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dirty="0">
                <a:solidFill>
                  <a:schemeClr val="bg1"/>
                </a:solidFill>
                <a:latin typeface="Montserrat" panose="00000500000000000000" pitchFamily="50" charset="0"/>
              </a:rPr>
              <a:t>Android BAU</a:t>
            </a: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394A5DCA-C8A5-46F9-923E-A47A2A0ED141}"/>
              </a:ext>
            </a:extLst>
          </p:cNvPr>
          <p:cNvSpPr/>
          <p:nvPr/>
        </p:nvSpPr>
        <p:spPr>
          <a:xfrm>
            <a:off x="1805604" y="4310118"/>
            <a:ext cx="2059706" cy="3937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dirty="0">
                <a:solidFill>
                  <a:schemeClr val="tx2"/>
                </a:solidFill>
                <a:latin typeface="Montserrat" panose="00000500000000000000" pitchFamily="50" charset="0"/>
              </a:rPr>
              <a:t>5% Market Share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F0CB9109-3A96-4CF3-BE44-CF8CCF82DFC6}"/>
              </a:ext>
            </a:extLst>
          </p:cNvPr>
          <p:cNvSpPr/>
          <p:nvPr/>
        </p:nvSpPr>
        <p:spPr>
          <a:xfrm>
            <a:off x="4157786" y="4310118"/>
            <a:ext cx="1713068" cy="3937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dirty="0">
                <a:solidFill>
                  <a:schemeClr val="tx2"/>
                </a:solidFill>
                <a:latin typeface="Montserrat" panose="00000500000000000000" pitchFamily="50" charset="0"/>
              </a:rPr>
              <a:t>15% Market Share</a:t>
            </a: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5B81F5C7-9E6F-4CE4-BC6B-7CCE67A6ADD4}"/>
              </a:ext>
            </a:extLst>
          </p:cNvPr>
          <p:cNvSpPr/>
          <p:nvPr/>
        </p:nvSpPr>
        <p:spPr>
          <a:xfrm>
            <a:off x="6609003" y="4310118"/>
            <a:ext cx="1943646" cy="3937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dirty="0">
                <a:solidFill>
                  <a:schemeClr val="bg1"/>
                </a:solidFill>
                <a:latin typeface="Montserrat" panose="00000500000000000000" pitchFamily="50" charset="0"/>
              </a:rPr>
              <a:t>28% Market Share</a:t>
            </a: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A6A65666-4CE8-4220-BEFE-9C2044827A4D}"/>
              </a:ext>
            </a:extLst>
          </p:cNvPr>
          <p:cNvSpPr/>
          <p:nvPr/>
        </p:nvSpPr>
        <p:spPr>
          <a:xfrm>
            <a:off x="9184025" y="4310118"/>
            <a:ext cx="2005544" cy="3937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dirty="0">
                <a:solidFill>
                  <a:schemeClr val="bg1"/>
                </a:solidFill>
                <a:latin typeface="Montserrat" panose="00000500000000000000" pitchFamily="50" charset="0"/>
              </a:rPr>
              <a:t>N% Market Share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2B51566-58B2-4432-BF94-716A9C2C619C}"/>
              </a:ext>
            </a:extLst>
          </p:cNvPr>
          <p:cNvGrpSpPr/>
          <p:nvPr/>
        </p:nvGrpSpPr>
        <p:grpSpPr>
          <a:xfrm>
            <a:off x="9658018" y="972462"/>
            <a:ext cx="1631570" cy="4027606"/>
            <a:chOff x="9658018" y="972462"/>
            <a:chExt cx="1631570" cy="4027606"/>
          </a:xfrm>
        </p:grpSpPr>
        <p:grpSp>
          <p:nvGrpSpPr>
            <p:cNvPr id="90" name="Group 89">
              <a:extLst>
                <a:ext uri="{FF2B5EF4-FFF2-40B4-BE49-F238E27FC236}">
                  <a16:creationId xmlns:a16="http://schemas.microsoft.com/office/drawing/2014/main" id="{78A0A79B-09CC-4AD4-A23A-8C5F2FDA9089}"/>
                </a:ext>
              </a:extLst>
            </p:cNvPr>
            <p:cNvGrpSpPr/>
            <p:nvPr/>
          </p:nvGrpSpPr>
          <p:grpSpPr>
            <a:xfrm>
              <a:off x="9658018" y="972462"/>
              <a:ext cx="310333" cy="4027606"/>
              <a:chOff x="1473199" y="826444"/>
              <a:chExt cx="318357" cy="4027606"/>
            </a:xfrm>
          </p:grpSpPr>
          <p:cxnSp>
            <p:nvCxnSpPr>
              <p:cNvPr id="91" name="Straight Connector 90">
                <a:extLst>
                  <a:ext uri="{FF2B5EF4-FFF2-40B4-BE49-F238E27FC236}">
                    <a16:creationId xmlns:a16="http://schemas.microsoft.com/office/drawing/2014/main" id="{D392BEE9-F8F6-4330-BF63-AE370F7A557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73199" y="1104900"/>
                <a:ext cx="0" cy="3749150"/>
              </a:xfrm>
              <a:prstGeom prst="line">
                <a:avLst/>
              </a:prstGeom>
              <a:ln>
                <a:solidFill>
                  <a:schemeClr val="tx2"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4E0314FB-90EF-4C57-8E29-8FE3FD1EE838}"/>
                  </a:ext>
                </a:extLst>
              </p:cNvPr>
              <p:cNvSpPr txBox="1"/>
              <p:nvPr/>
            </p:nvSpPr>
            <p:spPr>
              <a:xfrm>
                <a:off x="1473199" y="826444"/>
                <a:ext cx="318357" cy="246221"/>
              </a:xfrm>
              <a:prstGeom prst="rect">
                <a:avLst/>
              </a:prstGeom>
              <a:noFill/>
            </p:spPr>
            <p:txBody>
              <a:bodyPr wrap="none" lIns="0" rtlCol="0">
                <a:spAutoFit/>
              </a:bodyPr>
              <a:lstStyle/>
              <a:p>
                <a:r>
                  <a:rPr lang="en-US" sz="10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Montserrat" panose="00000500000000000000" pitchFamily="50" charset="0"/>
                  </a:rPr>
                  <a:t>Jan</a:t>
                </a:r>
              </a:p>
            </p:txBody>
          </p:sp>
        </p:grpSp>
        <p:grpSp>
          <p:nvGrpSpPr>
            <p:cNvPr id="93" name="Group 92">
              <a:extLst>
                <a:ext uri="{FF2B5EF4-FFF2-40B4-BE49-F238E27FC236}">
                  <a16:creationId xmlns:a16="http://schemas.microsoft.com/office/drawing/2014/main" id="{D10A5076-AB39-426D-926E-88076FD90F25}"/>
                </a:ext>
              </a:extLst>
            </p:cNvPr>
            <p:cNvGrpSpPr/>
            <p:nvPr/>
          </p:nvGrpSpPr>
          <p:grpSpPr>
            <a:xfrm>
              <a:off x="10298323" y="972462"/>
              <a:ext cx="329084" cy="4027606"/>
              <a:chOff x="1473199" y="826444"/>
              <a:chExt cx="337593" cy="4027606"/>
            </a:xfrm>
          </p:grpSpPr>
          <p:cxnSp>
            <p:nvCxnSpPr>
              <p:cNvPr id="94" name="Straight Connector 93">
                <a:extLst>
                  <a:ext uri="{FF2B5EF4-FFF2-40B4-BE49-F238E27FC236}">
                    <a16:creationId xmlns:a16="http://schemas.microsoft.com/office/drawing/2014/main" id="{41FA12B0-EAA7-4B9C-8933-564ED2E0B94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73199" y="1104900"/>
                <a:ext cx="0" cy="3749150"/>
              </a:xfrm>
              <a:prstGeom prst="line">
                <a:avLst/>
              </a:prstGeom>
              <a:ln>
                <a:solidFill>
                  <a:schemeClr val="tx2"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F5D23C5C-8A6C-4B93-831D-FD60B7B4A023}"/>
                  </a:ext>
                </a:extLst>
              </p:cNvPr>
              <p:cNvSpPr txBox="1"/>
              <p:nvPr/>
            </p:nvSpPr>
            <p:spPr>
              <a:xfrm>
                <a:off x="1473199" y="826444"/>
                <a:ext cx="337593" cy="246221"/>
              </a:xfrm>
              <a:prstGeom prst="rect">
                <a:avLst/>
              </a:prstGeom>
              <a:noFill/>
            </p:spPr>
            <p:txBody>
              <a:bodyPr wrap="none" lIns="0" rtlCol="0">
                <a:spAutoFit/>
              </a:bodyPr>
              <a:lstStyle/>
              <a:p>
                <a:r>
                  <a:rPr lang="en-US" sz="10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Montserrat" panose="00000500000000000000" pitchFamily="50" charset="0"/>
                  </a:rPr>
                  <a:t>Feb</a:t>
                </a:r>
              </a:p>
            </p:txBody>
          </p:sp>
        </p:grpSp>
        <p:grpSp>
          <p:nvGrpSpPr>
            <p:cNvPr id="96" name="Group 95">
              <a:extLst>
                <a:ext uri="{FF2B5EF4-FFF2-40B4-BE49-F238E27FC236}">
                  <a16:creationId xmlns:a16="http://schemas.microsoft.com/office/drawing/2014/main" id="{9B79DDF4-6FEE-4DA0-906E-3F75965AC07B}"/>
                </a:ext>
              </a:extLst>
            </p:cNvPr>
            <p:cNvGrpSpPr/>
            <p:nvPr/>
          </p:nvGrpSpPr>
          <p:grpSpPr>
            <a:xfrm>
              <a:off x="10957379" y="972462"/>
              <a:ext cx="332209" cy="4027606"/>
              <a:chOff x="1473199" y="826444"/>
              <a:chExt cx="340799" cy="4027606"/>
            </a:xfrm>
          </p:grpSpPr>
          <p:cxnSp>
            <p:nvCxnSpPr>
              <p:cNvPr id="97" name="Straight Connector 96">
                <a:extLst>
                  <a:ext uri="{FF2B5EF4-FFF2-40B4-BE49-F238E27FC236}">
                    <a16:creationId xmlns:a16="http://schemas.microsoft.com/office/drawing/2014/main" id="{E7C3B3B4-F300-4A5F-A33B-5B5653802FC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73199" y="1104900"/>
                <a:ext cx="0" cy="3749150"/>
              </a:xfrm>
              <a:prstGeom prst="line">
                <a:avLst/>
              </a:prstGeom>
              <a:ln>
                <a:solidFill>
                  <a:schemeClr val="tx2"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8" name="TextBox 97">
                <a:extLst>
                  <a:ext uri="{FF2B5EF4-FFF2-40B4-BE49-F238E27FC236}">
                    <a16:creationId xmlns:a16="http://schemas.microsoft.com/office/drawing/2014/main" id="{4610312E-79C2-4DE7-9164-B2E6A16AFE22}"/>
                  </a:ext>
                </a:extLst>
              </p:cNvPr>
              <p:cNvSpPr txBox="1"/>
              <p:nvPr/>
            </p:nvSpPr>
            <p:spPr>
              <a:xfrm>
                <a:off x="1473199" y="826444"/>
                <a:ext cx="340799" cy="246221"/>
              </a:xfrm>
              <a:prstGeom prst="rect">
                <a:avLst/>
              </a:prstGeom>
              <a:noFill/>
            </p:spPr>
            <p:txBody>
              <a:bodyPr wrap="none" lIns="0" rtlCol="0">
                <a:spAutoFit/>
              </a:bodyPr>
              <a:lstStyle/>
              <a:p>
                <a:r>
                  <a:rPr lang="en-US" sz="10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Montserrat" panose="00000500000000000000" pitchFamily="50" charset="0"/>
                  </a:rPr>
                  <a:t>Mar</a:t>
                </a:r>
              </a:p>
            </p:txBody>
          </p:sp>
        </p:grpSp>
      </p:grp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CE69E94F-78E1-4E51-B70F-254B7AF7C2E3}"/>
              </a:ext>
            </a:extLst>
          </p:cNvPr>
          <p:cNvCxnSpPr>
            <a:cxnSpLocks/>
          </p:cNvCxnSpPr>
          <p:nvPr/>
        </p:nvCxnSpPr>
        <p:spPr>
          <a:xfrm>
            <a:off x="11619556" y="1250918"/>
            <a:ext cx="0" cy="3749150"/>
          </a:xfrm>
          <a:prstGeom prst="line">
            <a:avLst/>
          </a:prstGeom>
          <a:ln>
            <a:solidFill>
              <a:schemeClr val="tx2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6" name="Group 155">
            <a:extLst>
              <a:ext uri="{FF2B5EF4-FFF2-40B4-BE49-F238E27FC236}">
                <a16:creationId xmlns:a16="http://schemas.microsoft.com/office/drawing/2014/main" id="{80199164-DAE4-47D9-AA36-621EAB766C8A}"/>
              </a:ext>
            </a:extLst>
          </p:cNvPr>
          <p:cNvGrpSpPr/>
          <p:nvPr/>
        </p:nvGrpSpPr>
        <p:grpSpPr>
          <a:xfrm>
            <a:off x="1842735" y="698178"/>
            <a:ext cx="723423" cy="276999"/>
            <a:chOff x="1473199" y="552160"/>
            <a:chExt cx="723423" cy="276999"/>
          </a:xfrm>
        </p:grpSpPr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D2219430-430B-476F-AC00-67D9863DA90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3199" y="649380"/>
              <a:ext cx="0" cy="82559"/>
            </a:xfrm>
            <a:prstGeom prst="line">
              <a:avLst/>
            </a:prstGeom>
            <a:ln w="25400" cap="rnd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5" name="TextBox 154">
              <a:extLst>
                <a:ext uri="{FF2B5EF4-FFF2-40B4-BE49-F238E27FC236}">
                  <a16:creationId xmlns:a16="http://schemas.microsoft.com/office/drawing/2014/main" id="{00C32232-2823-47EC-AFD8-A54624DC60A9}"/>
                </a:ext>
              </a:extLst>
            </p:cNvPr>
            <p:cNvSpPr txBox="1"/>
            <p:nvPr/>
          </p:nvSpPr>
          <p:spPr>
            <a:xfrm>
              <a:off x="1560871" y="552160"/>
              <a:ext cx="635751" cy="276999"/>
            </a:xfrm>
            <a:prstGeom prst="rect">
              <a:avLst/>
            </a:prstGeom>
            <a:noFill/>
          </p:spPr>
          <p:txBody>
            <a:bodyPr wrap="none" lIns="0" rtlCol="0">
              <a:spAutoFit/>
            </a:bodyPr>
            <a:lstStyle/>
            <a:p>
              <a:r>
                <a:rPr lang="en-US" sz="1200" b="1" dirty="0">
                  <a:solidFill>
                    <a:schemeClr val="tx2"/>
                  </a:solidFill>
                  <a:latin typeface="Montserrat" panose="00000500000000000000" pitchFamily="50" charset="0"/>
                </a:rPr>
                <a:t>YEAR 1</a:t>
              </a:r>
            </a:p>
          </p:txBody>
        </p:sp>
      </p:grpSp>
      <p:grpSp>
        <p:nvGrpSpPr>
          <p:cNvPr id="157" name="Group 156">
            <a:extLst>
              <a:ext uri="{FF2B5EF4-FFF2-40B4-BE49-F238E27FC236}">
                <a16:creationId xmlns:a16="http://schemas.microsoft.com/office/drawing/2014/main" id="{BCC4D0D5-0C98-496F-B34A-52B8B5D3001F}"/>
              </a:ext>
            </a:extLst>
          </p:cNvPr>
          <p:cNvGrpSpPr/>
          <p:nvPr/>
        </p:nvGrpSpPr>
        <p:grpSpPr>
          <a:xfrm>
            <a:off x="9658021" y="698178"/>
            <a:ext cx="791012" cy="276999"/>
            <a:chOff x="1473199" y="552160"/>
            <a:chExt cx="811463" cy="276999"/>
          </a:xfrm>
        </p:grpSpPr>
        <p:cxnSp>
          <p:nvCxnSpPr>
            <p:cNvPr id="158" name="Straight Connector 157">
              <a:extLst>
                <a:ext uri="{FF2B5EF4-FFF2-40B4-BE49-F238E27FC236}">
                  <a16:creationId xmlns:a16="http://schemas.microsoft.com/office/drawing/2014/main" id="{62CDDFE8-5F6C-437E-9849-B0FEABE128C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3199" y="649380"/>
              <a:ext cx="0" cy="82559"/>
            </a:xfrm>
            <a:prstGeom prst="line">
              <a:avLst/>
            </a:prstGeom>
            <a:ln w="25400" cap="rnd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C43A2F8B-BB96-4E26-B6E0-CED8B25493D3}"/>
                </a:ext>
              </a:extLst>
            </p:cNvPr>
            <p:cNvSpPr txBox="1"/>
            <p:nvPr/>
          </p:nvSpPr>
          <p:spPr>
            <a:xfrm>
              <a:off x="1601229" y="552160"/>
              <a:ext cx="683433" cy="276999"/>
            </a:xfrm>
            <a:prstGeom prst="rect">
              <a:avLst/>
            </a:prstGeom>
            <a:noFill/>
          </p:spPr>
          <p:txBody>
            <a:bodyPr wrap="none" lIns="0" rtlCol="0">
              <a:spAutoFit/>
            </a:bodyPr>
            <a:lstStyle/>
            <a:p>
              <a:r>
                <a:rPr lang="en-US" sz="1200" b="1" dirty="0">
                  <a:solidFill>
                    <a:schemeClr val="tx2"/>
                  </a:solidFill>
                  <a:latin typeface="Montserrat" panose="00000500000000000000" pitchFamily="50" charset="0"/>
                </a:rPr>
                <a:t>YEAR 2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F3972587-70C4-44D4-B724-FBCD859CF62C}"/>
              </a:ext>
            </a:extLst>
          </p:cNvPr>
          <p:cNvGrpSpPr/>
          <p:nvPr/>
        </p:nvGrpSpPr>
        <p:grpSpPr>
          <a:xfrm>
            <a:off x="557905" y="1634981"/>
            <a:ext cx="11061597" cy="3363527"/>
            <a:chOff x="557905" y="1634981"/>
            <a:chExt cx="11061597" cy="3363527"/>
          </a:xfrm>
        </p:grpSpPr>
        <p:grpSp>
          <p:nvGrpSpPr>
            <p:cNvPr id="181" name="Group 180">
              <a:extLst>
                <a:ext uri="{FF2B5EF4-FFF2-40B4-BE49-F238E27FC236}">
                  <a16:creationId xmlns:a16="http://schemas.microsoft.com/office/drawing/2014/main" id="{E36DD285-F545-4402-BDC3-90579CA8A159}"/>
                </a:ext>
              </a:extLst>
            </p:cNvPr>
            <p:cNvGrpSpPr/>
            <p:nvPr/>
          </p:nvGrpSpPr>
          <p:grpSpPr>
            <a:xfrm>
              <a:off x="557905" y="2137987"/>
              <a:ext cx="11061597" cy="2860521"/>
              <a:chOff x="374335" y="2172944"/>
              <a:chExt cx="11121762" cy="2860521"/>
            </a:xfrm>
          </p:grpSpPr>
          <p:cxnSp>
            <p:nvCxnSpPr>
              <p:cNvPr id="172" name="Straight Connector 171">
                <a:extLst>
                  <a:ext uri="{FF2B5EF4-FFF2-40B4-BE49-F238E27FC236}">
                    <a16:creationId xmlns:a16="http://schemas.microsoft.com/office/drawing/2014/main" id="{82C1C845-A8E3-4FD6-9249-D8FF59E1F289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5935216" y="-3387937"/>
                <a:ext cx="0" cy="11121762"/>
              </a:xfrm>
              <a:prstGeom prst="line">
                <a:avLst/>
              </a:prstGeom>
              <a:ln>
                <a:solidFill>
                  <a:schemeClr val="tx2"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3" name="Straight Connector 172">
                <a:extLst>
                  <a:ext uri="{FF2B5EF4-FFF2-40B4-BE49-F238E27FC236}">
                    <a16:creationId xmlns:a16="http://schemas.microsoft.com/office/drawing/2014/main" id="{7364339B-DFC3-4991-A53A-A70A1805CDBA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5935216" y="-1398850"/>
                <a:ext cx="0" cy="11121762"/>
              </a:xfrm>
              <a:prstGeom prst="line">
                <a:avLst/>
              </a:prstGeom>
              <a:ln>
                <a:solidFill>
                  <a:schemeClr val="tx2"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Straight Connector 179">
                <a:extLst>
                  <a:ext uri="{FF2B5EF4-FFF2-40B4-BE49-F238E27FC236}">
                    <a16:creationId xmlns:a16="http://schemas.microsoft.com/office/drawing/2014/main" id="{8EFD9FFA-17C1-481E-B000-411B625EFCFD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5935216" y="-527416"/>
                <a:ext cx="0" cy="11121762"/>
              </a:xfrm>
              <a:prstGeom prst="line">
                <a:avLst/>
              </a:prstGeom>
              <a:ln>
                <a:solidFill>
                  <a:schemeClr val="tx2"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6" name="TextBox 175">
              <a:extLst>
                <a:ext uri="{FF2B5EF4-FFF2-40B4-BE49-F238E27FC236}">
                  <a16:creationId xmlns:a16="http://schemas.microsoft.com/office/drawing/2014/main" id="{81437F5F-BE0C-4ADF-828F-A58C2E5ABDA2}"/>
                </a:ext>
              </a:extLst>
            </p:cNvPr>
            <p:cNvSpPr txBox="1"/>
            <p:nvPr/>
          </p:nvSpPr>
          <p:spPr>
            <a:xfrm>
              <a:off x="557905" y="1634981"/>
              <a:ext cx="911468" cy="246221"/>
            </a:xfrm>
            <a:prstGeom prst="rect">
              <a:avLst/>
            </a:prstGeom>
            <a:noFill/>
          </p:spPr>
          <p:txBody>
            <a:bodyPr wrap="none" lIns="0" rtlCol="0">
              <a:spAutoFit/>
            </a:bodyPr>
            <a:lstStyle/>
            <a:p>
              <a:r>
                <a:rPr lang="en-US" sz="1000" b="1" dirty="0">
                  <a:latin typeface="Montserrat" panose="00000500000000000000" pitchFamily="50" charset="0"/>
                </a:rPr>
                <a:t>MARKETING</a:t>
              </a:r>
            </a:p>
          </p:txBody>
        </p:sp>
        <p:sp>
          <p:nvSpPr>
            <p:cNvPr id="177" name="TextBox 176">
              <a:extLst>
                <a:ext uri="{FF2B5EF4-FFF2-40B4-BE49-F238E27FC236}">
                  <a16:creationId xmlns:a16="http://schemas.microsoft.com/office/drawing/2014/main" id="{F752316B-D83D-4823-B6B4-4BBC077A46D8}"/>
                </a:ext>
              </a:extLst>
            </p:cNvPr>
            <p:cNvSpPr txBox="1"/>
            <p:nvPr/>
          </p:nvSpPr>
          <p:spPr>
            <a:xfrm>
              <a:off x="557905" y="3009420"/>
              <a:ext cx="1139094" cy="246221"/>
            </a:xfrm>
            <a:prstGeom prst="rect">
              <a:avLst/>
            </a:prstGeom>
            <a:noFill/>
          </p:spPr>
          <p:txBody>
            <a:bodyPr wrap="none" lIns="0" rtlCol="0">
              <a:spAutoFit/>
            </a:bodyPr>
            <a:lstStyle/>
            <a:p>
              <a:r>
                <a:rPr lang="en-US" sz="1000" b="1" dirty="0">
                  <a:latin typeface="Montserrat" panose="00000500000000000000" pitchFamily="50" charset="0"/>
                </a:rPr>
                <a:t>DEVELOPMENT</a:t>
              </a:r>
            </a:p>
          </p:txBody>
        </p:sp>
        <p:sp>
          <p:nvSpPr>
            <p:cNvPr id="179" name="TextBox 178">
              <a:extLst>
                <a:ext uri="{FF2B5EF4-FFF2-40B4-BE49-F238E27FC236}">
                  <a16:creationId xmlns:a16="http://schemas.microsoft.com/office/drawing/2014/main" id="{9809E4A4-3B85-4DB9-98B1-3D14BDF2296B}"/>
                </a:ext>
              </a:extLst>
            </p:cNvPr>
            <p:cNvSpPr txBox="1"/>
            <p:nvPr/>
          </p:nvSpPr>
          <p:spPr>
            <a:xfrm>
              <a:off x="557905" y="4383858"/>
              <a:ext cx="323165" cy="246221"/>
            </a:xfrm>
            <a:prstGeom prst="rect">
              <a:avLst/>
            </a:prstGeom>
            <a:noFill/>
          </p:spPr>
          <p:txBody>
            <a:bodyPr wrap="none" lIns="0" rtlCol="0">
              <a:spAutoFit/>
            </a:bodyPr>
            <a:lstStyle/>
            <a:p>
              <a:r>
                <a:rPr lang="en-US" sz="1000" b="1" dirty="0">
                  <a:latin typeface="Montserrat" panose="00000500000000000000" pitchFamily="50" charset="0"/>
                </a:rPr>
                <a:t>KPI</a:t>
              </a:r>
            </a:p>
          </p:txBody>
        </p:sp>
      </p:grpSp>
      <p:sp>
        <p:nvSpPr>
          <p:cNvPr id="182" name="Rectangle: Rounded Corners 181">
            <a:extLst>
              <a:ext uri="{FF2B5EF4-FFF2-40B4-BE49-F238E27FC236}">
                <a16:creationId xmlns:a16="http://schemas.microsoft.com/office/drawing/2014/main" id="{26D8C339-0EA3-4185-8669-BAE8505EABCB}"/>
              </a:ext>
            </a:extLst>
          </p:cNvPr>
          <p:cNvSpPr/>
          <p:nvPr/>
        </p:nvSpPr>
        <p:spPr>
          <a:xfrm>
            <a:off x="557905" y="5221016"/>
            <a:ext cx="1260479" cy="1320161"/>
          </a:xfrm>
          <a:prstGeom prst="roundRect">
            <a:avLst>
              <a:gd name="adj" fmla="val 10377"/>
            </a:avLst>
          </a:prstGeom>
          <a:solidFill>
            <a:srgbClr val="EAED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 bIns="91440" rtlCol="0" anchor="t" anchorCtr="0"/>
          <a:lstStyle/>
          <a:p>
            <a:pPr>
              <a:lnSpc>
                <a:spcPts val="1200"/>
              </a:lnSpc>
              <a:spcAft>
                <a:spcPts val="600"/>
              </a:spcAft>
            </a:pPr>
            <a:r>
              <a:rPr lang="en-US" sz="900" b="1" dirty="0">
                <a:solidFill>
                  <a:schemeClr val="tx2"/>
                </a:solidFill>
                <a:latin typeface="Montserrat" panose="00000500000000000000" pitchFamily="50" charset="0"/>
              </a:rPr>
              <a:t>DELIVERY</a:t>
            </a:r>
          </a:p>
          <a:p>
            <a:pPr>
              <a:lnSpc>
                <a:spcPts val="1200"/>
              </a:lnSpc>
              <a:spcAft>
                <a:spcPts val="600"/>
              </a:spcAft>
            </a:pPr>
            <a:r>
              <a:rPr lang="en-US" sz="900" dirty="0">
                <a:solidFill>
                  <a:schemeClr val="tx2"/>
                </a:solidFill>
                <a:latin typeface="Montserrat" panose="00000500000000000000" pitchFamily="50" charset="0"/>
              </a:rPr>
              <a:t>Delays expected to Version 1</a:t>
            </a:r>
          </a:p>
        </p:txBody>
      </p:sp>
      <p:sp>
        <p:nvSpPr>
          <p:cNvPr id="198" name="Rectangle: Rounded Corners 197">
            <a:extLst>
              <a:ext uri="{FF2B5EF4-FFF2-40B4-BE49-F238E27FC236}">
                <a16:creationId xmlns:a16="http://schemas.microsoft.com/office/drawing/2014/main" id="{903DC7E9-DCAB-4276-BFB9-5126545A104B}"/>
              </a:ext>
            </a:extLst>
          </p:cNvPr>
          <p:cNvSpPr/>
          <p:nvPr/>
        </p:nvSpPr>
        <p:spPr>
          <a:xfrm>
            <a:off x="1958065" y="5221016"/>
            <a:ext cx="1260479" cy="1320161"/>
          </a:xfrm>
          <a:prstGeom prst="roundRect">
            <a:avLst>
              <a:gd name="adj" fmla="val 10377"/>
            </a:avLst>
          </a:prstGeom>
          <a:solidFill>
            <a:srgbClr val="EAED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 bIns="91440" rtlCol="0" anchor="t" anchorCtr="0"/>
          <a:lstStyle/>
          <a:p>
            <a:pPr>
              <a:lnSpc>
                <a:spcPts val="1200"/>
              </a:lnSpc>
              <a:spcAft>
                <a:spcPts val="600"/>
              </a:spcAft>
            </a:pPr>
            <a:r>
              <a:rPr lang="en-US" sz="900" b="1" dirty="0">
                <a:solidFill>
                  <a:schemeClr val="tx2"/>
                </a:solidFill>
                <a:latin typeface="Montserrat" panose="00000500000000000000" pitchFamily="50" charset="0"/>
              </a:rPr>
              <a:t>BUDGET</a:t>
            </a:r>
          </a:p>
          <a:p>
            <a:pPr>
              <a:lnSpc>
                <a:spcPts val="1200"/>
              </a:lnSpc>
              <a:spcAft>
                <a:spcPts val="600"/>
              </a:spcAft>
            </a:pPr>
            <a:r>
              <a:rPr lang="en-US" sz="900" dirty="0">
                <a:solidFill>
                  <a:schemeClr val="tx2"/>
                </a:solidFill>
                <a:latin typeface="Montserrat" panose="00000500000000000000" pitchFamily="50" charset="0"/>
              </a:rPr>
              <a:t>Budget will need bolstering in Q2 20XX</a:t>
            </a:r>
          </a:p>
        </p:txBody>
      </p:sp>
      <p:sp>
        <p:nvSpPr>
          <p:cNvPr id="199" name="Rectangle: Rounded Corners 198">
            <a:extLst>
              <a:ext uri="{FF2B5EF4-FFF2-40B4-BE49-F238E27FC236}">
                <a16:creationId xmlns:a16="http://schemas.microsoft.com/office/drawing/2014/main" id="{31235B42-091B-4355-9587-B3B99379EE5F}"/>
              </a:ext>
            </a:extLst>
          </p:cNvPr>
          <p:cNvSpPr/>
          <p:nvPr/>
        </p:nvSpPr>
        <p:spPr>
          <a:xfrm>
            <a:off x="3358225" y="5221016"/>
            <a:ext cx="1260479" cy="1320161"/>
          </a:xfrm>
          <a:prstGeom prst="roundRect">
            <a:avLst>
              <a:gd name="adj" fmla="val 10377"/>
            </a:avLst>
          </a:prstGeom>
          <a:solidFill>
            <a:srgbClr val="EAED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 bIns="91440" rtlCol="0" anchor="t" anchorCtr="0"/>
          <a:lstStyle/>
          <a:p>
            <a:pPr>
              <a:lnSpc>
                <a:spcPts val="1200"/>
              </a:lnSpc>
              <a:spcAft>
                <a:spcPts val="600"/>
              </a:spcAft>
            </a:pPr>
            <a:r>
              <a:rPr lang="en-US" sz="900" b="1" dirty="0">
                <a:solidFill>
                  <a:schemeClr val="tx2"/>
                </a:solidFill>
                <a:latin typeface="Montserrat" panose="00000500000000000000" pitchFamily="50" charset="0"/>
              </a:rPr>
              <a:t>RESOURCES</a:t>
            </a:r>
          </a:p>
          <a:p>
            <a:pPr>
              <a:lnSpc>
                <a:spcPts val="1200"/>
              </a:lnSpc>
              <a:spcAft>
                <a:spcPts val="600"/>
              </a:spcAft>
            </a:pPr>
            <a:r>
              <a:rPr lang="en-US" sz="900" dirty="0">
                <a:solidFill>
                  <a:schemeClr val="tx2"/>
                </a:solidFill>
                <a:latin typeface="Montserrat" panose="00000500000000000000" pitchFamily="50" charset="0"/>
              </a:rPr>
              <a:t>All resource on track</a:t>
            </a:r>
          </a:p>
        </p:txBody>
      </p:sp>
      <p:sp>
        <p:nvSpPr>
          <p:cNvPr id="200" name="Rectangle: Rounded Corners 199">
            <a:extLst>
              <a:ext uri="{FF2B5EF4-FFF2-40B4-BE49-F238E27FC236}">
                <a16:creationId xmlns:a16="http://schemas.microsoft.com/office/drawing/2014/main" id="{08CB2A61-78E0-432D-8F3D-C895F9169351}"/>
              </a:ext>
            </a:extLst>
          </p:cNvPr>
          <p:cNvSpPr/>
          <p:nvPr/>
        </p:nvSpPr>
        <p:spPr>
          <a:xfrm>
            <a:off x="4758384" y="5221016"/>
            <a:ext cx="1260479" cy="1320161"/>
          </a:xfrm>
          <a:prstGeom prst="roundRect">
            <a:avLst>
              <a:gd name="adj" fmla="val 10377"/>
            </a:avLst>
          </a:prstGeom>
          <a:solidFill>
            <a:srgbClr val="EAED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 bIns="91440" rtlCol="0" anchor="t" anchorCtr="0"/>
          <a:lstStyle/>
          <a:p>
            <a:pPr>
              <a:lnSpc>
                <a:spcPts val="1200"/>
              </a:lnSpc>
              <a:spcAft>
                <a:spcPts val="600"/>
              </a:spcAft>
            </a:pPr>
            <a:r>
              <a:rPr lang="en-US" sz="900" b="1" dirty="0">
                <a:solidFill>
                  <a:schemeClr val="tx2"/>
                </a:solidFill>
                <a:latin typeface="Montserrat" panose="00000500000000000000" pitchFamily="50" charset="0"/>
              </a:rPr>
              <a:t>MARCOM</a:t>
            </a:r>
          </a:p>
          <a:p>
            <a:pPr>
              <a:lnSpc>
                <a:spcPts val="1200"/>
              </a:lnSpc>
              <a:spcAft>
                <a:spcPts val="600"/>
              </a:spcAft>
            </a:pPr>
            <a:r>
              <a:rPr lang="en-US" sz="900" dirty="0">
                <a:solidFill>
                  <a:schemeClr val="tx2"/>
                </a:solidFill>
                <a:latin typeface="Montserrat" panose="00000500000000000000" pitchFamily="50" charset="0"/>
              </a:rPr>
              <a:t>Public perception is very healthy positive</a:t>
            </a:r>
          </a:p>
        </p:txBody>
      </p:sp>
      <p:sp>
        <p:nvSpPr>
          <p:cNvPr id="201" name="Rectangle: Rounded Corners 200">
            <a:extLst>
              <a:ext uri="{FF2B5EF4-FFF2-40B4-BE49-F238E27FC236}">
                <a16:creationId xmlns:a16="http://schemas.microsoft.com/office/drawing/2014/main" id="{6BCE5A6A-95F0-4E7E-A658-405721705516}"/>
              </a:ext>
            </a:extLst>
          </p:cNvPr>
          <p:cNvSpPr/>
          <p:nvPr/>
        </p:nvSpPr>
        <p:spPr>
          <a:xfrm>
            <a:off x="6158544" y="5221016"/>
            <a:ext cx="1260479" cy="1320161"/>
          </a:xfrm>
          <a:prstGeom prst="roundRect">
            <a:avLst>
              <a:gd name="adj" fmla="val 10377"/>
            </a:avLst>
          </a:prstGeom>
          <a:solidFill>
            <a:srgbClr val="EAED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 bIns="91440" rtlCol="0" anchor="t" anchorCtr="0"/>
          <a:lstStyle/>
          <a:p>
            <a:pPr>
              <a:lnSpc>
                <a:spcPts val="1200"/>
              </a:lnSpc>
              <a:spcAft>
                <a:spcPts val="600"/>
              </a:spcAft>
            </a:pPr>
            <a:r>
              <a:rPr lang="en-US" sz="900" b="1" dirty="0">
                <a:solidFill>
                  <a:schemeClr val="tx2"/>
                </a:solidFill>
                <a:latin typeface="Montserrat" panose="00000500000000000000" pitchFamily="50" charset="0"/>
              </a:rPr>
              <a:t>DEPENDENCIES</a:t>
            </a:r>
          </a:p>
          <a:p>
            <a:pPr>
              <a:lnSpc>
                <a:spcPts val="1200"/>
              </a:lnSpc>
              <a:spcAft>
                <a:spcPts val="600"/>
              </a:spcAft>
            </a:pPr>
            <a:r>
              <a:rPr lang="en-US" sz="900" dirty="0">
                <a:solidFill>
                  <a:schemeClr val="tx2"/>
                </a:solidFill>
                <a:latin typeface="Montserrat" panose="00000500000000000000" pitchFamily="50" charset="0"/>
              </a:rPr>
              <a:t>Partnerships and services all in place and on track</a:t>
            </a:r>
          </a:p>
        </p:txBody>
      </p:sp>
      <p:sp>
        <p:nvSpPr>
          <p:cNvPr id="202" name="Rectangle: Rounded Corners 201">
            <a:extLst>
              <a:ext uri="{FF2B5EF4-FFF2-40B4-BE49-F238E27FC236}">
                <a16:creationId xmlns:a16="http://schemas.microsoft.com/office/drawing/2014/main" id="{7DC62996-3119-46E4-A1FE-F60384FA2F8A}"/>
              </a:ext>
            </a:extLst>
          </p:cNvPr>
          <p:cNvSpPr/>
          <p:nvPr/>
        </p:nvSpPr>
        <p:spPr>
          <a:xfrm>
            <a:off x="7558704" y="5221016"/>
            <a:ext cx="1260479" cy="1320161"/>
          </a:xfrm>
          <a:prstGeom prst="roundRect">
            <a:avLst>
              <a:gd name="adj" fmla="val 10377"/>
            </a:avLst>
          </a:prstGeom>
          <a:solidFill>
            <a:srgbClr val="EAEDF2"/>
          </a:solidFill>
          <a:ln>
            <a:solidFill>
              <a:srgbClr val="EAED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 bIns="91440" rtlCol="0" anchor="t" anchorCtr="0"/>
          <a:lstStyle/>
          <a:p>
            <a:pPr>
              <a:lnSpc>
                <a:spcPts val="1200"/>
              </a:lnSpc>
              <a:spcAft>
                <a:spcPts val="600"/>
              </a:spcAft>
            </a:pPr>
            <a:r>
              <a:rPr lang="en-US" sz="900" b="1" dirty="0">
                <a:solidFill>
                  <a:schemeClr val="tx2"/>
                </a:solidFill>
                <a:latin typeface="Montserrat" panose="00000500000000000000" pitchFamily="50" charset="0"/>
              </a:rPr>
              <a:t>RISKS</a:t>
            </a:r>
          </a:p>
          <a:p>
            <a:pPr>
              <a:lnSpc>
                <a:spcPts val="1200"/>
              </a:lnSpc>
            </a:pPr>
            <a:r>
              <a:rPr lang="en-US" sz="9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Montserrat" panose="00000500000000000000" pitchFamily="50" charset="0"/>
              </a:rPr>
              <a:t>Competitor</a:t>
            </a:r>
          </a:p>
          <a:p>
            <a:pPr>
              <a:lnSpc>
                <a:spcPts val="1200"/>
              </a:lnSpc>
              <a:spcAft>
                <a:spcPts val="600"/>
              </a:spcAft>
            </a:pPr>
            <a:r>
              <a:rPr lang="en-US" sz="900" dirty="0">
                <a:solidFill>
                  <a:schemeClr val="tx2"/>
                </a:solidFill>
                <a:latin typeface="Montserrat" panose="00000500000000000000" pitchFamily="50" charset="0"/>
              </a:rPr>
              <a:t>Tyrell Corp. – new Product</a:t>
            </a:r>
          </a:p>
          <a:p>
            <a:pPr>
              <a:lnSpc>
                <a:spcPts val="1200"/>
              </a:lnSpc>
            </a:pPr>
            <a:r>
              <a:rPr lang="en-US" sz="9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Montserrat" panose="00000500000000000000" pitchFamily="50" charset="0"/>
              </a:rPr>
              <a:t>Market</a:t>
            </a:r>
          </a:p>
          <a:p>
            <a:pPr>
              <a:lnSpc>
                <a:spcPts val="1200"/>
              </a:lnSpc>
              <a:spcAft>
                <a:spcPts val="600"/>
              </a:spcAft>
            </a:pPr>
            <a:r>
              <a:rPr lang="en-US" sz="900" dirty="0">
                <a:solidFill>
                  <a:schemeClr val="tx2"/>
                </a:solidFill>
                <a:latin typeface="Montserrat" panose="00000500000000000000" pitchFamily="50" charset="0"/>
              </a:rPr>
              <a:t>New Product</a:t>
            </a:r>
          </a:p>
        </p:txBody>
      </p:sp>
      <p:sp>
        <p:nvSpPr>
          <p:cNvPr id="203" name="Rectangle: Rounded Corners 202">
            <a:extLst>
              <a:ext uri="{FF2B5EF4-FFF2-40B4-BE49-F238E27FC236}">
                <a16:creationId xmlns:a16="http://schemas.microsoft.com/office/drawing/2014/main" id="{76562401-C943-4A1B-9F4D-B2ADEE605ED1}"/>
              </a:ext>
            </a:extLst>
          </p:cNvPr>
          <p:cNvSpPr/>
          <p:nvPr/>
        </p:nvSpPr>
        <p:spPr>
          <a:xfrm>
            <a:off x="8958864" y="5221016"/>
            <a:ext cx="1260479" cy="1320161"/>
          </a:xfrm>
          <a:prstGeom prst="roundRect">
            <a:avLst>
              <a:gd name="adj" fmla="val 10377"/>
            </a:avLst>
          </a:prstGeom>
          <a:solidFill>
            <a:srgbClr val="EAEDF2"/>
          </a:solidFill>
          <a:ln>
            <a:solidFill>
              <a:srgbClr val="EAED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 bIns="91440" rtlCol="0" anchor="t" anchorCtr="0"/>
          <a:lstStyle/>
          <a:p>
            <a:pPr>
              <a:lnSpc>
                <a:spcPts val="1200"/>
              </a:lnSpc>
              <a:spcAft>
                <a:spcPts val="600"/>
              </a:spcAft>
            </a:pPr>
            <a:r>
              <a:rPr lang="en-US" sz="900" b="1" dirty="0">
                <a:solidFill>
                  <a:schemeClr val="tx2"/>
                </a:solidFill>
                <a:latin typeface="Montserrat" panose="00000500000000000000" pitchFamily="50" charset="0"/>
              </a:rPr>
              <a:t>ISSUES</a:t>
            </a:r>
          </a:p>
          <a:p>
            <a:pPr>
              <a:lnSpc>
                <a:spcPts val="1200"/>
              </a:lnSpc>
            </a:pPr>
            <a:r>
              <a:rPr lang="en-US" sz="9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Montserrat" panose="00000500000000000000" pitchFamily="50" charset="0"/>
              </a:rPr>
              <a:t>Delivery</a:t>
            </a:r>
          </a:p>
          <a:p>
            <a:pPr>
              <a:lnSpc>
                <a:spcPts val="1200"/>
              </a:lnSpc>
              <a:spcAft>
                <a:spcPts val="600"/>
              </a:spcAft>
            </a:pPr>
            <a:r>
              <a:rPr lang="en-US" sz="900" dirty="0">
                <a:solidFill>
                  <a:schemeClr val="tx2"/>
                </a:solidFill>
                <a:latin typeface="Montserrat" panose="00000500000000000000" pitchFamily="50" charset="0"/>
              </a:rPr>
              <a:t>Tech Issues</a:t>
            </a:r>
          </a:p>
          <a:p>
            <a:pPr>
              <a:lnSpc>
                <a:spcPts val="1200"/>
              </a:lnSpc>
            </a:pPr>
            <a:r>
              <a:rPr lang="en-US" sz="9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Montserrat" panose="00000500000000000000" pitchFamily="50" charset="0"/>
              </a:rPr>
              <a:t>Budget</a:t>
            </a:r>
          </a:p>
          <a:p>
            <a:pPr>
              <a:lnSpc>
                <a:spcPts val="1200"/>
              </a:lnSpc>
              <a:spcAft>
                <a:spcPts val="600"/>
              </a:spcAft>
            </a:pPr>
            <a:r>
              <a:rPr lang="en-US" sz="900" dirty="0">
                <a:solidFill>
                  <a:schemeClr val="tx2"/>
                </a:solidFill>
                <a:latin typeface="Montserrat" panose="00000500000000000000" pitchFamily="50" charset="0"/>
              </a:rPr>
              <a:t>Investment Needed Q2</a:t>
            </a:r>
          </a:p>
        </p:txBody>
      </p:sp>
      <p:sp>
        <p:nvSpPr>
          <p:cNvPr id="204" name="Rectangle: Rounded Corners 203">
            <a:extLst>
              <a:ext uri="{FF2B5EF4-FFF2-40B4-BE49-F238E27FC236}">
                <a16:creationId xmlns:a16="http://schemas.microsoft.com/office/drawing/2014/main" id="{A9F2BC47-AEA8-4F9A-8252-A14BE1678B31}"/>
              </a:ext>
            </a:extLst>
          </p:cNvPr>
          <p:cNvSpPr/>
          <p:nvPr/>
        </p:nvSpPr>
        <p:spPr>
          <a:xfrm>
            <a:off x="10359024" y="5221016"/>
            <a:ext cx="1260479" cy="1320161"/>
          </a:xfrm>
          <a:prstGeom prst="roundRect">
            <a:avLst>
              <a:gd name="adj" fmla="val 10377"/>
            </a:avLst>
          </a:prstGeom>
          <a:solidFill>
            <a:srgbClr val="EAEDF2"/>
          </a:solidFill>
          <a:ln>
            <a:solidFill>
              <a:srgbClr val="EAED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 bIns="91440" rtlCol="0" anchor="t" anchorCtr="0"/>
          <a:lstStyle/>
          <a:p>
            <a:pPr>
              <a:lnSpc>
                <a:spcPts val="1200"/>
              </a:lnSpc>
              <a:spcAft>
                <a:spcPts val="600"/>
              </a:spcAft>
            </a:pPr>
            <a:r>
              <a:rPr lang="en-US" sz="900" b="1" dirty="0">
                <a:solidFill>
                  <a:schemeClr val="tx2"/>
                </a:solidFill>
                <a:latin typeface="Montserrat" panose="00000500000000000000" pitchFamily="50" charset="0"/>
              </a:rPr>
              <a:t>On RADAR</a:t>
            </a:r>
          </a:p>
          <a:p>
            <a:pPr>
              <a:lnSpc>
                <a:spcPts val="1200"/>
              </a:lnSpc>
            </a:pPr>
            <a:r>
              <a:rPr lang="en-US" sz="9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Montserrat" panose="00000500000000000000" pitchFamily="50" charset="0"/>
              </a:rPr>
              <a:t>Aug 20XX</a:t>
            </a:r>
          </a:p>
          <a:p>
            <a:pPr>
              <a:lnSpc>
                <a:spcPts val="1200"/>
              </a:lnSpc>
              <a:spcAft>
                <a:spcPts val="600"/>
              </a:spcAft>
            </a:pPr>
            <a:r>
              <a:rPr lang="en-US" sz="900" dirty="0">
                <a:solidFill>
                  <a:schemeClr val="tx2"/>
                </a:solidFill>
                <a:latin typeface="Montserrat" panose="00000500000000000000" pitchFamily="50" charset="0"/>
              </a:rPr>
              <a:t>New Mobile Opportunity</a:t>
            </a:r>
          </a:p>
          <a:p>
            <a:pPr>
              <a:lnSpc>
                <a:spcPts val="1200"/>
              </a:lnSpc>
            </a:pPr>
            <a:r>
              <a:rPr lang="en-US" sz="9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Montserrat" panose="00000500000000000000" pitchFamily="50" charset="0"/>
              </a:rPr>
              <a:t>Jun 20XX</a:t>
            </a:r>
          </a:p>
          <a:p>
            <a:pPr>
              <a:lnSpc>
                <a:spcPts val="1200"/>
              </a:lnSpc>
              <a:spcAft>
                <a:spcPts val="600"/>
              </a:spcAft>
            </a:pPr>
            <a:r>
              <a:rPr lang="en-US" sz="900" dirty="0">
                <a:solidFill>
                  <a:schemeClr val="tx2"/>
                </a:solidFill>
                <a:latin typeface="Montserrat" panose="00000500000000000000" pitchFamily="50" charset="0"/>
              </a:rPr>
              <a:t>New Suppliers</a:t>
            </a:r>
          </a:p>
        </p:txBody>
      </p:sp>
      <p:grpSp>
        <p:nvGrpSpPr>
          <p:cNvPr id="208" name="Group 207">
            <a:extLst>
              <a:ext uri="{FF2B5EF4-FFF2-40B4-BE49-F238E27FC236}">
                <a16:creationId xmlns:a16="http://schemas.microsoft.com/office/drawing/2014/main" id="{0E3983E7-9DB3-4F20-B6AA-DE3EEB84B34D}"/>
              </a:ext>
            </a:extLst>
          </p:cNvPr>
          <p:cNvGrpSpPr/>
          <p:nvPr/>
        </p:nvGrpSpPr>
        <p:grpSpPr>
          <a:xfrm>
            <a:off x="7353520" y="316823"/>
            <a:ext cx="595070" cy="246221"/>
            <a:chOff x="6578273" y="351780"/>
            <a:chExt cx="595070" cy="246221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BFB13983-770B-43B1-9552-9BA968807A52}"/>
                </a:ext>
              </a:extLst>
            </p:cNvPr>
            <p:cNvSpPr/>
            <p:nvPr/>
          </p:nvSpPr>
          <p:spPr>
            <a:xfrm>
              <a:off x="6578273" y="409064"/>
              <a:ext cx="131652" cy="13165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6" name="TextBox 205">
              <a:extLst>
                <a:ext uri="{FF2B5EF4-FFF2-40B4-BE49-F238E27FC236}">
                  <a16:creationId xmlns:a16="http://schemas.microsoft.com/office/drawing/2014/main" id="{BAB6303A-0E09-4603-8031-7EED63D4F6B8}"/>
                </a:ext>
              </a:extLst>
            </p:cNvPr>
            <p:cNvSpPr txBox="1"/>
            <p:nvPr/>
          </p:nvSpPr>
          <p:spPr>
            <a:xfrm>
              <a:off x="6818118" y="351780"/>
              <a:ext cx="355225" cy="246221"/>
            </a:xfrm>
            <a:prstGeom prst="rect">
              <a:avLst/>
            </a:prstGeom>
            <a:noFill/>
          </p:spPr>
          <p:txBody>
            <a:bodyPr wrap="none" lIns="0" rtlCol="0">
              <a:spAutoFit/>
            </a:bodyPr>
            <a:lstStyle/>
            <a:p>
              <a:r>
                <a:rPr lang="en-US" sz="10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TBC</a:t>
              </a:r>
            </a:p>
          </p:txBody>
        </p: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44B6533F-773B-4A72-B6B5-56BFD9C36354}"/>
              </a:ext>
            </a:extLst>
          </p:cNvPr>
          <p:cNvGrpSpPr/>
          <p:nvPr/>
        </p:nvGrpSpPr>
        <p:grpSpPr>
          <a:xfrm>
            <a:off x="8352791" y="316823"/>
            <a:ext cx="904451" cy="246221"/>
            <a:chOff x="6578273" y="351780"/>
            <a:chExt cx="904451" cy="246221"/>
          </a:xfrm>
        </p:grpSpPr>
        <p:sp>
          <p:nvSpPr>
            <p:cNvPr id="210" name="Oval 209">
              <a:extLst>
                <a:ext uri="{FF2B5EF4-FFF2-40B4-BE49-F238E27FC236}">
                  <a16:creationId xmlns:a16="http://schemas.microsoft.com/office/drawing/2014/main" id="{2B618598-1541-48CD-BFBB-451470A6F4FC}"/>
                </a:ext>
              </a:extLst>
            </p:cNvPr>
            <p:cNvSpPr/>
            <p:nvPr/>
          </p:nvSpPr>
          <p:spPr>
            <a:xfrm>
              <a:off x="6578273" y="409064"/>
              <a:ext cx="131652" cy="131652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1" name="TextBox 210">
              <a:extLst>
                <a:ext uri="{FF2B5EF4-FFF2-40B4-BE49-F238E27FC236}">
                  <a16:creationId xmlns:a16="http://schemas.microsoft.com/office/drawing/2014/main" id="{BB2B35CB-8D6B-4303-9587-38D94628F90F}"/>
                </a:ext>
              </a:extLst>
            </p:cNvPr>
            <p:cNvSpPr txBox="1"/>
            <p:nvPr/>
          </p:nvSpPr>
          <p:spPr>
            <a:xfrm>
              <a:off x="6818118" y="351780"/>
              <a:ext cx="664606" cy="246221"/>
            </a:xfrm>
            <a:prstGeom prst="rect">
              <a:avLst/>
            </a:prstGeom>
            <a:noFill/>
          </p:spPr>
          <p:txBody>
            <a:bodyPr wrap="none" lIns="0" rtlCol="0">
              <a:spAutoFit/>
            </a:bodyPr>
            <a:lstStyle/>
            <a:p>
              <a:r>
                <a:rPr lang="en-US" sz="10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Low Risk</a:t>
              </a:r>
            </a:p>
          </p:txBody>
        </p:sp>
      </p:grpSp>
      <p:grpSp>
        <p:nvGrpSpPr>
          <p:cNvPr id="212" name="Group 211">
            <a:extLst>
              <a:ext uri="{FF2B5EF4-FFF2-40B4-BE49-F238E27FC236}">
                <a16:creationId xmlns:a16="http://schemas.microsoft.com/office/drawing/2014/main" id="{7CB17445-C864-4124-A5B3-B81167E837A4}"/>
              </a:ext>
            </a:extLst>
          </p:cNvPr>
          <p:cNvGrpSpPr/>
          <p:nvPr/>
        </p:nvGrpSpPr>
        <p:grpSpPr>
          <a:xfrm>
            <a:off x="9661443" y="316823"/>
            <a:ext cx="947731" cy="246221"/>
            <a:chOff x="6578273" y="351780"/>
            <a:chExt cx="947731" cy="246221"/>
          </a:xfrm>
        </p:grpSpPr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2393D2AA-D8BC-470F-954E-F5D7E43BB111}"/>
                </a:ext>
              </a:extLst>
            </p:cNvPr>
            <p:cNvSpPr/>
            <p:nvPr/>
          </p:nvSpPr>
          <p:spPr>
            <a:xfrm>
              <a:off x="6578273" y="409064"/>
              <a:ext cx="131652" cy="13165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AF650ADC-37AA-4147-80D9-A23B7E0BEBA1}"/>
                </a:ext>
              </a:extLst>
            </p:cNvPr>
            <p:cNvSpPr txBox="1"/>
            <p:nvPr/>
          </p:nvSpPr>
          <p:spPr>
            <a:xfrm>
              <a:off x="6818118" y="351780"/>
              <a:ext cx="707886" cy="246221"/>
            </a:xfrm>
            <a:prstGeom prst="rect">
              <a:avLst/>
            </a:prstGeom>
            <a:noFill/>
          </p:spPr>
          <p:txBody>
            <a:bodyPr wrap="none" lIns="0" rtlCol="0">
              <a:spAutoFit/>
            </a:bodyPr>
            <a:lstStyle/>
            <a:p>
              <a:r>
                <a:rPr lang="en-US" sz="10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High Risk</a:t>
              </a:r>
            </a:p>
          </p:txBody>
        </p:sp>
      </p:grpSp>
      <p:grpSp>
        <p:nvGrpSpPr>
          <p:cNvPr id="218" name="Group 217">
            <a:extLst>
              <a:ext uri="{FF2B5EF4-FFF2-40B4-BE49-F238E27FC236}">
                <a16:creationId xmlns:a16="http://schemas.microsoft.com/office/drawing/2014/main" id="{DFE63C0C-3DC8-435A-BB73-107E8EC0C8A8}"/>
              </a:ext>
            </a:extLst>
          </p:cNvPr>
          <p:cNvGrpSpPr/>
          <p:nvPr/>
        </p:nvGrpSpPr>
        <p:grpSpPr>
          <a:xfrm>
            <a:off x="11013376" y="316823"/>
            <a:ext cx="620718" cy="246221"/>
            <a:chOff x="6578273" y="351780"/>
            <a:chExt cx="620718" cy="246221"/>
          </a:xfrm>
        </p:grpSpPr>
        <p:sp>
          <p:nvSpPr>
            <p:cNvPr id="219" name="Oval 218">
              <a:extLst>
                <a:ext uri="{FF2B5EF4-FFF2-40B4-BE49-F238E27FC236}">
                  <a16:creationId xmlns:a16="http://schemas.microsoft.com/office/drawing/2014/main" id="{1553F573-6BB8-480D-A109-CEB08349F75A}"/>
                </a:ext>
              </a:extLst>
            </p:cNvPr>
            <p:cNvSpPr/>
            <p:nvPr/>
          </p:nvSpPr>
          <p:spPr>
            <a:xfrm>
              <a:off x="6578273" y="409064"/>
              <a:ext cx="131652" cy="131652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0" name="TextBox 219">
              <a:extLst>
                <a:ext uri="{FF2B5EF4-FFF2-40B4-BE49-F238E27FC236}">
                  <a16:creationId xmlns:a16="http://schemas.microsoft.com/office/drawing/2014/main" id="{05F4F83D-E1C8-4304-BCC2-3EC7C4DE65E9}"/>
                </a:ext>
              </a:extLst>
            </p:cNvPr>
            <p:cNvSpPr txBox="1"/>
            <p:nvPr/>
          </p:nvSpPr>
          <p:spPr>
            <a:xfrm>
              <a:off x="6818118" y="351780"/>
              <a:ext cx="380873" cy="246221"/>
            </a:xfrm>
            <a:prstGeom prst="rect">
              <a:avLst/>
            </a:prstGeom>
            <a:noFill/>
          </p:spPr>
          <p:txBody>
            <a:bodyPr wrap="none" lIns="0" rtlCol="0">
              <a:spAutoFit/>
            </a:bodyPr>
            <a:lstStyle/>
            <a:p>
              <a:r>
                <a:rPr lang="en-US" sz="10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BAU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74C5DB9F-B7BF-42EF-8E51-0CBB826E93D6}"/>
              </a:ext>
            </a:extLst>
          </p:cNvPr>
          <p:cNvGrpSpPr/>
          <p:nvPr/>
        </p:nvGrpSpPr>
        <p:grpSpPr>
          <a:xfrm>
            <a:off x="1805604" y="972462"/>
            <a:ext cx="7522442" cy="4027606"/>
            <a:chOff x="1805604" y="972462"/>
            <a:chExt cx="7522442" cy="4027606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6490F7ED-9E37-48F3-8467-F8CF3CAF0C2D}"/>
                </a:ext>
              </a:extLst>
            </p:cNvPr>
            <p:cNvGrpSpPr/>
            <p:nvPr/>
          </p:nvGrpSpPr>
          <p:grpSpPr>
            <a:xfrm>
              <a:off x="1805604" y="972462"/>
              <a:ext cx="310333" cy="4027606"/>
              <a:chOff x="1473199" y="826444"/>
              <a:chExt cx="318357" cy="4027606"/>
            </a:xfrm>
          </p:grpSpPr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2FB38586-0634-4893-9D90-31735095650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73199" y="1104900"/>
                <a:ext cx="0" cy="3749150"/>
              </a:xfrm>
              <a:prstGeom prst="line">
                <a:avLst/>
              </a:prstGeom>
              <a:ln>
                <a:solidFill>
                  <a:schemeClr val="tx2"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8E19CBD0-3311-4F44-BF53-9DE21FDBD093}"/>
                  </a:ext>
                </a:extLst>
              </p:cNvPr>
              <p:cNvSpPr txBox="1"/>
              <p:nvPr/>
            </p:nvSpPr>
            <p:spPr>
              <a:xfrm>
                <a:off x="1473199" y="826444"/>
                <a:ext cx="318357" cy="246221"/>
              </a:xfrm>
              <a:prstGeom prst="rect">
                <a:avLst/>
              </a:prstGeom>
              <a:noFill/>
            </p:spPr>
            <p:txBody>
              <a:bodyPr wrap="none" lIns="0" rtlCol="0">
                <a:spAutoFit/>
              </a:bodyPr>
              <a:lstStyle/>
              <a:p>
                <a:r>
                  <a:rPr lang="en-US" sz="10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Montserrat" panose="00000500000000000000" pitchFamily="50" charset="0"/>
                  </a:rPr>
                  <a:t>Jan</a:t>
                </a:r>
              </a:p>
            </p:txBody>
          </p:sp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9ED571B9-1640-4862-83AB-009E42EB80C6}"/>
                </a:ext>
              </a:extLst>
            </p:cNvPr>
            <p:cNvGrpSpPr/>
            <p:nvPr/>
          </p:nvGrpSpPr>
          <p:grpSpPr>
            <a:xfrm>
              <a:off x="3104965" y="972462"/>
              <a:ext cx="332209" cy="4027606"/>
              <a:chOff x="1473199" y="826444"/>
              <a:chExt cx="340799" cy="4027606"/>
            </a:xfrm>
          </p:grpSpPr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F62CD839-7AB0-4F2C-84E4-25827E6EFFB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73199" y="1104900"/>
                <a:ext cx="0" cy="3749150"/>
              </a:xfrm>
              <a:prstGeom prst="line">
                <a:avLst/>
              </a:prstGeom>
              <a:ln>
                <a:solidFill>
                  <a:schemeClr val="tx2"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B63C03EC-3B54-4EC4-95E1-1521C47676B2}"/>
                  </a:ext>
                </a:extLst>
              </p:cNvPr>
              <p:cNvSpPr txBox="1"/>
              <p:nvPr/>
            </p:nvSpPr>
            <p:spPr>
              <a:xfrm>
                <a:off x="1473199" y="826444"/>
                <a:ext cx="340799" cy="246221"/>
              </a:xfrm>
              <a:prstGeom prst="rect">
                <a:avLst/>
              </a:prstGeom>
              <a:noFill/>
            </p:spPr>
            <p:txBody>
              <a:bodyPr wrap="none" lIns="0" rtlCol="0">
                <a:spAutoFit/>
              </a:bodyPr>
              <a:lstStyle/>
              <a:p>
                <a:r>
                  <a:rPr lang="en-US" sz="10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Montserrat" panose="00000500000000000000" pitchFamily="50" charset="0"/>
                  </a:rPr>
                  <a:t>Mar</a:t>
                </a:r>
              </a:p>
            </p:txBody>
          </p:sp>
        </p:grp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C28351BB-954F-44CB-A42F-13932FFAC611}"/>
                </a:ext>
              </a:extLst>
            </p:cNvPr>
            <p:cNvGrpSpPr/>
            <p:nvPr/>
          </p:nvGrpSpPr>
          <p:grpSpPr>
            <a:xfrm>
              <a:off x="3767146" y="972462"/>
              <a:ext cx="313458" cy="4027606"/>
              <a:chOff x="1473199" y="826444"/>
              <a:chExt cx="321563" cy="4027606"/>
            </a:xfrm>
          </p:grpSpPr>
          <p:cxnSp>
            <p:nvCxnSpPr>
              <p:cNvPr id="52" name="Straight Connector 51">
                <a:extLst>
                  <a:ext uri="{FF2B5EF4-FFF2-40B4-BE49-F238E27FC236}">
                    <a16:creationId xmlns:a16="http://schemas.microsoft.com/office/drawing/2014/main" id="{A3A28397-BE6D-4995-8A6D-071162510B5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73199" y="1104900"/>
                <a:ext cx="0" cy="3749150"/>
              </a:xfrm>
              <a:prstGeom prst="line">
                <a:avLst/>
              </a:prstGeom>
              <a:ln>
                <a:solidFill>
                  <a:schemeClr val="tx2"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56B816FA-884C-4155-82E9-30C229AABFD7}"/>
                  </a:ext>
                </a:extLst>
              </p:cNvPr>
              <p:cNvSpPr txBox="1"/>
              <p:nvPr/>
            </p:nvSpPr>
            <p:spPr>
              <a:xfrm>
                <a:off x="1473199" y="826444"/>
                <a:ext cx="321563" cy="246221"/>
              </a:xfrm>
              <a:prstGeom prst="rect">
                <a:avLst/>
              </a:prstGeom>
              <a:noFill/>
            </p:spPr>
            <p:txBody>
              <a:bodyPr wrap="none" lIns="0" rtlCol="0">
                <a:spAutoFit/>
              </a:bodyPr>
              <a:lstStyle/>
              <a:p>
                <a:r>
                  <a:rPr lang="en-US" sz="10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Montserrat" panose="00000500000000000000" pitchFamily="50" charset="0"/>
                  </a:rPr>
                  <a:t>Apr</a:t>
                </a:r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4F1AF085-2509-4780-8E35-2E7188EEB193}"/>
                </a:ext>
              </a:extLst>
            </p:cNvPr>
            <p:cNvGrpSpPr/>
            <p:nvPr/>
          </p:nvGrpSpPr>
          <p:grpSpPr>
            <a:xfrm>
              <a:off x="4410576" y="972462"/>
              <a:ext cx="349397" cy="4027606"/>
              <a:chOff x="1473199" y="826444"/>
              <a:chExt cx="358431" cy="4027606"/>
            </a:xfrm>
          </p:grpSpPr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3605788F-ED40-4892-A6AD-7E47C8E4637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73199" y="1104900"/>
                <a:ext cx="0" cy="3749150"/>
              </a:xfrm>
              <a:prstGeom prst="line">
                <a:avLst/>
              </a:prstGeom>
              <a:ln>
                <a:solidFill>
                  <a:schemeClr val="tx2"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82D456A8-AECE-4E9C-8AE2-90071C3C7125}"/>
                  </a:ext>
                </a:extLst>
              </p:cNvPr>
              <p:cNvSpPr txBox="1"/>
              <p:nvPr/>
            </p:nvSpPr>
            <p:spPr>
              <a:xfrm>
                <a:off x="1473199" y="826444"/>
                <a:ext cx="358431" cy="246221"/>
              </a:xfrm>
              <a:prstGeom prst="rect">
                <a:avLst/>
              </a:prstGeom>
              <a:noFill/>
            </p:spPr>
            <p:txBody>
              <a:bodyPr wrap="none" lIns="0" rtlCol="0">
                <a:spAutoFit/>
              </a:bodyPr>
              <a:lstStyle/>
              <a:p>
                <a:r>
                  <a:rPr lang="en-US" sz="10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Montserrat" panose="00000500000000000000" pitchFamily="50" charset="0"/>
                  </a:rPr>
                  <a:t>May</a:t>
                </a:r>
              </a:p>
            </p:txBody>
          </p:sp>
        </p:grp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15C233FB-7FEF-4A72-B2A2-82CF2BCFACC1}"/>
                </a:ext>
              </a:extLst>
            </p:cNvPr>
            <p:cNvGrpSpPr/>
            <p:nvPr/>
          </p:nvGrpSpPr>
          <p:grpSpPr>
            <a:xfrm>
              <a:off x="5089945" y="972462"/>
              <a:ext cx="321270" cy="4027606"/>
              <a:chOff x="1473199" y="826444"/>
              <a:chExt cx="329577" cy="4027606"/>
            </a:xfrm>
          </p:grpSpPr>
          <p:cxnSp>
            <p:nvCxnSpPr>
              <p:cNvPr id="58" name="Straight Connector 57">
                <a:extLst>
                  <a:ext uri="{FF2B5EF4-FFF2-40B4-BE49-F238E27FC236}">
                    <a16:creationId xmlns:a16="http://schemas.microsoft.com/office/drawing/2014/main" id="{1DF72332-F59A-4C28-92C1-9F0C5E8FA90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73199" y="1104900"/>
                <a:ext cx="0" cy="3749150"/>
              </a:xfrm>
              <a:prstGeom prst="line">
                <a:avLst/>
              </a:prstGeom>
              <a:ln>
                <a:solidFill>
                  <a:schemeClr val="tx2"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C945037D-F7C8-4DE0-9813-EA9693D95284}"/>
                  </a:ext>
                </a:extLst>
              </p:cNvPr>
              <p:cNvSpPr txBox="1"/>
              <p:nvPr/>
            </p:nvSpPr>
            <p:spPr>
              <a:xfrm>
                <a:off x="1473199" y="826444"/>
                <a:ext cx="329577" cy="246221"/>
              </a:xfrm>
              <a:prstGeom prst="rect">
                <a:avLst/>
              </a:prstGeom>
              <a:noFill/>
            </p:spPr>
            <p:txBody>
              <a:bodyPr wrap="none" lIns="0" rtlCol="0">
                <a:spAutoFit/>
              </a:bodyPr>
              <a:lstStyle/>
              <a:p>
                <a:r>
                  <a:rPr lang="en-US" sz="10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Montserrat" panose="00000500000000000000" pitchFamily="50" charset="0"/>
                  </a:rPr>
                  <a:t>Jun</a:t>
                </a:r>
              </a:p>
            </p:txBody>
          </p: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9B61EB24-2358-4751-B75B-D0AAC174AA7C}"/>
                </a:ext>
              </a:extLst>
            </p:cNvPr>
            <p:cNvGrpSpPr/>
            <p:nvPr/>
          </p:nvGrpSpPr>
          <p:grpSpPr>
            <a:xfrm>
              <a:off x="5741187" y="972462"/>
              <a:ext cx="271267" cy="4027606"/>
              <a:chOff x="1473199" y="826444"/>
              <a:chExt cx="278281" cy="4027606"/>
            </a:xfrm>
          </p:grpSpPr>
          <p:cxnSp>
            <p:nvCxnSpPr>
              <p:cNvPr id="61" name="Straight Connector 60">
                <a:extLst>
                  <a:ext uri="{FF2B5EF4-FFF2-40B4-BE49-F238E27FC236}">
                    <a16:creationId xmlns:a16="http://schemas.microsoft.com/office/drawing/2014/main" id="{E3ED5C29-63A7-4521-B805-144575722F5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73199" y="1104900"/>
                <a:ext cx="0" cy="3749150"/>
              </a:xfrm>
              <a:prstGeom prst="line">
                <a:avLst/>
              </a:prstGeom>
              <a:ln>
                <a:solidFill>
                  <a:schemeClr val="tx2"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AF68B1E0-32CB-48F5-9B13-F86C17775DCC}"/>
                  </a:ext>
                </a:extLst>
              </p:cNvPr>
              <p:cNvSpPr txBox="1"/>
              <p:nvPr/>
            </p:nvSpPr>
            <p:spPr>
              <a:xfrm>
                <a:off x="1473199" y="826444"/>
                <a:ext cx="278281" cy="246221"/>
              </a:xfrm>
              <a:prstGeom prst="rect">
                <a:avLst/>
              </a:prstGeom>
              <a:noFill/>
            </p:spPr>
            <p:txBody>
              <a:bodyPr wrap="none" lIns="0" rtlCol="0">
                <a:spAutoFit/>
              </a:bodyPr>
              <a:lstStyle/>
              <a:p>
                <a:r>
                  <a:rPr lang="en-US" sz="10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Montserrat" panose="00000500000000000000" pitchFamily="50" charset="0"/>
                  </a:rPr>
                  <a:t>Jul</a:t>
                </a:r>
              </a:p>
            </p:txBody>
          </p:sp>
        </p:grp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47F0726F-4E2B-42BE-A4AE-C178C8B0E32C}"/>
                </a:ext>
              </a:extLst>
            </p:cNvPr>
            <p:cNvGrpSpPr/>
            <p:nvPr/>
          </p:nvGrpSpPr>
          <p:grpSpPr>
            <a:xfrm>
              <a:off x="6342426" y="972462"/>
              <a:ext cx="349397" cy="4027606"/>
              <a:chOff x="1473199" y="826444"/>
              <a:chExt cx="358431" cy="4027606"/>
            </a:xfrm>
          </p:grpSpPr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C0C98132-30A3-47F9-8678-EA882A2B51B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73199" y="1104900"/>
                <a:ext cx="0" cy="3749150"/>
              </a:xfrm>
              <a:prstGeom prst="line">
                <a:avLst/>
              </a:prstGeom>
              <a:ln>
                <a:solidFill>
                  <a:schemeClr val="tx2"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D9106931-F01E-4FAF-8280-14D22916F062}"/>
                  </a:ext>
                </a:extLst>
              </p:cNvPr>
              <p:cNvSpPr txBox="1"/>
              <p:nvPr/>
            </p:nvSpPr>
            <p:spPr>
              <a:xfrm>
                <a:off x="1473199" y="826444"/>
                <a:ext cx="358431" cy="246221"/>
              </a:xfrm>
              <a:prstGeom prst="rect">
                <a:avLst/>
              </a:prstGeom>
              <a:noFill/>
            </p:spPr>
            <p:txBody>
              <a:bodyPr wrap="none" lIns="0" rtlCol="0">
                <a:spAutoFit/>
              </a:bodyPr>
              <a:lstStyle/>
              <a:p>
                <a:r>
                  <a:rPr lang="en-US" sz="10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Montserrat" panose="00000500000000000000" pitchFamily="50" charset="0"/>
                  </a:rPr>
                  <a:t>Aug</a:t>
                </a:r>
              </a:p>
            </p:txBody>
          </p:sp>
        </p:grp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40F0ACC3-91D7-4599-B6FA-4E73DB242015}"/>
                </a:ext>
              </a:extLst>
            </p:cNvPr>
            <p:cNvGrpSpPr/>
            <p:nvPr/>
          </p:nvGrpSpPr>
          <p:grpSpPr>
            <a:xfrm>
              <a:off x="7021795" y="972462"/>
              <a:ext cx="325959" cy="4027606"/>
              <a:chOff x="1473199" y="826444"/>
              <a:chExt cx="334387" cy="4027606"/>
            </a:xfrm>
          </p:grpSpPr>
          <p:cxnSp>
            <p:nvCxnSpPr>
              <p:cNvPr id="79" name="Straight Connector 78">
                <a:extLst>
                  <a:ext uri="{FF2B5EF4-FFF2-40B4-BE49-F238E27FC236}">
                    <a16:creationId xmlns:a16="http://schemas.microsoft.com/office/drawing/2014/main" id="{49CC0CBA-2300-456C-8C68-BBB170E285F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73199" y="1104900"/>
                <a:ext cx="0" cy="3749150"/>
              </a:xfrm>
              <a:prstGeom prst="line">
                <a:avLst/>
              </a:prstGeom>
              <a:ln>
                <a:solidFill>
                  <a:schemeClr val="tx2"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9AADBCC3-9228-4F8A-A83B-5475C2173022}"/>
                  </a:ext>
                </a:extLst>
              </p:cNvPr>
              <p:cNvSpPr txBox="1"/>
              <p:nvPr/>
            </p:nvSpPr>
            <p:spPr>
              <a:xfrm>
                <a:off x="1473199" y="826444"/>
                <a:ext cx="334387" cy="246221"/>
              </a:xfrm>
              <a:prstGeom prst="rect">
                <a:avLst/>
              </a:prstGeom>
              <a:noFill/>
            </p:spPr>
            <p:txBody>
              <a:bodyPr wrap="none" lIns="0" rtlCol="0">
                <a:spAutoFit/>
              </a:bodyPr>
              <a:lstStyle/>
              <a:p>
                <a:r>
                  <a:rPr lang="en-US" sz="10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Montserrat" panose="00000500000000000000" pitchFamily="50" charset="0"/>
                  </a:rPr>
                  <a:t>Sep</a:t>
                </a:r>
              </a:p>
            </p:txBody>
          </p:sp>
        </p:grpSp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id="{E50CD792-E8C9-4C85-9BBD-BB3A72EEC493}"/>
                </a:ext>
              </a:extLst>
            </p:cNvPr>
            <p:cNvGrpSpPr/>
            <p:nvPr/>
          </p:nvGrpSpPr>
          <p:grpSpPr>
            <a:xfrm>
              <a:off x="7677726" y="972462"/>
              <a:ext cx="315020" cy="4027606"/>
              <a:chOff x="1473199" y="826444"/>
              <a:chExt cx="323165" cy="4027606"/>
            </a:xfrm>
          </p:grpSpPr>
          <p:cxnSp>
            <p:nvCxnSpPr>
              <p:cNvPr id="82" name="Straight Connector 81">
                <a:extLst>
                  <a:ext uri="{FF2B5EF4-FFF2-40B4-BE49-F238E27FC236}">
                    <a16:creationId xmlns:a16="http://schemas.microsoft.com/office/drawing/2014/main" id="{4D420B5D-097C-4F40-91C6-E3E8DB11169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73199" y="1104900"/>
                <a:ext cx="0" cy="3749150"/>
              </a:xfrm>
              <a:prstGeom prst="line">
                <a:avLst/>
              </a:prstGeom>
              <a:ln>
                <a:solidFill>
                  <a:schemeClr val="tx2"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3" name="TextBox 82">
                <a:extLst>
                  <a:ext uri="{FF2B5EF4-FFF2-40B4-BE49-F238E27FC236}">
                    <a16:creationId xmlns:a16="http://schemas.microsoft.com/office/drawing/2014/main" id="{E2375DF2-127C-4F44-B210-008E2900DAF2}"/>
                  </a:ext>
                </a:extLst>
              </p:cNvPr>
              <p:cNvSpPr txBox="1"/>
              <p:nvPr/>
            </p:nvSpPr>
            <p:spPr>
              <a:xfrm>
                <a:off x="1473199" y="826444"/>
                <a:ext cx="323165" cy="246221"/>
              </a:xfrm>
              <a:prstGeom prst="rect">
                <a:avLst/>
              </a:prstGeom>
              <a:noFill/>
            </p:spPr>
            <p:txBody>
              <a:bodyPr wrap="none" lIns="0" rtlCol="0">
                <a:spAutoFit/>
              </a:bodyPr>
              <a:lstStyle/>
              <a:p>
                <a:r>
                  <a:rPr lang="en-US" sz="10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Montserrat" panose="00000500000000000000" pitchFamily="50" charset="0"/>
                  </a:rPr>
                  <a:t>Oct</a:t>
                </a:r>
              </a:p>
            </p:txBody>
          </p: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7769AB93-9457-48DF-B20D-1A8116297971}"/>
                </a:ext>
              </a:extLst>
            </p:cNvPr>
            <p:cNvGrpSpPr/>
            <p:nvPr/>
          </p:nvGrpSpPr>
          <p:grpSpPr>
            <a:xfrm>
              <a:off x="8322718" y="972462"/>
              <a:ext cx="336896" cy="4027606"/>
              <a:chOff x="1473199" y="826444"/>
              <a:chExt cx="345607" cy="4027606"/>
            </a:xfrm>
          </p:grpSpPr>
          <p:cxnSp>
            <p:nvCxnSpPr>
              <p:cNvPr id="85" name="Straight Connector 84">
                <a:extLst>
                  <a:ext uri="{FF2B5EF4-FFF2-40B4-BE49-F238E27FC236}">
                    <a16:creationId xmlns:a16="http://schemas.microsoft.com/office/drawing/2014/main" id="{27159AE9-315B-4E38-8589-437E601FBD1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73199" y="1104900"/>
                <a:ext cx="0" cy="3749150"/>
              </a:xfrm>
              <a:prstGeom prst="line">
                <a:avLst/>
              </a:prstGeom>
              <a:ln>
                <a:solidFill>
                  <a:schemeClr val="tx2"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6" name="TextBox 85">
                <a:extLst>
                  <a:ext uri="{FF2B5EF4-FFF2-40B4-BE49-F238E27FC236}">
                    <a16:creationId xmlns:a16="http://schemas.microsoft.com/office/drawing/2014/main" id="{811B34AB-003F-4E2A-B914-66AC5C6F33B8}"/>
                  </a:ext>
                </a:extLst>
              </p:cNvPr>
              <p:cNvSpPr txBox="1"/>
              <p:nvPr/>
            </p:nvSpPr>
            <p:spPr>
              <a:xfrm>
                <a:off x="1473199" y="826444"/>
                <a:ext cx="345607" cy="246221"/>
              </a:xfrm>
              <a:prstGeom prst="rect">
                <a:avLst/>
              </a:prstGeom>
              <a:noFill/>
            </p:spPr>
            <p:txBody>
              <a:bodyPr wrap="none" lIns="0" rtlCol="0">
                <a:spAutoFit/>
              </a:bodyPr>
              <a:lstStyle/>
              <a:p>
                <a:r>
                  <a:rPr lang="en-US" sz="10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Montserrat" panose="00000500000000000000" pitchFamily="50" charset="0"/>
                  </a:rPr>
                  <a:t>Nov</a:t>
                </a:r>
              </a:p>
            </p:txBody>
          </p:sp>
        </p:grpSp>
        <p:grpSp>
          <p:nvGrpSpPr>
            <p:cNvPr id="87" name="Group 86">
              <a:extLst>
                <a:ext uri="{FF2B5EF4-FFF2-40B4-BE49-F238E27FC236}">
                  <a16:creationId xmlns:a16="http://schemas.microsoft.com/office/drawing/2014/main" id="{38B30323-BDCA-44C6-819F-85C99C0C5B6C}"/>
                </a:ext>
              </a:extLst>
            </p:cNvPr>
            <p:cNvGrpSpPr/>
            <p:nvPr/>
          </p:nvGrpSpPr>
          <p:grpSpPr>
            <a:xfrm>
              <a:off x="8989586" y="972462"/>
              <a:ext cx="338460" cy="4027606"/>
              <a:chOff x="1473199" y="826444"/>
              <a:chExt cx="347211" cy="4027606"/>
            </a:xfrm>
          </p:grpSpPr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362B1B18-9C9D-4741-9BAC-422C91CA55E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73199" y="1104900"/>
                <a:ext cx="0" cy="3749150"/>
              </a:xfrm>
              <a:prstGeom prst="line">
                <a:avLst/>
              </a:prstGeom>
              <a:ln>
                <a:solidFill>
                  <a:schemeClr val="tx2"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E04A53C3-2B6C-4160-86AA-AFA4F33CB19B}"/>
                  </a:ext>
                </a:extLst>
              </p:cNvPr>
              <p:cNvSpPr txBox="1"/>
              <p:nvPr/>
            </p:nvSpPr>
            <p:spPr>
              <a:xfrm>
                <a:off x="1473199" y="826444"/>
                <a:ext cx="347211" cy="246221"/>
              </a:xfrm>
              <a:prstGeom prst="rect">
                <a:avLst/>
              </a:prstGeom>
              <a:noFill/>
            </p:spPr>
            <p:txBody>
              <a:bodyPr wrap="none" lIns="0" rtlCol="0">
                <a:spAutoFit/>
              </a:bodyPr>
              <a:lstStyle/>
              <a:p>
                <a:r>
                  <a:rPr lang="en-US" sz="10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Montserrat" panose="00000500000000000000" pitchFamily="50" charset="0"/>
                  </a:rPr>
                  <a:t>Dec</a:t>
                </a:r>
              </a:p>
            </p:txBody>
          </p:sp>
        </p:grpSp>
        <p:grpSp>
          <p:nvGrpSpPr>
            <p:cNvPr id="103" name="Group 102">
              <a:extLst>
                <a:ext uri="{FF2B5EF4-FFF2-40B4-BE49-F238E27FC236}">
                  <a16:creationId xmlns:a16="http://schemas.microsoft.com/office/drawing/2014/main" id="{4D5EFBB5-2686-462D-91E7-4CB842E30CC9}"/>
                </a:ext>
              </a:extLst>
            </p:cNvPr>
            <p:cNvGrpSpPr/>
            <p:nvPr/>
          </p:nvGrpSpPr>
          <p:grpSpPr>
            <a:xfrm>
              <a:off x="2444352" y="972462"/>
              <a:ext cx="337593" cy="4027606"/>
              <a:chOff x="1473199" y="826444"/>
              <a:chExt cx="346321" cy="4027606"/>
            </a:xfrm>
          </p:grpSpPr>
          <p:cxnSp>
            <p:nvCxnSpPr>
              <p:cNvPr id="105" name="Straight Connector 104">
                <a:extLst>
                  <a:ext uri="{FF2B5EF4-FFF2-40B4-BE49-F238E27FC236}">
                    <a16:creationId xmlns:a16="http://schemas.microsoft.com/office/drawing/2014/main" id="{90906257-8E3E-4700-A4B5-32CC92CD0FF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73199" y="1104900"/>
                <a:ext cx="0" cy="3749150"/>
              </a:xfrm>
              <a:prstGeom prst="line">
                <a:avLst/>
              </a:prstGeom>
              <a:ln>
                <a:solidFill>
                  <a:schemeClr val="tx2"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6" name="TextBox 105">
                <a:extLst>
                  <a:ext uri="{FF2B5EF4-FFF2-40B4-BE49-F238E27FC236}">
                    <a16:creationId xmlns:a16="http://schemas.microsoft.com/office/drawing/2014/main" id="{FB0B3EC2-23DB-47C7-8668-14B84D026B00}"/>
                  </a:ext>
                </a:extLst>
              </p:cNvPr>
              <p:cNvSpPr txBox="1"/>
              <p:nvPr/>
            </p:nvSpPr>
            <p:spPr>
              <a:xfrm>
                <a:off x="1473199" y="826444"/>
                <a:ext cx="346321" cy="246221"/>
              </a:xfrm>
              <a:prstGeom prst="rect">
                <a:avLst/>
              </a:prstGeom>
              <a:noFill/>
            </p:spPr>
            <p:txBody>
              <a:bodyPr wrap="none" lIns="0" rtlCol="0">
                <a:spAutoFit/>
              </a:bodyPr>
              <a:lstStyle/>
              <a:p>
                <a:r>
                  <a:rPr lang="en-US" sz="10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Montserrat" panose="00000500000000000000" pitchFamily="50" charset="0"/>
                  </a:rPr>
                  <a:t>Feb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60545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1" dur="1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10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5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5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5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1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5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1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5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1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5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1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5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1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55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5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1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5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1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55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55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1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55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1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1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55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1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1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1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1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55" presetClass="entr" presetSubtype="0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1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55" presetClass="entr" presetSubtype="0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5" dur="1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55" presetClass="entr" presetSubtype="0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8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0" dur="1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2" presetClass="entr" presetSubtype="1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1000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24" dur="10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12" presetClass="entr" presetSubtype="1" fill="hold" grpId="0" nodeType="withEffect">
                                  <p:stCondLst>
                                    <p:cond delay="410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7" dur="1000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28" dur="10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12" presetClass="entr" presetSubtype="1" fill="hold" grpId="0" nodeType="withEffect">
                                  <p:stCondLst>
                                    <p:cond delay="420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1" dur="1000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32" dur="1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12" presetClass="entr" presetSubtype="1" fill="hold" grpId="0" nodeType="withEffect">
                                  <p:stCondLst>
                                    <p:cond delay="430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5" dur="1000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36" dur="10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12" presetClass="entr" presetSubtype="1" fill="hold" grpId="0" nodeType="withEffect">
                                  <p:stCondLst>
                                    <p:cond delay="440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9" dur="1000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40" dur="10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12" presetClass="entr" presetSubtype="1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3" dur="1000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44" dur="10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12" presetClass="entr" presetSubtype="1" fill="hold" grpId="0" nodeType="withEffect">
                                  <p:stCondLst>
                                    <p:cond delay="460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7" dur="1000"/>
                                        <p:tgtEl>
                                          <p:spTgt spid="2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48" dur="10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12" presetClass="entr" presetSubtype="1" fill="hold" grpId="0" nodeType="withEffect">
                                  <p:stCondLst>
                                    <p:cond delay="470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1" dur="1000"/>
                                        <p:tgtEl>
                                          <p:spTgt spid="2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52" dur="10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11" grpId="0" animBg="1"/>
      <p:bldP spid="12" grpId="0" animBg="1"/>
      <p:bldP spid="13" grpId="0" animBg="1"/>
      <p:bldP spid="16" grpId="0" animBg="1"/>
      <p:bldP spid="17" grpId="0" animBg="1"/>
      <p:bldP spid="18" grpId="0" animBg="1"/>
      <p:bldP spid="21" grpId="0" animBg="1"/>
      <p:bldP spid="22" grpId="0" animBg="1"/>
      <p:bldP spid="23" grpId="0" animBg="1"/>
      <p:bldP spid="24" grpId="0" animBg="1"/>
      <p:bldP spid="26" grpId="0" animBg="1"/>
      <p:bldP spid="27" grpId="0" animBg="1"/>
      <p:bldP spid="28" grpId="0" animBg="1"/>
      <p:bldP spid="29" grpId="0" animBg="1"/>
      <p:bldP spid="182" grpId="0" animBg="1"/>
      <p:bldP spid="198" grpId="0" animBg="1"/>
      <p:bldP spid="199" grpId="0" animBg="1"/>
      <p:bldP spid="200" grpId="0" animBg="1"/>
      <p:bldP spid="201" grpId="0" animBg="1"/>
      <p:bldP spid="202" grpId="0" animBg="1"/>
      <p:bldP spid="203" grpId="0" animBg="1"/>
      <p:bldP spid="204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" name="Group 150">
            <a:extLst>
              <a:ext uri="{FF2B5EF4-FFF2-40B4-BE49-F238E27FC236}">
                <a16:creationId xmlns:a16="http://schemas.microsoft.com/office/drawing/2014/main" id="{FA84DB29-2832-45FF-A6E9-5BCE9313420F}"/>
              </a:ext>
            </a:extLst>
          </p:cNvPr>
          <p:cNvGrpSpPr/>
          <p:nvPr/>
        </p:nvGrpSpPr>
        <p:grpSpPr>
          <a:xfrm>
            <a:off x="522514" y="371917"/>
            <a:ext cx="11146973" cy="6114167"/>
            <a:chOff x="498451" y="310736"/>
            <a:chExt cx="11146973" cy="6114167"/>
          </a:xfrm>
        </p:grpSpPr>
        <p:grpSp>
          <p:nvGrpSpPr>
            <p:cNvPr id="140" name="Group 139">
              <a:extLst>
                <a:ext uri="{FF2B5EF4-FFF2-40B4-BE49-F238E27FC236}">
                  <a16:creationId xmlns:a16="http://schemas.microsoft.com/office/drawing/2014/main" id="{4FDECCE0-F256-4FD2-A637-581D613901F5}"/>
                </a:ext>
              </a:extLst>
            </p:cNvPr>
            <p:cNvGrpSpPr/>
            <p:nvPr/>
          </p:nvGrpSpPr>
          <p:grpSpPr>
            <a:xfrm>
              <a:off x="7964639" y="310736"/>
              <a:ext cx="3680781" cy="261610"/>
              <a:chOff x="5885415" y="316823"/>
              <a:chExt cx="3680781" cy="261610"/>
            </a:xfrm>
          </p:grpSpPr>
          <p:grpSp>
            <p:nvGrpSpPr>
              <p:cNvPr id="113" name="Group 112">
                <a:extLst>
                  <a:ext uri="{FF2B5EF4-FFF2-40B4-BE49-F238E27FC236}">
                    <a16:creationId xmlns:a16="http://schemas.microsoft.com/office/drawing/2014/main" id="{055BF171-46E7-48F7-B708-E5826BF1224D}"/>
                  </a:ext>
                </a:extLst>
              </p:cNvPr>
              <p:cNvGrpSpPr/>
              <p:nvPr/>
            </p:nvGrpSpPr>
            <p:grpSpPr>
              <a:xfrm>
                <a:off x="5885415" y="316823"/>
                <a:ext cx="997053" cy="261610"/>
                <a:chOff x="8352791" y="316823"/>
                <a:chExt cx="997053" cy="261610"/>
              </a:xfrm>
            </p:grpSpPr>
            <p:sp>
              <p:nvSpPr>
                <p:cNvPr id="138" name="Oval 137">
                  <a:extLst>
                    <a:ext uri="{FF2B5EF4-FFF2-40B4-BE49-F238E27FC236}">
                      <a16:creationId xmlns:a16="http://schemas.microsoft.com/office/drawing/2014/main" id="{D65D03C6-C883-466A-BFD0-80E6AC75FC80}"/>
                    </a:ext>
                  </a:extLst>
                </p:cNvPr>
                <p:cNvSpPr/>
                <p:nvPr/>
              </p:nvSpPr>
              <p:spPr>
                <a:xfrm>
                  <a:off x="8352791" y="381802"/>
                  <a:ext cx="131652" cy="131652"/>
                </a:xfrm>
                <a:prstGeom prst="ellipse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39" name="TextBox 138">
                  <a:extLst>
                    <a:ext uri="{FF2B5EF4-FFF2-40B4-BE49-F238E27FC236}">
                      <a16:creationId xmlns:a16="http://schemas.microsoft.com/office/drawing/2014/main" id="{3E746245-3A8E-4B79-8E90-D2AD7ED54A9F}"/>
                    </a:ext>
                  </a:extLst>
                </p:cNvPr>
                <p:cNvSpPr txBox="1"/>
                <p:nvPr/>
              </p:nvSpPr>
              <p:spPr>
                <a:xfrm>
                  <a:off x="8630736" y="316823"/>
                  <a:ext cx="719108" cy="261610"/>
                </a:xfrm>
                <a:prstGeom prst="rect">
                  <a:avLst/>
                </a:prstGeom>
                <a:noFill/>
              </p:spPr>
              <p:txBody>
                <a:bodyPr wrap="none" lIns="0" rtlCol="0">
                  <a:spAutoFit/>
                </a:bodyPr>
                <a:lstStyle/>
                <a:p>
                  <a:r>
                    <a:rPr lang="en-US" sz="1100" dirty="0">
                      <a:solidFill>
                        <a:schemeClr val="tx2"/>
                      </a:solidFill>
                      <a:latin typeface="Montserrat" panose="00000500000000000000" pitchFamily="50" charset="0"/>
                    </a:rPr>
                    <a:t>Low Risk</a:t>
                  </a:r>
                </a:p>
              </p:txBody>
            </p:sp>
          </p:grpSp>
          <p:grpSp>
            <p:nvGrpSpPr>
              <p:cNvPr id="141" name="Group 140">
                <a:extLst>
                  <a:ext uri="{FF2B5EF4-FFF2-40B4-BE49-F238E27FC236}">
                    <a16:creationId xmlns:a16="http://schemas.microsoft.com/office/drawing/2014/main" id="{15BC6A56-8F5E-4A7F-8B36-FDD04291E9FA}"/>
                  </a:ext>
                </a:extLst>
              </p:cNvPr>
              <p:cNvGrpSpPr/>
              <p:nvPr/>
            </p:nvGrpSpPr>
            <p:grpSpPr>
              <a:xfrm>
                <a:off x="7334680" y="316823"/>
                <a:ext cx="1048349" cy="261610"/>
                <a:chOff x="8352791" y="316823"/>
                <a:chExt cx="1048349" cy="261610"/>
              </a:xfrm>
            </p:grpSpPr>
            <p:sp>
              <p:nvSpPr>
                <p:cNvPr id="142" name="Oval 141">
                  <a:extLst>
                    <a:ext uri="{FF2B5EF4-FFF2-40B4-BE49-F238E27FC236}">
                      <a16:creationId xmlns:a16="http://schemas.microsoft.com/office/drawing/2014/main" id="{4CA1BA53-C9FA-4FFF-ADA0-0D6E995042DB}"/>
                    </a:ext>
                  </a:extLst>
                </p:cNvPr>
                <p:cNvSpPr/>
                <p:nvPr/>
              </p:nvSpPr>
              <p:spPr>
                <a:xfrm>
                  <a:off x="8352791" y="381802"/>
                  <a:ext cx="131652" cy="131652"/>
                </a:xfrm>
                <a:prstGeom prst="ellipse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43" name="TextBox 142">
                  <a:extLst>
                    <a:ext uri="{FF2B5EF4-FFF2-40B4-BE49-F238E27FC236}">
                      <a16:creationId xmlns:a16="http://schemas.microsoft.com/office/drawing/2014/main" id="{C11C756A-0652-4BB5-8AC0-52A83287959C}"/>
                    </a:ext>
                  </a:extLst>
                </p:cNvPr>
                <p:cNvSpPr txBox="1"/>
                <p:nvPr/>
              </p:nvSpPr>
              <p:spPr>
                <a:xfrm>
                  <a:off x="8630736" y="316823"/>
                  <a:ext cx="770404" cy="261610"/>
                </a:xfrm>
                <a:prstGeom prst="rect">
                  <a:avLst/>
                </a:prstGeom>
                <a:noFill/>
              </p:spPr>
              <p:txBody>
                <a:bodyPr wrap="none" lIns="0" rtlCol="0">
                  <a:spAutoFit/>
                </a:bodyPr>
                <a:lstStyle/>
                <a:p>
                  <a:r>
                    <a:rPr lang="en-US" sz="1100" dirty="0">
                      <a:solidFill>
                        <a:schemeClr val="tx2"/>
                      </a:solidFill>
                      <a:latin typeface="Montserrat" panose="00000500000000000000" pitchFamily="50" charset="0"/>
                    </a:rPr>
                    <a:t>High Risk</a:t>
                  </a:r>
                </a:p>
              </p:txBody>
            </p:sp>
          </p:grpSp>
          <p:grpSp>
            <p:nvGrpSpPr>
              <p:cNvPr id="145" name="Group 144">
                <a:extLst>
                  <a:ext uri="{FF2B5EF4-FFF2-40B4-BE49-F238E27FC236}">
                    <a16:creationId xmlns:a16="http://schemas.microsoft.com/office/drawing/2014/main" id="{4E0B5279-0FD3-4459-9E82-8D084B35EDED}"/>
                  </a:ext>
                </a:extLst>
              </p:cNvPr>
              <p:cNvGrpSpPr/>
              <p:nvPr/>
            </p:nvGrpSpPr>
            <p:grpSpPr>
              <a:xfrm>
                <a:off x="8835242" y="316823"/>
                <a:ext cx="730954" cy="261610"/>
                <a:chOff x="8352791" y="316823"/>
                <a:chExt cx="730954" cy="261610"/>
              </a:xfrm>
            </p:grpSpPr>
            <p:sp>
              <p:nvSpPr>
                <p:cNvPr id="146" name="Oval 145">
                  <a:extLst>
                    <a:ext uri="{FF2B5EF4-FFF2-40B4-BE49-F238E27FC236}">
                      <a16:creationId xmlns:a16="http://schemas.microsoft.com/office/drawing/2014/main" id="{38D30CEC-F87E-478D-9872-785F8E87FC5D}"/>
                    </a:ext>
                  </a:extLst>
                </p:cNvPr>
                <p:cNvSpPr/>
                <p:nvPr/>
              </p:nvSpPr>
              <p:spPr>
                <a:xfrm>
                  <a:off x="8352791" y="381802"/>
                  <a:ext cx="131652" cy="131652"/>
                </a:xfrm>
                <a:prstGeom prst="ellipse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47" name="TextBox 146">
                  <a:extLst>
                    <a:ext uri="{FF2B5EF4-FFF2-40B4-BE49-F238E27FC236}">
                      <a16:creationId xmlns:a16="http://schemas.microsoft.com/office/drawing/2014/main" id="{7A8B621D-40CB-44F1-8056-97919825EB3F}"/>
                    </a:ext>
                  </a:extLst>
                </p:cNvPr>
                <p:cNvSpPr txBox="1"/>
                <p:nvPr/>
              </p:nvSpPr>
              <p:spPr>
                <a:xfrm>
                  <a:off x="8630736" y="316823"/>
                  <a:ext cx="453009" cy="261610"/>
                </a:xfrm>
                <a:prstGeom prst="rect">
                  <a:avLst/>
                </a:prstGeom>
                <a:noFill/>
              </p:spPr>
              <p:txBody>
                <a:bodyPr wrap="none" lIns="0" rtlCol="0">
                  <a:spAutoFit/>
                </a:bodyPr>
                <a:lstStyle/>
                <a:p>
                  <a:r>
                    <a:rPr lang="en-US" sz="1100" dirty="0">
                      <a:solidFill>
                        <a:schemeClr val="tx2"/>
                      </a:solidFill>
                      <a:latin typeface="Montserrat" panose="00000500000000000000" pitchFamily="50" charset="0"/>
                    </a:rPr>
                    <a:t>Issue</a:t>
                  </a:r>
                </a:p>
              </p:txBody>
            </p:sp>
          </p:grpSp>
        </p:grpSp>
        <p:grpSp>
          <p:nvGrpSpPr>
            <p:cNvPr id="148" name="Group 147">
              <a:extLst>
                <a:ext uri="{FF2B5EF4-FFF2-40B4-BE49-F238E27FC236}">
                  <a16:creationId xmlns:a16="http://schemas.microsoft.com/office/drawing/2014/main" id="{4D750B5F-413D-4425-A75F-A9DBA533815E}"/>
                </a:ext>
              </a:extLst>
            </p:cNvPr>
            <p:cNvGrpSpPr/>
            <p:nvPr/>
          </p:nvGrpSpPr>
          <p:grpSpPr>
            <a:xfrm>
              <a:off x="498451" y="727812"/>
              <a:ext cx="11146973" cy="5697091"/>
              <a:chOff x="498451" y="727812"/>
              <a:chExt cx="11146973" cy="5697091"/>
            </a:xfrm>
          </p:grpSpPr>
          <p:sp>
            <p:nvSpPr>
              <p:cNvPr id="149" name="Rectangle: Rounded Corners 148">
                <a:extLst>
                  <a:ext uri="{FF2B5EF4-FFF2-40B4-BE49-F238E27FC236}">
                    <a16:creationId xmlns:a16="http://schemas.microsoft.com/office/drawing/2014/main" id="{59203937-3977-43AC-BC69-21F7777D4703}"/>
                  </a:ext>
                </a:extLst>
              </p:cNvPr>
              <p:cNvSpPr/>
              <p:nvPr/>
            </p:nvSpPr>
            <p:spPr>
              <a:xfrm>
                <a:off x="2549523" y="727812"/>
                <a:ext cx="3758604" cy="714816"/>
              </a:xfrm>
              <a:prstGeom prst="roundRect">
                <a:avLst>
                  <a:gd name="adj" fmla="val 25092"/>
                </a:avLst>
              </a:prstGeom>
              <a:gradFill>
                <a:gsLst>
                  <a:gs pos="0">
                    <a:srgbClr val="EAEDF2">
                      <a:alpha val="75000"/>
                    </a:srgbClr>
                  </a:gs>
                  <a:gs pos="55000">
                    <a:srgbClr val="EAEDF2">
                      <a:alpha val="0"/>
                    </a:srgbClr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45720" rtlCol="0" anchor="t" anchorCtr="0"/>
              <a:lstStyle/>
              <a:p>
                <a:pPr algn="ctr"/>
                <a:r>
                  <a:rPr lang="en-US" sz="1100" b="1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Montserrat" panose="00000500000000000000" pitchFamily="50" charset="0"/>
                  </a:rPr>
                  <a:t>20XX</a:t>
                </a:r>
              </a:p>
            </p:txBody>
          </p:sp>
          <p:sp>
            <p:nvSpPr>
              <p:cNvPr id="136" name="Rectangle: Rounded Corners 135">
                <a:extLst>
                  <a:ext uri="{FF2B5EF4-FFF2-40B4-BE49-F238E27FC236}">
                    <a16:creationId xmlns:a16="http://schemas.microsoft.com/office/drawing/2014/main" id="{395A4224-4759-4DCD-BC52-8C0A40B05756}"/>
                  </a:ext>
                </a:extLst>
              </p:cNvPr>
              <p:cNvSpPr/>
              <p:nvPr/>
            </p:nvSpPr>
            <p:spPr>
              <a:xfrm>
                <a:off x="498451" y="4972874"/>
                <a:ext cx="2002953" cy="1447379"/>
              </a:xfrm>
              <a:prstGeom prst="roundRect">
                <a:avLst>
                  <a:gd name="adj" fmla="val 1244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Rectangle: Rounded Corners 30">
                <a:extLst>
                  <a:ext uri="{FF2B5EF4-FFF2-40B4-BE49-F238E27FC236}">
                    <a16:creationId xmlns:a16="http://schemas.microsoft.com/office/drawing/2014/main" id="{8F432262-0150-453D-9734-F0B87BE05B30}"/>
                  </a:ext>
                </a:extLst>
              </p:cNvPr>
              <p:cNvSpPr/>
              <p:nvPr/>
            </p:nvSpPr>
            <p:spPr>
              <a:xfrm>
                <a:off x="2549524" y="1074058"/>
                <a:ext cx="713884" cy="3679910"/>
              </a:xfrm>
              <a:prstGeom prst="roundRect">
                <a:avLst>
                  <a:gd name="adj" fmla="val 23890"/>
                </a:avLst>
              </a:prstGeom>
              <a:solidFill>
                <a:srgbClr val="EAEDF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182880" rtlCol="0" anchor="t" anchorCtr="0"/>
              <a:lstStyle/>
              <a:p>
                <a:pPr algn="ctr"/>
                <a:r>
                  <a:rPr lang="en-US" sz="11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Montserrat" panose="00000500000000000000" pitchFamily="50" charset="0"/>
                  </a:rPr>
                  <a:t>AUG</a:t>
                </a:r>
              </a:p>
            </p:txBody>
          </p:sp>
          <p:sp>
            <p:nvSpPr>
              <p:cNvPr id="32" name="Rectangle: Rounded Corners 31">
                <a:extLst>
                  <a:ext uri="{FF2B5EF4-FFF2-40B4-BE49-F238E27FC236}">
                    <a16:creationId xmlns:a16="http://schemas.microsoft.com/office/drawing/2014/main" id="{474DEB3E-75FA-4453-9660-BC4348BB76BF}"/>
                  </a:ext>
                </a:extLst>
              </p:cNvPr>
              <p:cNvSpPr/>
              <p:nvPr/>
            </p:nvSpPr>
            <p:spPr>
              <a:xfrm>
                <a:off x="3311526" y="1074058"/>
                <a:ext cx="713884" cy="3679910"/>
              </a:xfrm>
              <a:prstGeom prst="roundRect">
                <a:avLst>
                  <a:gd name="adj" fmla="val 23890"/>
                </a:avLst>
              </a:prstGeom>
              <a:solidFill>
                <a:srgbClr val="EAEDF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18288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sz="11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Montserrat" panose="00000500000000000000" pitchFamily="50" charset="0"/>
                  </a:rPr>
                  <a:t>SEP</a:t>
                </a:r>
              </a:p>
            </p:txBody>
          </p:sp>
          <p:sp>
            <p:nvSpPr>
              <p:cNvPr id="33" name="Rectangle: Rounded Corners 32">
                <a:extLst>
                  <a:ext uri="{FF2B5EF4-FFF2-40B4-BE49-F238E27FC236}">
                    <a16:creationId xmlns:a16="http://schemas.microsoft.com/office/drawing/2014/main" id="{F37ED813-A186-481E-B7DF-04E01506F73D}"/>
                  </a:ext>
                </a:extLst>
              </p:cNvPr>
              <p:cNvSpPr/>
              <p:nvPr/>
            </p:nvSpPr>
            <p:spPr>
              <a:xfrm>
                <a:off x="4073527" y="1074058"/>
                <a:ext cx="713884" cy="3679910"/>
              </a:xfrm>
              <a:prstGeom prst="roundRect">
                <a:avLst>
                  <a:gd name="adj" fmla="val 23890"/>
                </a:avLst>
              </a:prstGeom>
              <a:solidFill>
                <a:srgbClr val="EAEDF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18288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sz="11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Montserrat" panose="00000500000000000000" pitchFamily="50" charset="0"/>
                  </a:rPr>
                  <a:t>OCT</a:t>
                </a:r>
              </a:p>
            </p:txBody>
          </p:sp>
          <p:sp>
            <p:nvSpPr>
              <p:cNvPr id="34" name="Rectangle: Rounded Corners 33">
                <a:extLst>
                  <a:ext uri="{FF2B5EF4-FFF2-40B4-BE49-F238E27FC236}">
                    <a16:creationId xmlns:a16="http://schemas.microsoft.com/office/drawing/2014/main" id="{2E54A58A-889D-407E-8E5F-D5BA6188A905}"/>
                  </a:ext>
                </a:extLst>
              </p:cNvPr>
              <p:cNvSpPr/>
              <p:nvPr/>
            </p:nvSpPr>
            <p:spPr>
              <a:xfrm>
                <a:off x="4835528" y="1074058"/>
                <a:ext cx="713884" cy="3679910"/>
              </a:xfrm>
              <a:prstGeom prst="roundRect">
                <a:avLst>
                  <a:gd name="adj" fmla="val 23890"/>
                </a:avLst>
              </a:prstGeom>
              <a:solidFill>
                <a:srgbClr val="EAEDF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18288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sz="11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Montserrat" panose="00000500000000000000" pitchFamily="50" charset="0"/>
                  </a:rPr>
                  <a:t>NOV</a:t>
                </a:r>
              </a:p>
            </p:txBody>
          </p:sp>
          <p:sp>
            <p:nvSpPr>
              <p:cNvPr id="35" name="Rectangle: Rounded Corners 34">
                <a:extLst>
                  <a:ext uri="{FF2B5EF4-FFF2-40B4-BE49-F238E27FC236}">
                    <a16:creationId xmlns:a16="http://schemas.microsoft.com/office/drawing/2014/main" id="{4BD188D3-8246-43B5-B92D-CBDB2D8061A6}"/>
                  </a:ext>
                </a:extLst>
              </p:cNvPr>
              <p:cNvSpPr/>
              <p:nvPr/>
            </p:nvSpPr>
            <p:spPr>
              <a:xfrm>
                <a:off x="5597529" y="1074058"/>
                <a:ext cx="713884" cy="3679910"/>
              </a:xfrm>
              <a:prstGeom prst="roundRect">
                <a:avLst>
                  <a:gd name="adj" fmla="val 23890"/>
                </a:avLst>
              </a:prstGeom>
              <a:solidFill>
                <a:srgbClr val="EAEDF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18288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sz="11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Montserrat" panose="00000500000000000000" pitchFamily="50" charset="0"/>
                  </a:rPr>
                  <a:t>DEC</a:t>
                </a:r>
              </a:p>
            </p:txBody>
          </p:sp>
          <p:sp>
            <p:nvSpPr>
              <p:cNvPr id="36" name="Rectangle: Rounded Corners 35">
                <a:extLst>
                  <a:ext uri="{FF2B5EF4-FFF2-40B4-BE49-F238E27FC236}">
                    <a16:creationId xmlns:a16="http://schemas.microsoft.com/office/drawing/2014/main" id="{0E297AB7-DDF3-4ECE-B2DD-43FFCA1CB65A}"/>
                  </a:ext>
                </a:extLst>
              </p:cNvPr>
              <p:cNvSpPr/>
              <p:nvPr/>
            </p:nvSpPr>
            <p:spPr>
              <a:xfrm>
                <a:off x="6359530" y="1074058"/>
                <a:ext cx="713884" cy="3679910"/>
              </a:xfrm>
              <a:prstGeom prst="roundRect">
                <a:avLst>
                  <a:gd name="adj" fmla="val 23890"/>
                </a:avLst>
              </a:prstGeom>
              <a:solidFill>
                <a:srgbClr val="EAEDF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18288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sz="11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Montserrat" panose="00000500000000000000" pitchFamily="50" charset="0"/>
                  </a:rPr>
                  <a:t>JAN</a:t>
                </a:r>
              </a:p>
            </p:txBody>
          </p:sp>
          <p:sp>
            <p:nvSpPr>
              <p:cNvPr id="37" name="Rectangle: Rounded Corners 36">
                <a:extLst>
                  <a:ext uri="{FF2B5EF4-FFF2-40B4-BE49-F238E27FC236}">
                    <a16:creationId xmlns:a16="http://schemas.microsoft.com/office/drawing/2014/main" id="{D0D63189-C1E4-40F2-A6F3-CF4A4873FD96}"/>
                  </a:ext>
                </a:extLst>
              </p:cNvPr>
              <p:cNvSpPr/>
              <p:nvPr/>
            </p:nvSpPr>
            <p:spPr>
              <a:xfrm>
                <a:off x="7121531" y="1074058"/>
                <a:ext cx="713884" cy="3679910"/>
              </a:xfrm>
              <a:prstGeom prst="roundRect">
                <a:avLst>
                  <a:gd name="adj" fmla="val 23890"/>
                </a:avLst>
              </a:prstGeom>
              <a:solidFill>
                <a:srgbClr val="EAEDF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18288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sz="11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Montserrat" panose="00000500000000000000" pitchFamily="50" charset="0"/>
                  </a:rPr>
                  <a:t>FEB</a:t>
                </a:r>
              </a:p>
            </p:txBody>
          </p:sp>
          <p:sp>
            <p:nvSpPr>
              <p:cNvPr id="38" name="Rectangle: Rounded Corners 37">
                <a:extLst>
                  <a:ext uri="{FF2B5EF4-FFF2-40B4-BE49-F238E27FC236}">
                    <a16:creationId xmlns:a16="http://schemas.microsoft.com/office/drawing/2014/main" id="{98988444-6123-4C4F-88E7-4AC928E99495}"/>
                  </a:ext>
                </a:extLst>
              </p:cNvPr>
              <p:cNvSpPr/>
              <p:nvPr/>
            </p:nvSpPr>
            <p:spPr>
              <a:xfrm>
                <a:off x="7883532" y="1074058"/>
                <a:ext cx="713884" cy="3679910"/>
              </a:xfrm>
              <a:prstGeom prst="roundRect">
                <a:avLst>
                  <a:gd name="adj" fmla="val 23890"/>
                </a:avLst>
              </a:prstGeom>
              <a:solidFill>
                <a:srgbClr val="EAEDF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18288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sz="11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Montserrat" panose="00000500000000000000" pitchFamily="50" charset="0"/>
                  </a:rPr>
                  <a:t>MAR</a:t>
                </a:r>
              </a:p>
            </p:txBody>
          </p:sp>
          <p:sp>
            <p:nvSpPr>
              <p:cNvPr id="39" name="Rectangle: Rounded Corners 38">
                <a:extLst>
                  <a:ext uri="{FF2B5EF4-FFF2-40B4-BE49-F238E27FC236}">
                    <a16:creationId xmlns:a16="http://schemas.microsoft.com/office/drawing/2014/main" id="{DCEB6AB5-067C-438A-9079-41C476538C2A}"/>
                  </a:ext>
                </a:extLst>
              </p:cNvPr>
              <p:cNvSpPr/>
              <p:nvPr/>
            </p:nvSpPr>
            <p:spPr>
              <a:xfrm>
                <a:off x="8645533" y="1074058"/>
                <a:ext cx="713884" cy="3679910"/>
              </a:xfrm>
              <a:prstGeom prst="roundRect">
                <a:avLst>
                  <a:gd name="adj" fmla="val 23890"/>
                </a:avLst>
              </a:prstGeom>
              <a:solidFill>
                <a:srgbClr val="EAEDF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18288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sz="11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Montserrat" panose="00000500000000000000" pitchFamily="50" charset="0"/>
                  </a:rPr>
                  <a:t>APR</a:t>
                </a:r>
              </a:p>
            </p:txBody>
          </p:sp>
          <p:sp>
            <p:nvSpPr>
              <p:cNvPr id="40" name="Rectangle: Rounded Corners 39">
                <a:extLst>
                  <a:ext uri="{FF2B5EF4-FFF2-40B4-BE49-F238E27FC236}">
                    <a16:creationId xmlns:a16="http://schemas.microsoft.com/office/drawing/2014/main" id="{1FB528C5-4C85-48DB-8270-7A16E61BE245}"/>
                  </a:ext>
                </a:extLst>
              </p:cNvPr>
              <p:cNvSpPr/>
              <p:nvPr/>
            </p:nvSpPr>
            <p:spPr>
              <a:xfrm>
                <a:off x="9407534" y="1074058"/>
                <a:ext cx="713884" cy="3679910"/>
              </a:xfrm>
              <a:prstGeom prst="roundRect">
                <a:avLst>
                  <a:gd name="adj" fmla="val 23890"/>
                </a:avLst>
              </a:prstGeom>
              <a:solidFill>
                <a:srgbClr val="EAEDF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18288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sz="11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Montserrat" panose="00000500000000000000" pitchFamily="50" charset="0"/>
                  </a:rPr>
                  <a:t>MAY</a:t>
                </a:r>
              </a:p>
            </p:txBody>
          </p:sp>
          <p:sp>
            <p:nvSpPr>
              <p:cNvPr id="41" name="Rectangle: Rounded Corners 40">
                <a:extLst>
                  <a:ext uri="{FF2B5EF4-FFF2-40B4-BE49-F238E27FC236}">
                    <a16:creationId xmlns:a16="http://schemas.microsoft.com/office/drawing/2014/main" id="{FDA7D40B-E935-4D83-A3FA-62DCAE3B03B2}"/>
                  </a:ext>
                </a:extLst>
              </p:cNvPr>
              <p:cNvSpPr/>
              <p:nvPr/>
            </p:nvSpPr>
            <p:spPr>
              <a:xfrm>
                <a:off x="10169535" y="1074058"/>
                <a:ext cx="713884" cy="3679910"/>
              </a:xfrm>
              <a:prstGeom prst="roundRect">
                <a:avLst>
                  <a:gd name="adj" fmla="val 23890"/>
                </a:avLst>
              </a:prstGeom>
              <a:solidFill>
                <a:srgbClr val="EAEDF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18288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sz="11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Montserrat" panose="00000500000000000000" pitchFamily="50" charset="0"/>
                  </a:rPr>
                  <a:t>JUN</a:t>
                </a:r>
              </a:p>
            </p:txBody>
          </p:sp>
          <p:sp>
            <p:nvSpPr>
              <p:cNvPr id="42" name="Rectangle: Rounded Corners 41">
                <a:extLst>
                  <a:ext uri="{FF2B5EF4-FFF2-40B4-BE49-F238E27FC236}">
                    <a16:creationId xmlns:a16="http://schemas.microsoft.com/office/drawing/2014/main" id="{257B7029-FAC5-431C-8286-D5A422B212EB}"/>
                  </a:ext>
                </a:extLst>
              </p:cNvPr>
              <p:cNvSpPr/>
              <p:nvPr/>
            </p:nvSpPr>
            <p:spPr>
              <a:xfrm>
                <a:off x="10931540" y="1074058"/>
                <a:ext cx="713884" cy="3679910"/>
              </a:xfrm>
              <a:prstGeom prst="roundRect">
                <a:avLst>
                  <a:gd name="adj" fmla="val 23890"/>
                </a:avLst>
              </a:prstGeom>
              <a:solidFill>
                <a:srgbClr val="EAEDF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18288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sz="11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Montserrat" panose="00000500000000000000" pitchFamily="50" charset="0"/>
                  </a:rPr>
                  <a:t>JUL</a:t>
                </a:r>
              </a:p>
            </p:txBody>
          </p:sp>
          <p:sp>
            <p:nvSpPr>
              <p:cNvPr id="4" name="Rectangle: Rounded Corners 3">
                <a:extLst>
                  <a:ext uri="{FF2B5EF4-FFF2-40B4-BE49-F238E27FC236}">
                    <a16:creationId xmlns:a16="http://schemas.microsoft.com/office/drawing/2014/main" id="{652FB5E4-5B5D-4A13-92E9-939988EFF7E6}"/>
                  </a:ext>
                </a:extLst>
              </p:cNvPr>
              <p:cNvSpPr/>
              <p:nvPr/>
            </p:nvSpPr>
            <p:spPr>
              <a:xfrm>
                <a:off x="498451" y="1074058"/>
                <a:ext cx="2002953" cy="3679910"/>
              </a:xfrm>
              <a:prstGeom prst="roundRect">
                <a:avLst>
                  <a:gd name="adj" fmla="val 8656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Rectangle: Rounded Corners 43">
                <a:extLst>
                  <a:ext uri="{FF2B5EF4-FFF2-40B4-BE49-F238E27FC236}">
                    <a16:creationId xmlns:a16="http://schemas.microsoft.com/office/drawing/2014/main" id="{BF5401BB-D6B3-4377-8885-5F9909D97424}"/>
                  </a:ext>
                </a:extLst>
              </p:cNvPr>
              <p:cNvSpPr/>
              <p:nvPr/>
            </p:nvSpPr>
            <p:spPr>
              <a:xfrm>
                <a:off x="4406994" y="1859201"/>
                <a:ext cx="1524002" cy="395334"/>
              </a:xfrm>
              <a:prstGeom prst="roundRect">
                <a:avLst>
                  <a:gd name="adj" fmla="val 34176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317500" dist="127000" dir="2700000" sx="93000" sy="93000" algn="tl" rotWithShape="0">
                  <a:schemeClr val="tx2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64592" tIns="0" rIns="9144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spcAft>
                    <a:spcPts val="300"/>
                  </a:spcAft>
                </a:pPr>
                <a:r>
                  <a:rPr lang="en-US" sz="1100" dirty="0">
                    <a:solidFill>
                      <a:schemeClr val="tx1"/>
                    </a:solidFill>
                    <a:latin typeface="Montserrat" panose="00000500000000000000" pitchFamily="50" charset="0"/>
                  </a:rPr>
                  <a:t>Press Launch</a:t>
                </a:r>
              </a:p>
            </p:txBody>
          </p: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EFA05F37-820E-4113-BA2F-D91D68D9E128}"/>
                  </a:ext>
                </a:extLst>
              </p:cNvPr>
              <p:cNvCxnSpPr/>
              <p:nvPr/>
            </p:nvCxnSpPr>
            <p:spPr>
              <a:xfrm>
                <a:off x="4505315" y="1987835"/>
                <a:ext cx="0" cy="138066"/>
              </a:xfrm>
              <a:prstGeom prst="line">
                <a:avLst/>
              </a:prstGeom>
              <a:ln w="31750" cap="rnd"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7" name="Rectangle: Rounded Corners 56">
                <a:extLst>
                  <a:ext uri="{FF2B5EF4-FFF2-40B4-BE49-F238E27FC236}">
                    <a16:creationId xmlns:a16="http://schemas.microsoft.com/office/drawing/2014/main" id="{8A40FCD6-0A25-4327-B97F-87D2CA3B4378}"/>
                  </a:ext>
                </a:extLst>
              </p:cNvPr>
              <p:cNvSpPr/>
              <p:nvPr/>
            </p:nvSpPr>
            <p:spPr>
              <a:xfrm>
                <a:off x="5979117" y="1859201"/>
                <a:ext cx="2237882" cy="395334"/>
              </a:xfrm>
              <a:prstGeom prst="roundRect">
                <a:avLst>
                  <a:gd name="adj" fmla="val 34176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317500" dist="127000" dir="2700000" sx="93000" sy="93000" algn="tl" rotWithShape="0">
                  <a:schemeClr val="tx2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64592" tIns="0" rIns="9144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spcAft>
                    <a:spcPts val="300"/>
                  </a:spcAft>
                </a:pPr>
                <a:r>
                  <a:rPr lang="en-US" sz="1100" dirty="0">
                    <a:solidFill>
                      <a:schemeClr val="tx1"/>
                    </a:solidFill>
                    <a:latin typeface="Montserrat" panose="00000500000000000000" pitchFamily="50" charset="0"/>
                  </a:rPr>
                  <a:t>Media Campaign</a:t>
                </a:r>
              </a:p>
            </p:txBody>
          </p:sp>
          <p:cxnSp>
            <p:nvCxnSpPr>
              <p:cNvPr id="58" name="Straight Connector 57">
                <a:extLst>
                  <a:ext uri="{FF2B5EF4-FFF2-40B4-BE49-F238E27FC236}">
                    <a16:creationId xmlns:a16="http://schemas.microsoft.com/office/drawing/2014/main" id="{A943C20D-A840-482A-BAEB-640A76BF9419}"/>
                  </a:ext>
                </a:extLst>
              </p:cNvPr>
              <p:cNvCxnSpPr/>
              <p:nvPr/>
            </p:nvCxnSpPr>
            <p:spPr>
              <a:xfrm>
                <a:off x="6077438" y="1987835"/>
                <a:ext cx="0" cy="138066"/>
              </a:xfrm>
              <a:prstGeom prst="line">
                <a:avLst/>
              </a:prstGeom>
              <a:ln w="31750" cap="rnd"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0" name="Rectangle: Rounded Corners 59">
                <a:extLst>
                  <a:ext uri="{FF2B5EF4-FFF2-40B4-BE49-F238E27FC236}">
                    <a16:creationId xmlns:a16="http://schemas.microsoft.com/office/drawing/2014/main" id="{9C7AD8CA-7EFF-4014-B58D-C8AA1D41A642}"/>
                  </a:ext>
                </a:extLst>
              </p:cNvPr>
              <p:cNvSpPr/>
              <p:nvPr/>
            </p:nvSpPr>
            <p:spPr>
              <a:xfrm>
                <a:off x="8265120" y="1859201"/>
                <a:ext cx="2269530" cy="395334"/>
              </a:xfrm>
              <a:prstGeom prst="roundRect">
                <a:avLst>
                  <a:gd name="adj" fmla="val 34176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317500" dist="127000" dir="2700000" sx="93000" sy="93000" algn="tl" rotWithShape="0">
                  <a:schemeClr val="tx2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64592" tIns="0" rIns="9144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spcAft>
                    <a:spcPts val="300"/>
                  </a:spcAft>
                </a:pPr>
                <a:r>
                  <a:rPr lang="en-US" sz="1100" dirty="0">
                    <a:solidFill>
                      <a:schemeClr val="tx1"/>
                    </a:solidFill>
                    <a:latin typeface="Montserrat" panose="00000500000000000000" pitchFamily="50" charset="0"/>
                  </a:rPr>
                  <a:t>Ongoing Marketing</a:t>
                </a:r>
              </a:p>
            </p:txBody>
          </p:sp>
          <p:cxnSp>
            <p:nvCxnSpPr>
              <p:cNvPr id="61" name="Straight Connector 60">
                <a:extLst>
                  <a:ext uri="{FF2B5EF4-FFF2-40B4-BE49-F238E27FC236}">
                    <a16:creationId xmlns:a16="http://schemas.microsoft.com/office/drawing/2014/main" id="{D4B14A1D-F58C-4130-AC78-7321DE2E4DFC}"/>
                  </a:ext>
                </a:extLst>
              </p:cNvPr>
              <p:cNvCxnSpPr/>
              <p:nvPr/>
            </p:nvCxnSpPr>
            <p:spPr>
              <a:xfrm>
                <a:off x="8363441" y="1987835"/>
                <a:ext cx="0" cy="138066"/>
              </a:xfrm>
              <a:prstGeom prst="line">
                <a:avLst/>
              </a:prstGeom>
              <a:ln w="31750" cap="rnd"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E467F1FC-8721-486B-A262-097E48707CBF}"/>
                  </a:ext>
                </a:extLst>
              </p:cNvPr>
              <p:cNvSpPr/>
              <p:nvPr/>
            </p:nvSpPr>
            <p:spPr>
              <a:xfrm>
                <a:off x="3071385" y="2692347"/>
                <a:ext cx="2814030" cy="395334"/>
              </a:xfrm>
              <a:prstGeom prst="roundRect">
                <a:avLst>
                  <a:gd name="adj" fmla="val 34176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317500" dist="127000" dir="2700000" sx="93000" sy="93000" algn="tl" rotWithShape="0">
                  <a:schemeClr val="tx2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64592" tIns="0" rIns="9144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spcAft>
                    <a:spcPts val="300"/>
                  </a:spcAft>
                </a:pPr>
                <a:r>
                  <a:rPr lang="en-US" sz="1100" dirty="0">
                    <a:solidFill>
                      <a:schemeClr val="tx1"/>
                    </a:solidFill>
                    <a:latin typeface="Montserrat" panose="00000500000000000000" pitchFamily="50" charset="0"/>
                  </a:rPr>
                  <a:t>Sample Text</a:t>
                </a:r>
              </a:p>
            </p:txBody>
          </p: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5822C679-1FDC-4320-A55E-4B2847873515}"/>
                  </a:ext>
                </a:extLst>
              </p:cNvPr>
              <p:cNvCxnSpPr/>
              <p:nvPr/>
            </p:nvCxnSpPr>
            <p:spPr>
              <a:xfrm>
                <a:off x="3169706" y="2820981"/>
                <a:ext cx="0" cy="138066"/>
              </a:xfrm>
              <a:prstGeom prst="line">
                <a:avLst/>
              </a:prstGeom>
              <a:ln w="31750" cap="rnd"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6" name="Rectangle: Rounded Corners 65">
                <a:extLst>
                  <a:ext uri="{FF2B5EF4-FFF2-40B4-BE49-F238E27FC236}">
                    <a16:creationId xmlns:a16="http://schemas.microsoft.com/office/drawing/2014/main" id="{ACF3ACBF-B4E1-49DF-97F6-4F4958415BA5}"/>
                  </a:ext>
                </a:extLst>
              </p:cNvPr>
              <p:cNvSpPr/>
              <p:nvPr/>
            </p:nvSpPr>
            <p:spPr>
              <a:xfrm>
                <a:off x="6629773" y="2692347"/>
                <a:ext cx="2691060" cy="395334"/>
              </a:xfrm>
              <a:prstGeom prst="roundRect">
                <a:avLst>
                  <a:gd name="adj" fmla="val 34176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317500" dist="127000" dir="2700000" sx="93000" sy="93000" algn="tl" rotWithShape="0">
                  <a:schemeClr val="tx2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64592" tIns="0" rIns="9144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spcAft>
                    <a:spcPts val="300"/>
                  </a:spcAft>
                </a:pPr>
                <a:r>
                  <a:rPr lang="en-US" sz="1100" dirty="0">
                    <a:solidFill>
                      <a:schemeClr val="tx1"/>
                    </a:solidFill>
                    <a:latin typeface="Montserrat" panose="00000500000000000000" pitchFamily="50" charset="0"/>
                  </a:rPr>
                  <a:t>Sample Text</a:t>
                </a:r>
              </a:p>
            </p:txBody>
          </p:sp>
          <p:cxnSp>
            <p:nvCxnSpPr>
              <p:cNvPr id="67" name="Straight Connector 66">
                <a:extLst>
                  <a:ext uri="{FF2B5EF4-FFF2-40B4-BE49-F238E27FC236}">
                    <a16:creationId xmlns:a16="http://schemas.microsoft.com/office/drawing/2014/main" id="{A70B7A08-7F1B-4EFB-9E18-36B0D92D9022}"/>
                  </a:ext>
                </a:extLst>
              </p:cNvPr>
              <p:cNvCxnSpPr/>
              <p:nvPr/>
            </p:nvCxnSpPr>
            <p:spPr>
              <a:xfrm>
                <a:off x="6728094" y="2820981"/>
                <a:ext cx="0" cy="138066"/>
              </a:xfrm>
              <a:prstGeom prst="line">
                <a:avLst/>
              </a:prstGeom>
              <a:ln w="31750" cap="rnd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9" name="Rectangle: Rounded Corners 68">
                <a:extLst>
                  <a:ext uri="{FF2B5EF4-FFF2-40B4-BE49-F238E27FC236}">
                    <a16:creationId xmlns:a16="http://schemas.microsoft.com/office/drawing/2014/main" id="{EF11B636-C304-4993-BD2A-4231A2CAFC46}"/>
                  </a:ext>
                </a:extLst>
              </p:cNvPr>
              <p:cNvSpPr/>
              <p:nvPr/>
            </p:nvSpPr>
            <p:spPr>
              <a:xfrm>
                <a:off x="9642475" y="2692347"/>
                <a:ext cx="1681307" cy="395334"/>
              </a:xfrm>
              <a:prstGeom prst="roundRect">
                <a:avLst>
                  <a:gd name="adj" fmla="val 34176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317500" dist="127000" dir="2700000" sx="93000" sy="93000" algn="tl" rotWithShape="0">
                  <a:schemeClr val="tx2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64592" tIns="0" rIns="9144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spcAft>
                    <a:spcPts val="300"/>
                  </a:spcAft>
                </a:pPr>
                <a:r>
                  <a:rPr lang="en-US" sz="1100" dirty="0">
                    <a:solidFill>
                      <a:schemeClr val="tx1"/>
                    </a:solidFill>
                    <a:latin typeface="Montserrat" panose="00000500000000000000" pitchFamily="50" charset="0"/>
                  </a:rPr>
                  <a:t>Sample Text</a:t>
                </a:r>
              </a:p>
            </p:txBody>
          </p: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865F64E6-2C32-4836-AA82-08C72EBB02C2}"/>
                  </a:ext>
                </a:extLst>
              </p:cNvPr>
              <p:cNvCxnSpPr/>
              <p:nvPr/>
            </p:nvCxnSpPr>
            <p:spPr>
              <a:xfrm>
                <a:off x="9740796" y="2820981"/>
                <a:ext cx="0" cy="138066"/>
              </a:xfrm>
              <a:prstGeom prst="line">
                <a:avLst/>
              </a:prstGeom>
              <a:ln w="31750" cap="rnd"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5F8AAE54-AEEB-4F9A-A74F-9365A155116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8451" y="2473441"/>
                <a:ext cx="11146969" cy="0"/>
              </a:xfrm>
              <a:prstGeom prst="line">
                <a:avLst/>
              </a:prstGeom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6" name="Rectangle: Rounded Corners 75">
                <a:extLst>
                  <a:ext uri="{FF2B5EF4-FFF2-40B4-BE49-F238E27FC236}">
                    <a16:creationId xmlns:a16="http://schemas.microsoft.com/office/drawing/2014/main" id="{F94A3668-C0C0-43D9-9BED-348FA986FBAC}"/>
                  </a:ext>
                </a:extLst>
              </p:cNvPr>
              <p:cNvSpPr/>
              <p:nvPr/>
            </p:nvSpPr>
            <p:spPr>
              <a:xfrm>
                <a:off x="4299519" y="3306587"/>
                <a:ext cx="1905382" cy="395334"/>
              </a:xfrm>
              <a:prstGeom prst="roundRect">
                <a:avLst>
                  <a:gd name="adj" fmla="val 34176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317500" dist="127000" dir="2700000" sx="93000" sy="93000" algn="tl" rotWithShape="0">
                  <a:schemeClr val="tx2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64592" tIns="0" rIns="9144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spcAft>
                    <a:spcPts val="300"/>
                  </a:spcAft>
                </a:pPr>
                <a:r>
                  <a:rPr lang="en-US" sz="1100" dirty="0">
                    <a:solidFill>
                      <a:schemeClr val="tx1"/>
                    </a:solidFill>
                    <a:latin typeface="Montserrat" panose="00000500000000000000" pitchFamily="50" charset="0"/>
                  </a:rPr>
                  <a:t>Sample Text</a:t>
                </a:r>
              </a:p>
            </p:txBody>
          </p:sp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id="{53FD52D3-1D48-471A-BF7D-EA79A88C718C}"/>
                  </a:ext>
                </a:extLst>
              </p:cNvPr>
              <p:cNvCxnSpPr/>
              <p:nvPr/>
            </p:nvCxnSpPr>
            <p:spPr>
              <a:xfrm>
                <a:off x="4397840" y="3435221"/>
                <a:ext cx="0" cy="138066"/>
              </a:xfrm>
              <a:prstGeom prst="line">
                <a:avLst/>
              </a:prstGeom>
              <a:ln w="31750" cap="rnd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2" name="Rectangle: Rounded Corners 81">
                <a:extLst>
                  <a:ext uri="{FF2B5EF4-FFF2-40B4-BE49-F238E27FC236}">
                    <a16:creationId xmlns:a16="http://schemas.microsoft.com/office/drawing/2014/main" id="{B3CABEC1-7073-4927-8E6A-BEE596425812}"/>
                  </a:ext>
                </a:extLst>
              </p:cNvPr>
              <p:cNvSpPr/>
              <p:nvPr/>
            </p:nvSpPr>
            <p:spPr>
              <a:xfrm>
                <a:off x="7424466" y="3306587"/>
                <a:ext cx="1681307" cy="395334"/>
              </a:xfrm>
              <a:prstGeom prst="roundRect">
                <a:avLst>
                  <a:gd name="adj" fmla="val 34176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317500" dist="127000" dir="2700000" sx="93000" sy="93000" algn="tl" rotWithShape="0">
                  <a:schemeClr val="tx2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64592" tIns="0" rIns="9144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spcAft>
                    <a:spcPts val="300"/>
                  </a:spcAft>
                </a:pPr>
                <a:r>
                  <a:rPr lang="en-US" sz="1100" dirty="0">
                    <a:solidFill>
                      <a:schemeClr val="tx1"/>
                    </a:solidFill>
                    <a:latin typeface="Montserrat" panose="00000500000000000000" pitchFamily="50" charset="0"/>
                  </a:rPr>
                  <a:t>Sample Text</a:t>
                </a:r>
              </a:p>
            </p:txBody>
          </p:sp>
          <p:cxnSp>
            <p:nvCxnSpPr>
              <p:cNvPr id="83" name="Straight Connector 82">
                <a:extLst>
                  <a:ext uri="{FF2B5EF4-FFF2-40B4-BE49-F238E27FC236}">
                    <a16:creationId xmlns:a16="http://schemas.microsoft.com/office/drawing/2014/main" id="{7B5DFA34-89BF-4DE0-B6DF-E2E1EF5604C8}"/>
                  </a:ext>
                </a:extLst>
              </p:cNvPr>
              <p:cNvCxnSpPr/>
              <p:nvPr/>
            </p:nvCxnSpPr>
            <p:spPr>
              <a:xfrm>
                <a:off x="7522787" y="3435221"/>
                <a:ext cx="0" cy="138066"/>
              </a:xfrm>
              <a:prstGeom prst="line">
                <a:avLst/>
              </a:prstGeom>
              <a:ln w="31750" cap="rnd"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5" name="Rectangle: Rounded Corners 84">
                <a:extLst>
                  <a:ext uri="{FF2B5EF4-FFF2-40B4-BE49-F238E27FC236}">
                    <a16:creationId xmlns:a16="http://schemas.microsoft.com/office/drawing/2014/main" id="{57A8A9F1-27AB-412B-BB73-42319733B977}"/>
                  </a:ext>
                </a:extLst>
              </p:cNvPr>
              <p:cNvSpPr/>
              <p:nvPr/>
            </p:nvSpPr>
            <p:spPr>
              <a:xfrm>
                <a:off x="5315437" y="4139733"/>
                <a:ext cx="1524002" cy="395334"/>
              </a:xfrm>
              <a:prstGeom prst="roundRect">
                <a:avLst>
                  <a:gd name="adj" fmla="val 34176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317500" dist="127000" dir="2700000" sx="93000" sy="93000" algn="tl" rotWithShape="0">
                  <a:schemeClr val="tx2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64592" tIns="0" rIns="9144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spcAft>
                    <a:spcPts val="300"/>
                  </a:spcAft>
                </a:pPr>
                <a:r>
                  <a:rPr lang="en-US" sz="1100" dirty="0">
                    <a:solidFill>
                      <a:schemeClr val="tx1"/>
                    </a:solidFill>
                    <a:latin typeface="Montserrat" panose="00000500000000000000" pitchFamily="50" charset="0"/>
                  </a:rPr>
                  <a:t>7% Market Share</a:t>
                </a:r>
              </a:p>
            </p:txBody>
          </p: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F4702652-2E13-4AB7-9BBA-035C4F2DAA6B}"/>
                  </a:ext>
                </a:extLst>
              </p:cNvPr>
              <p:cNvCxnSpPr/>
              <p:nvPr/>
            </p:nvCxnSpPr>
            <p:spPr>
              <a:xfrm>
                <a:off x="5413758" y="4268367"/>
                <a:ext cx="0" cy="138066"/>
              </a:xfrm>
              <a:prstGeom prst="line">
                <a:avLst/>
              </a:prstGeom>
              <a:ln w="31750" cap="rnd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8" name="Rectangle: Rounded Corners 87">
                <a:extLst>
                  <a:ext uri="{FF2B5EF4-FFF2-40B4-BE49-F238E27FC236}">
                    <a16:creationId xmlns:a16="http://schemas.microsoft.com/office/drawing/2014/main" id="{1F13BE34-2493-4732-B3D7-80DF1B896470}"/>
                  </a:ext>
                </a:extLst>
              </p:cNvPr>
              <p:cNvSpPr/>
              <p:nvPr/>
            </p:nvSpPr>
            <p:spPr>
              <a:xfrm>
                <a:off x="6916737" y="4139733"/>
                <a:ext cx="2237882" cy="395334"/>
              </a:xfrm>
              <a:prstGeom prst="roundRect">
                <a:avLst>
                  <a:gd name="adj" fmla="val 34176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317500" dist="127000" dir="2700000" sx="93000" sy="93000" algn="tl" rotWithShape="0">
                  <a:schemeClr val="tx2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64592" tIns="0" rIns="9144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spcAft>
                    <a:spcPts val="300"/>
                  </a:spcAft>
                </a:pPr>
                <a:r>
                  <a:rPr lang="en-US" sz="1100" dirty="0">
                    <a:solidFill>
                      <a:schemeClr val="tx1"/>
                    </a:solidFill>
                    <a:latin typeface="Montserrat" panose="00000500000000000000" pitchFamily="50" charset="0"/>
                  </a:rPr>
                  <a:t>Cost Reduction</a:t>
                </a:r>
              </a:p>
            </p:txBody>
          </p: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9F591C6F-D4DE-447D-ABCD-F243C223B819}"/>
                  </a:ext>
                </a:extLst>
              </p:cNvPr>
              <p:cNvCxnSpPr/>
              <p:nvPr/>
            </p:nvCxnSpPr>
            <p:spPr>
              <a:xfrm>
                <a:off x="7015058" y="4268367"/>
                <a:ext cx="0" cy="138066"/>
              </a:xfrm>
              <a:prstGeom prst="line">
                <a:avLst/>
              </a:prstGeom>
              <a:ln w="31750" cap="rnd"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1" name="Rectangle: Rounded Corners 90">
                <a:extLst>
                  <a:ext uri="{FF2B5EF4-FFF2-40B4-BE49-F238E27FC236}">
                    <a16:creationId xmlns:a16="http://schemas.microsoft.com/office/drawing/2014/main" id="{67F246F2-B7BA-4312-BE2A-CD429F9F4D4B}"/>
                  </a:ext>
                </a:extLst>
              </p:cNvPr>
              <p:cNvSpPr/>
              <p:nvPr/>
            </p:nvSpPr>
            <p:spPr>
              <a:xfrm>
                <a:off x="9231918" y="4139733"/>
                <a:ext cx="2031405" cy="395334"/>
              </a:xfrm>
              <a:prstGeom prst="roundRect">
                <a:avLst>
                  <a:gd name="adj" fmla="val 34176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317500" dist="127000" dir="2700000" sx="93000" sy="93000" algn="tl" rotWithShape="0">
                  <a:schemeClr val="tx2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64592" tIns="0" rIns="9144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spcAft>
                    <a:spcPts val="300"/>
                  </a:spcAft>
                </a:pPr>
                <a:r>
                  <a:rPr lang="en-US" sz="1100" dirty="0">
                    <a:solidFill>
                      <a:schemeClr val="tx1"/>
                    </a:solidFill>
                    <a:latin typeface="Montserrat" panose="00000500000000000000" pitchFamily="50" charset="0"/>
                  </a:rPr>
                  <a:t>100 Production Lines</a:t>
                </a:r>
              </a:p>
            </p:txBody>
          </p:sp>
          <p:cxnSp>
            <p:nvCxnSpPr>
              <p:cNvPr id="92" name="Straight Connector 91">
                <a:extLst>
                  <a:ext uri="{FF2B5EF4-FFF2-40B4-BE49-F238E27FC236}">
                    <a16:creationId xmlns:a16="http://schemas.microsoft.com/office/drawing/2014/main" id="{BE237B96-F3F1-410A-B965-7473373BEE43}"/>
                  </a:ext>
                </a:extLst>
              </p:cNvPr>
              <p:cNvCxnSpPr/>
              <p:nvPr/>
            </p:nvCxnSpPr>
            <p:spPr>
              <a:xfrm>
                <a:off x="9330239" y="4268367"/>
                <a:ext cx="0" cy="138066"/>
              </a:xfrm>
              <a:prstGeom prst="line">
                <a:avLst/>
              </a:prstGeom>
              <a:ln w="31750" cap="rnd"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4" name="Rectangle: Rounded Corners 93">
                <a:extLst>
                  <a:ext uri="{FF2B5EF4-FFF2-40B4-BE49-F238E27FC236}">
                    <a16:creationId xmlns:a16="http://schemas.microsoft.com/office/drawing/2014/main" id="{BEFCC51A-E64C-4054-BDCE-BFF9CD4699CE}"/>
                  </a:ext>
                </a:extLst>
              </p:cNvPr>
              <p:cNvSpPr/>
              <p:nvPr/>
            </p:nvSpPr>
            <p:spPr>
              <a:xfrm>
                <a:off x="3206734" y="4139733"/>
                <a:ext cx="2031405" cy="395334"/>
              </a:xfrm>
              <a:prstGeom prst="roundRect">
                <a:avLst>
                  <a:gd name="adj" fmla="val 34176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317500" dist="127000" dir="2700000" sx="93000" sy="93000" algn="tl" rotWithShape="0">
                  <a:schemeClr val="tx2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64592" tIns="0" rIns="9144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spcAft>
                    <a:spcPts val="300"/>
                  </a:spcAft>
                </a:pPr>
                <a:r>
                  <a:rPr lang="en-US" sz="1100" dirty="0">
                    <a:solidFill>
                      <a:schemeClr val="tx1"/>
                    </a:solidFill>
                    <a:latin typeface="Montserrat" panose="00000500000000000000" pitchFamily="50" charset="0"/>
                  </a:rPr>
                  <a:t>3% Market Share</a:t>
                </a:r>
              </a:p>
            </p:txBody>
          </p:sp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id="{65C62EE3-038A-47A4-BF1F-91F4ABC31637}"/>
                  </a:ext>
                </a:extLst>
              </p:cNvPr>
              <p:cNvCxnSpPr/>
              <p:nvPr/>
            </p:nvCxnSpPr>
            <p:spPr>
              <a:xfrm>
                <a:off x="3305055" y="4268367"/>
                <a:ext cx="0" cy="138066"/>
              </a:xfrm>
              <a:prstGeom prst="line">
                <a:avLst/>
              </a:prstGeom>
              <a:ln w="31750" cap="rnd"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>
                <a:extLst>
                  <a:ext uri="{FF2B5EF4-FFF2-40B4-BE49-F238E27FC236}">
                    <a16:creationId xmlns:a16="http://schemas.microsoft.com/office/drawing/2014/main" id="{302366F9-7E92-4836-9838-E25ECB00D8D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8451" y="3920827"/>
                <a:ext cx="11146969" cy="0"/>
              </a:xfrm>
              <a:prstGeom prst="line">
                <a:avLst/>
              </a:prstGeom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6" name="Rectangle: Rounded Corners 105">
                <a:extLst>
                  <a:ext uri="{FF2B5EF4-FFF2-40B4-BE49-F238E27FC236}">
                    <a16:creationId xmlns:a16="http://schemas.microsoft.com/office/drawing/2014/main" id="{6672DB26-379E-4DFC-ABB6-E86494193E72}"/>
                  </a:ext>
                </a:extLst>
              </p:cNvPr>
              <p:cNvSpPr/>
              <p:nvPr/>
            </p:nvSpPr>
            <p:spPr>
              <a:xfrm>
                <a:off x="2549524" y="4977524"/>
                <a:ext cx="1475886" cy="1447379"/>
              </a:xfrm>
              <a:prstGeom prst="roundRect">
                <a:avLst>
                  <a:gd name="adj" fmla="val 11997"/>
                </a:avLst>
              </a:prstGeom>
              <a:solidFill>
                <a:srgbClr val="EAEDF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1440" bIns="91440" rtlCol="0" anchor="t" anchorCtr="0"/>
              <a:lstStyle/>
              <a:p>
                <a:pPr algn="ctr"/>
                <a:r>
                  <a:rPr lang="en-US" sz="1100" b="1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Montserrat" panose="00000500000000000000" pitchFamily="50" charset="0"/>
                  </a:rPr>
                  <a:t>DEPENDENCIES</a:t>
                </a:r>
              </a:p>
            </p:txBody>
          </p:sp>
          <p:sp>
            <p:nvSpPr>
              <p:cNvPr id="115" name="Rectangle: Rounded Corners 114">
                <a:extLst>
                  <a:ext uri="{FF2B5EF4-FFF2-40B4-BE49-F238E27FC236}">
                    <a16:creationId xmlns:a16="http://schemas.microsoft.com/office/drawing/2014/main" id="{D8CE442E-1239-45A8-81A6-E67CE0396B57}"/>
                  </a:ext>
                </a:extLst>
              </p:cNvPr>
              <p:cNvSpPr/>
              <p:nvPr/>
            </p:nvSpPr>
            <p:spPr>
              <a:xfrm>
                <a:off x="4073527" y="4977524"/>
                <a:ext cx="1475886" cy="1447379"/>
              </a:xfrm>
              <a:prstGeom prst="roundRect">
                <a:avLst>
                  <a:gd name="adj" fmla="val 11997"/>
                </a:avLst>
              </a:prstGeom>
              <a:solidFill>
                <a:srgbClr val="EAEDF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1440" bIns="91440" rtlCol="0" anchor="t" anchorCtr="0"/>
              <a:lstStyle/>
              <a:p>
                <a:pPr algn="ctr"/>
                <a:r>
                  <a:rPr lang="en-US" sz="1100" b="1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Montserrat" panose="00000500000000000000" pitchFamily="50" charset="0"/>
                  </a:rPr>
                  <a:t>RISKS</a:t>
                </a:r>
              </a:p>
            </p:txBody>
          </p:sp>
          <p:sp>
            <p:nvSpPr>
              <p:cNvPr id="116" name="Rectangle: Rounded Corners 115">
                <a:extLst>
                  <a:ext uri="{FF2B5EF4-FFF2-40B4-BE49-F238E27FC236}">
                    <a16:creationId xmlns:a16="http://schemas.microsoft.com/office/drawing/2014/main" id="{727DEE3D-EFE4-45D8-82DA-B7437460A7B3}"/>
                  </a:ext>
                </a:extLst>
              </p:cNvPr>
              <p:cNvSpPr/>
              <p:nvPr/>
            </p:nvSpPr>
            <p:spPr>
              <a:xfrm>
                <a:off x="5597530" y="4977524"/>
                <a:ext cx="1475886" cy="1447379"/>
              </a:xfrm>
              <a:prstGeom prst="roundRect">
                <a:avLst>
                  <a:gd name="adj" fmla="val 11997"/>
                </a:avLst>
              </a:prstGeom>
              <a:solidFill>
                <a:srgbClr val="EAEDF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1440" bIns="91440" rtlCol="0" anchor="t" anchorCtr="0"/>
              <a:lstStyle/>
              <a:p>
                <a:pPr algn="ctr"/>
                <a:r>
                  <a:rPr lang="en-US" sz="1100" b="1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Montserrat" panose="00000500000000000000" pitchFamily="50" charset="0"/>
                  </a:rPr>
                  <a:t>ISSUES</a:t>
                </a:r>
              </a:p>
            </p:txBody>
          </p:sp>
          <p:sp>
            <p:nvSpPr>
              <p:cNvPr id="117" name="Rectangle: Rounded Corners 116">
                <a:extLst>
                  <a:ext uri="{FF2B5EF4-FFF2-40B4-BE49-F238E27FC236}">
                    <a16:creationId xmlns:a16="http://schemas.microsoft.com/office/drawing/2014/main" id="{1D9AF212-B926-4DA4-BFA0-92E2589AFEC8}"/>
                  </a:ext>
                </a:extLst>
              </p:cNvPr>
              <p:cNvSpPr/>
              <p:nvPr/>
            </p:nvSpPr>
            <p:spPr>
              <a:xfrm>
                <a:off x="7121533" y="4977524"/>
                <a:ext cx="1475886" cy="1447379"/>
              </a:xfrm>
              <a:prstGeom prst="roundRect">
                <a:avLst>
                  <a:gd name="adj" fmla="val 11997"/>
                </a:avLst>
              </a:prstGeom>
              <a:solidFill>
                <a:srgbClr val="EAEDF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1440" bIns="91440" rtlCol="0" anchor="t" anchorCtr="0"/>
              <a:lstStyle/>
              <a:p>
                <a:pPr algn="ctr"/>
                <a:r>
                  <a:rPr lang="en-US" sz="1100" b="1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Montserrat" panose="00000500000000000000" pitchFamily="50" charset="0"/>
                  </a:rPr>
                  <a:t>DELIVERY</a:t>
                </a:r>
              </a:p>
            </p:txBody>
          </p:sp>
          <p:sp>
            <p:nvSpPr>
              <p:cNvPr id="118" name="Rectangle: Rounded Corners 117">
                <a:extLst>
                  <a:ext uri="{FF2B5EF4-FFF2-40B4-BE49-F238E27FC236}">
                    <a16:creationId xmlns:a16="http://schemas.microsoft.com/office/drawing/2014/main" id="{D6DC9892-5C80-4DB0-9956-1A7ED2E0EFB4}"/>
                  </a:ext>
                </a:extLst>
              </p:cNvPr>
              <p:cNvSpPr/>
              <p:nvPr/>
            </p:nvSpPr>
            <p:spPr>
              <a:xfrm>
                <a:off x="8645536" y="4977524"/>
                <a:ext cx="1475886" cy="1447379"/>
              </a:xfrm>
              <a:prstGeom prst="roundRect">
                <a:avLst>
                  <a:gd name="adj" fmla="val 11997"/>
                </a:avLst>
              </a:prstGeom>
              <a:solidFill>
                <a:srgbClr val="EAEDF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1440" bIns="91440" rtlCol="0" anchor="t" anchorCtr="0"/>
              <a:lstStyle/>
              <a:p>
                <a:pPr algn="ctr"/>
                <a:r>
                  <a:rPr lang="en-US" sz="1100" b="1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Montserrat" panose="00000500000000000000" pitchFamily="50" charset="0"/>
                  </a:rPr>
                  <a:t>BUDGET</a:t>
                </a:r>
              </a:p>
            </p:txBody>
          </p:sp>
          <p:sp>
            <p:nvSpPr>
              <p:cNvPr id="119" name="Rectangle: Rounded Corners 118">
                <a:extLst>
                  <a:ext uri="{FF2B5EF4-FFF2-40B4-BE49-F238E27FC236}">
                    <a16:creationId xmlns:a16="http://schemas.microsoft.com/office/drawing/2014/main" id="{81343E39-E0B0-4064-AE6A-DEA4D6E03216}"/>
                  </a:ext>
                </a:extLst>
              </p:cNvPr>
              <p:cNvSpPr/>
              <p:nvPr/>
            </p:nvSpPr>
            <p:spPr>
              <a:xfrm>
                <a:off x="10169538" y="4977524"/>
                <a:ext cx="1475886" cy="1447379"/>
              </a:xfrm>
              <a:prstGeom prst="roundRect">
                <a:avLst>
                  <a:gd name="adj" fmla="val 11997"/>
                </a:avLst>
              </a:prstGeom>
              <a:solidFill>
                <a:srgbClr val="EAEDF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1440" bIns="91440" rtlCol="0" anchor="t" anchorCtr="0"/>
              <a:lstStyle/>
              <a:p>
                <a:pPr algn="ctr"/>
                <a:r>
                  <a:rPr lang="en-US" sz="1100" b="1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Montserrat" panose="00000500000000000000" pitchFamily="50" charset="0"/>
                  </a:rPr>
                  <a:t>ON RADAR</a:t>
                </a:r>
              </a:p>
            </p:txBody>
          </p:sp>
          <p:sp>
            <p:nvSpPr>
              <p:cNvPr id="126" name="Rectangle: Rounded Corners 125">
                <a:extLst>
                  <a:ext uri="{FF2B5EF4-FFF2-40B4-BE49-F238E27FC236}">
                    <a16:creationId xmlns:a16="http://schemas.microsoft.com/office/drawing/2014/main" id="{1DE5C6D5-681B-4D6A-AFEA-279F141A79FE}"/>
                  </a:ext>
                </a:extLst>
              </p:cNvPr>
              <p:cNvSpPr/>
              <p:nvPr/>
            </p:nvSpPr>
            <p:spPr>
              <a:xfrm>
                <a:off x="2614613" y="5418045"/>
                <a:ext cx="1345708" cy="939891"/>
              </a:xfrm>
              <a:prstGeom prst="roundRect">
                <a:avLst>
                  <a:gd name="adj" fmla="val 11997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317500" dist="127000" dir="2700000" sx="93000" sy="93000" algn="tl" rotWithShape="0">
                  <a:schemeClr val="tx2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1440" bIns="91440" rtlCol="0" anchor="ctr" anchorCtr="0"/>
              <a:lstStyle/>
              <a:p>
                <a:pPr algn="ctr">
                  <a:lnSpc>
                    <a:spcPts val="1600"/>
                  </a:lnSpc>
                </a:pPr>
                <a:r>
                  <a:rPr lang="en-US" sz="1200" dirty="0">
                    <a:solidFill>
                      <a:schemeClr val="tx1"/>
                    </a:solidFill>
                    <a:latin typeface="Montserrat" panose="00000500000000000000" pitchFamily="50" charset="0"/>
                  </a:rPr>
                  <a:t>Platform</a:t>
                </a:r>
              </a:p>
            </p:txBody>
          </p:sp>
          <p:sp>
            <p:nvSpPr>
              <p:cNvPr id="127" name="Rectangle: Rounded Corners 126">
                <a:extLst>
                  <a:ext uri="{FF2B5EF4-FFF2-40B4-BE49-F238E27FC236}">
                    <a16:creationId xmlns:a16="http://schemas.microsoft.com/office/drawing/2014/main" id="{CB7A1F7B-1802-4453-A517-3B9A32B68449}"/>
                  </a:ext>
                </a:extLst>
              </p:cNvPr>
              <p:cNvSpPr/>
              <p:nvPr/>
            </p:nvSpPr>
            <p:spPr>
              <a:xfrm>
                <a:off x="4138616" y="5418045"/>
                <a:ext cx="1345708" cy="939891"/>
              </a:xfrm>
              <a:prstGeom prst="roundRect">
                <a:avLst>
                  <a:gd name="adj" fmla="val 11997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317500" dist="127000" dir="2700000" sx="93000" sy="93000" algn="tl" rotWithShape="0">
                  <a:schemeClr val="tx2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1440" bIns="91440" rtlCol="0" anchor="ctr" anchorCtr="0"/>
              <a:lstStyle/>
              <a:p>
                <a:pPr algn="ctr">
                  <a:lnSpc>
                    <a:spcPts val="1600"/>
                  </a:lnSpc>
                </a:pPr>
                <a:r>
                  <a:rPr lang="en-US" sz="1200" dirty="0">
                    <a:solidFill>
                      <a:schemeClr val="tx1"/>
                    </a:solidFill>
                    <a:latin typeface="Montserrat" panose="00000500000000000000" pitchFamily="50" charset="0"/>
                  </a:rPr>
                  <a:t>Integration to CRM</a:t>
                </a:r>
              </a:p>
            </p:txBody>
          </p:sp>
          <p:sp>
            <p:nvSpPr>
              <p:cNvPr id="128" name="Rectangle: Rounded Corners 127">
                <a:extLst>
                  <a:ext uri="{FF2B5EF4-FFF2-40B4-BE49-F238E27FC236}">
                    <a16:creationId xmlns:a16="http://schemas.microsoft.com/office/drawing/2014/main" id="{725CBE36-A620-435C-B0BF-53BB2E798E1D}"/>
                  </a:ext>
                </a:extLst>
              </p:cNvPr>
              <p:cNvSpPr/>
              <p:nvPr/>
            </p:nvSpPr>
            <p:spPr>
              <a:xfrm>
                <a:off x="5662619" y="5418045"/>
                <a:ext cx="1345708" cy="939891"/>
              </a:xfrm>
              <a:prstGeom prst="roundRect">
                <a:avLst>
                  <a:gd name="adj" fmla="val 11997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317500" dist="127000" dir="2700000" sx="93000" sy="93000" algn="tl" rotWithShape="0">
                  <a:schemeClr val="tx2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1440" bIns="91440" rtlCol="0" anchor="ctr" anchorCtr="0"/>
              <a:lstStyle/>
              <a:p>
                <a:pPr algn="ctr">
                  <a:lnSpc>
                    <a:spcPts val="1600"/>
                  </a:lnSpc>
                </a:pPr>
                <a:r>
                  <a:rPr lang="en-US" sz="1200" dirty="0">
                    <a:solidFill>
                      <a:schemeClr val="tx1"/>
                    </a:solidFill>
                    <a:latin typeface="Montserrat" panose="00000500000000000000" pitchFamily="50" charset="0"/>
                  </a:rPr>
                  <a:t>None</a:t>
                </a:r>
              </a:p>
            </p:txBody>
          </p:sp>
          <p:sp>
            <p:nvSpPr>
              <p:cNvPr id="129" name="Rectangle: Rounded Corners 128">
                <a:extLst>
                  <a:ext uri="{FF2B5EF4-FFF2-40B4-BE49-F238E27FC236}">
                    <a16:creationId xmlns:a16="http://schemas.microsoft.com/office/drawing/2014/main" id="{F78DA926-2108-4F94-AB5E-0342661D1AB5}"/>
                  </a:ext>
                </a:extLst>
              </p:cNvPr>
              <p:cNvSpPr/>
              <p:nvPr/>
            </p:nvSpPr>
            <p:spPr>
              <a:xfrm>
                <a:off x="7186622" y="5418045"/>
                <a:ext cx="1345708" cy="939891"/>
              </a:xfrm>
              <a:prstGeom prst="roundRect">
                <a:avLst>
                  <a:gd name="adj" fmla="val 11997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317500" dist="127000" dir="2700000" sx="93000" sy="93000" algn="tl" rotWithShape="0">
                  <a:schemeClr val="tx2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1440" bIns="91440" rtlCol="0" anchor="ctr" anchorCtr="0"/>
              <a:lstStyle/>
              <a:p>
                <a:pPr algn="ctr">
                  <a:lnSpc>
                    <a:spcPts val="1600"/>
                  </a:lnSpc>
                </a:pPr>
                <a:r>
                  <a:rPr lang="en-US" sz="1200" dirty="0">
                    <a:solidFill>
                      <a:schemeClr val="tx1"/>
                    </a:solidFill>
                    <a:latin typeface="Montserrat" panose="00000500000000000000" pitchFamily="50" charset="0"/>
                  </a:rPr>
                  <a:t>Delay Expected to V1</a:t>
                </a:r>
              </a:p>
            </p:txBody>
          </p:sp>
          <p:sp>
            <p:nvSpPr>
              <p:cNvPr id="130" name="Rectangle: Rounded Corners 129">
                <a:extLst>
                  <a:ext uri="{FF2B5EF4-FFF2-40B4-BE49-F238E27FC236}">
                    <a16:creationId xmlns:a16="http://schemas.microsoft.com/office/drawing/2014/main" id="{2FF85946-BFA2-407A-89EB-96F6D768CCAE}"/>
                  </a:ext>
                </a:extLst>
              </p:cNvPr>
              <p:cNvSpPr/>
              <p:nvPr/>
            </p:nvSpPr>
            <p:spPr>
              <a:xfrm>
                <a:off x="8710625" y="5418045"/>
                <a:ext cx="1345708" cy="939891"/>
              </a:xfrm>
              <a:prstGeom prst="roundRect">
                <a:avLst>
                  <a:gd name="adj" fmla="val 11997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317500" dist="127000" dir="2700000" sx="93000" sy="93000" algn="tl" rotWithShape="0">
                  <a:schemeClr val="tx2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1440" bIns="91440" rtlCol="0" anchor="ctr" anchorCtr="0"/>
              <a:lstStyle/>
              <a:p>
                <a:pPr algn="ctr">
                  <a:lnSpc>
                    <a:spcPts val="1600"/>
                  </a:lnSpc>
                </a:pPr>
                <a:r>
                  <a:rPr lang="en-US" sz="1200" dirty="0">
                    <a:solidFill>
                      <a:schemeClr val="tx1"/>
                    </a:solidFill>
                    <a:latin typeface="Montserrat" panose="00000500000000000000" pitchFamily="50" charset="0"/>
                  </a:rPr>
                  <a:t>Platform</a:t>
                </a:r>
              </a:p>
            </p:txBody>
          </p:sp>
          <p:sp>
            <p:nvSpPr>
              <p:cNvPr id="131" name="Rectangle: Rounded Corners 130">
                <a:extLst>
                  <a:ext uri="{FF2B5EF4-FFF2-40B4-BE49-F238E27FC236}">
                    <a16:creationId xmlns:a16="http://schemas.microsoft.com/office/drawing/2014/main" id="{21F06743-CF2D-4A69-9E04-4B37EB3380FA}"/>
                  </a:ext>
                </a:extLst>
              </p:cNvPr>
              <p:cNvSpPr/>
              <p:nvPr/>
            </p:nvSpPr>
            <p:spPr>
              <a:xfrm>
                <a:off x="10234627" y="5418045"/>
                <a:ext cx="1345708" cy="939891"/>
              </a:xfrm>
              <a:prstGeom prst="roundRect">
                <a:avLst>
                  <a:gd name="adj" fmla="val 11997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317500" dist="127000" dir="2700000" sx="93000" sy="93000" algn="tl" rotWithShape="0">
                  <a:schemeClr val="tx2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1440" bIns="91440" rtlCol="0" anchor="ctr" anchorCtr="0"/>
              <a:lstStyle/>
              <a:p>
                <a:pPr algn="ctr">
                  <a:lnSpc>
                    <a:spcPts val="1600"/>
                  </a:lnSpc>
                </a:pPr>
                <a:r>
                  <a:rPr lang="en-US" sz="1200" dirty="0">
                    <a:solidFill>
                      <a:schemeClr val="tx1"/>
                    </a:solidFill>
                    <a:latin typeface="Montserrat" panose="00000500000000000000" pitchFamily="50" charset="0"/>
                  </a:rPr>
                  <a:t>New DP</a:t>
                </a:r>
              </a:p>
            </p:txBody>
          </p: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E18B8596-9935-4B49-87E9-7BD8D966EFA5}"/>
                  </a:ext>
                </a:extLst>
              </p:cNvPr>
              <p:cNvSpPr txBox="1"/>
              <p:nvPr/>
            </p:nvSpPr>
            <p:spPr>
              <a:xfrm>
                <a:off x="702965" y="1910674"/>
                <a:ext cx="1249060" cy="292388"/>
              </a:xfrm>
              <a:prstGeom prst="rect">
                <a:avLst/>
              </a:prstGeom>
              <a:noFill/>
            </p:spPr>
            <p:txBody>
              <a:bodyPr wrap="none" lIns="91440" rIns="91440" rtlCol="0">
                <a:spAutoFit/>
              </a:bodyPr>
              <a:lstStyle/>
              <a:p>
                <a:r>
                  <a:rPr lang="en-US" sz="1300" b="1" dirty="0">
                    <a:solidFill>
                      <a:schemeClr val="tx2"/>
                    </a:solidFill>
                    <a:latin typeface="Montserrat" panose="00000500000000000000" pitchFamily="50" charset="0"/>
                  </a:rPr>
                  <a:t>MARKETING</a:t>
                </a: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F5CC3574-B322-4FA6-8114-3ADC476204A8}"/>
                  </a:ext>
                </a:extLst>
              </p:cNvPr>
              <p:cNvSpPr txBox="1"/>
              <p:nvPr/>
            </p:nvSpPr>
            <p:spPr>
              <a:xfrm>
                <a:off x="702965" y="3050940"/>
                <a:ext cx="1544012" cy="292388"/>
              </a:xfrm>
              <a:prstGeom prst="rect">
                <a:avLst/>
              </a:prstGeom>
              <a:noFill/>
            </p:spPr>
            <p:txBody>
              <a:bodyPr wrap="none" lIns="91440" rIns="91440" rtlCol="0">
                <a:spAutoFit/>
              </a:bodyPr>
              <a:lstStyle/>
              <a:p>
                <a:r>
                  <a:rPr lang="en-US" sz="1300" b="1" dirty="0">
                    <a:solidFill>
                      <a:schemeClr val="tx2"/>
                    </a:solidFill>
                    <a:latin typeface="Montserrat" panose="00000500000000000000" pitchFamily="50" charset="0"/>
                  </a:rPr>
                  <a:t>DEVELOPMENT</a:t>
                </a:r>
              </a:p>
            </p:txBody>
          </p:sp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BAF81670-AA4B-4F44-836A-F789044542E3}"/>
                  </a:ext>
                </a:extLst>
              </p:cNvPr>
              <p:cNvSpPr txBox="1"/>
              <p:nvPr/>
            </p:nvSpPr>
            <p:spPr>
              <a:xfrm>
                <a:off x="702965" y="4191206"/>
                <a:ext cx="484428" cy="292388"/>
              </a:xfrm>
              <a:prstGeom prst="rect">
                <a:avLst/>
              </a:prstGeom>
              <a:noFill/>
            </p:spPr>
            <p:txBody>
              <a:bodyPr wrap="none" lIns="91440" rIns="91440" rtlCol="0">
                <a:spAutoFit/>
              </a:bodyPr>
              <a:lstStyle/>
              <a:p>
                <a:r>
                  <a:rPr lang="en-US" sz="1300" b="1" dirty="0">
                    <a:solidFill>
                      <a:schemeClr val="tx2"/>
                    </a:solidFill>
                    <a:latin typeface="Montserrat" panose="00000500000000000000" pitchFamily="50" charset="0"/>
                  </a:rPr>
                  <a:t>KPI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794BAB0E-925D-4317-9795-92CB3FF0EDE5}"/>
                  </a:ext>
                </a:extLst>
              </p:cNvPr>
              <p:cNvSpPr txBox="1"/>
              <p:nvPr/>
            </p:nvSpPr>
            <p:spPr>
              <a:xfrm>
                <a:off x="702965" y="5555019"/>
                <a:ext cx="1348446" cy="292388"/>
              </a:xfrm>
              <a:prstGeom prst="rect">
                <a:avLst/>
              </a:prstGeom>
              <a:noFill/>
            </p:spPr>
            <p:txBody>
              <a:bodyPr wrap="none" lIns="91440" rIns="91440" rtlCol="0">
                <a:spAutoFit/>
              </a:bodyPr>
              <a:lstStyle/>
              <a:p>
                <a:r>
                  <a:rPr lang="en-US" sz="1300" b="1" dirty="0">
                    <a:solidFill>
                      <a:schemeClr val="tx2"/>
                    </a:solidFill>
                    <a:latin typeface="Montserrat" panose="00000500000000000000" pitchFamily="50" charset="0"/>
                  </a:rPr>
                  <a:t>DASHBOARD</a:t>
                </a:r>
              </a:p>
            </p:txBody>
          </p:sp>
          <p:sp>
            <p:nvSpPr>
              <p:cNvPr id="150" name="Rectangle: Rounded Corners 149">
                <a:extLst>
                  <a:ext uri="{FF2B5EF4-FFF2-40B4-BE49-F238E27FC236}">
                    <a16:creationId xmlns:a16="http://schemas.microsoft.com/office/drawing/2014/main" id="{24DE3DCB-1CB9-4417-ACDF-AB90A482E2B9}"/>
                  </a:ext>
                </a:extLst>
              </p:cNvPr>
              <p:cNvSpPr/>
              <p:nvPr/>
            </p:nvSpPr>
            <p:spPr>
              <a:xfrm>
                <a:off x="6359530" y="727812"/>
                <a:ext cx="5285890" cy="714816"/>
              </a:xfrm>
              <a:prstGeom prst="roundRect">
                <a:avLst>
                  <a:gd name="adj" fmla="val 25092"/>
                </a:avLst>
              </a:prstGeom>
              <a:gradFill>
                <a:gsLst>
                  <a:gs pos="0">
                    <a:srgbClr val="EAEDF2">
                      <a:alpha val="75000"/>
                    </a:srgbClr>
                  </a:gs>
                  <a:gs pos="55000">
                    <a:srgbClr val="EAEDF2">
                      <a:alpha val="0"/>
                    </a:srgbClr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45720" rtlCol="0" anchor="t" anchorCtr="0"/>
              <a:lstStyle/>
              <a:p>
                <a:pPr algn="ctr"/>
                <a:r>
                  <a:rPr lang="en-US" sz="1100" b="1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Montserrat" panose="00000500000000000000" pitchFamily="50" charset="0"/>
                  </a:rPr>
                  <a:t>20XX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555185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FBF5F0A-D824-4962-9B01-B76667D8B29E}"/>
              </a:ext>
            </a:extLst>
          </p:cNvPr>
          <p:cNvSpPr txBox="1"/>
          <p:nvPr/>
        </p:nvSpPr>
        <p:spPr>
          <a:xfrm>
            <a:off x="4032615" y="193503"/>
            <a:ext cx="4126771" cy="646331"/>
          </a:xfrm>
          <a:prstGeom prst="rect">
            <a:avLst/>
          </a:prstGeom>
          <a:noFill/>
        </p:spPr>
        <p:txBody>
          <a:bodyPr wrap="none" lIns="182880" tIns="91440" rIns="182880" bIns="91440" rtlCol="0" anchor="ctr" anchorCtr="0">
            <a:spAutoFit/>
          </a:bodyPr>
          <a:lstStyle/>
          <a:p>
            <a:pPr algn="ctr"/>
            <a:r>
              <a:rPr lang="en-US" sz="3000" b="1" dirty="0">
                <a:gradFill flip="none" rotWithShape="1"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tx2"/>
                    </a:gs>
                  </a:gsLst>
                  <a:lin ang="5400000" scaled="0"/>
                  <a:tileRect/>
                </a:gradFill>
                <a:latin typeface="Montserrat" panose="00000500000000000000" pitchFamily="50" charset="0"/>
              </a:rPr>
              <a:t>SPRINT ROADMAP</a:t>
            </a:r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33B16C7E-5ECE-460E-9027-543AB3A9E1F5}"/>
              </a:ext>
            </a:extLst>
          </p:cNvPr>
          <p:cNvGrpSpPr/>
          <p:nvPr/>
        </p:nvGrpSpPr>
        <p:grpSpPr>
          <a:xfrm>
            <a:off x="469900" y="979172"/>
            <a:ext cx="11252200" cy="5564676"/>
            <a:chOff x="752475" y="1134918"/>
            <a:chExt cx="10687050" cy="5215083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15F100A-0272-46B9-B2B7-2579B2A3FC28}"/>
                </a:ext>
              </a:extLst>
            </p:cNvPr>
            <p:cNvSpPr/>
            <p:nvPr/>
          </p:nvSpPr>
          <p:spPr>
            <a:xfrm rot="10800000" flipH="1" flipV="1">
              <a:off x="6983689" y="5492283"/>
              <a:ext cx="3550902" cy="857696"/>
            </a:xfrm>
            <a:prstGeom prst="rect">
              <a:avLst/>
            </a:prstGeom>
            <a:solidFill>
              <a:schemeClr val="tx2">
                <a:lumMod val="20000"/>
                <a:lumOff val="80000"/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: Single Corner Rounded 32">
              <a:extLst>
                <a:ext uri="{FF2B5EF4-FFF2-40B4-BE49-F238E27FC236}">
                  <a16:creationId xmlns:a16="http://schemas.microsoft.com/office/drawing/2014/main" id="{25AB8257-3E5A-42BC-B456-F334D65F8081}"/>
                </a:ext>
              </a:extLst>
            </p:cNvPr>
            <p:cNvSpPr/>
            <p:nvPr/>
          </p:nvSpPr>
          <p:spPr>
            <a:xfrm rot="16200000" flipH="1" flipV="1">
              <a:off x="8842840" y="3753315"/>
              <a:ext cx="4288498" cy="904872"/>
            </a:xfrm>
            <a:prstGeom prst="round1Rect">
              <a:avLst>
                <a:gd name="adj" fmla="val 27970"/>
              </a:avLst>
            </a:prstGeom>
            <a:solidFill>
              <a:schemeClr val="tx2">
                <a:lumMod val="20000"/>
                <a:lumOff val="80000"/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: Single Corner Rounded 11">
              <a:extLst>
                <a:ext uri="{FF2B5EF4-FFF2-40B4-BE49-F238E27FC236}">
                  <a16:creationId xmlns:a16="http://schemas.microsoft.com/office/drawing/2014/main" id="{C48DE74B-807B-4DB5-B8DC-3ECFA0EBD24F}"/>
                </a:ext>
              </a:extLst>
            </p:cNvPr>
            <p:cNvSpPr/>
            <p:nvPr/>
          </p:nvSpPr>
          <p:spPr>
            <a:xfrm rot="5400000" flipV="1">
              <a:off x="-939335" y="3753315"/>
              <a:ext cx="4288498" cy="904872"/>
            </a:xfrm>
            <a:prstGeom prst="round1Rect">
              <a:avLst>
                <a:gd name="adj" fmla="val 27970"/>
              </a:avLst>
            </a:prstGeom>
            <a:solidFill>
              <a:schemeClr val="tx2">
                <a:lumMod val="20000"/>
                <a:lumOff val="80000"/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E14C37E3-6C4E-4328-B5B4-FB41A4A4889A}"/>
                </a:ext>
              </a:extLst>
            </p:cNvPr>
            <p:cNvGrpSpPr/>
            <p:nvPr/>
          </p:nvGrpSpPr>
          <p:grpSpPr>
            <a:xfrm>
              <a:off x="752475" y="2061502"/>
              <a:ext cx="10687050" cy="857696"/>
              <a:chOff x="752475" y="1998002"/>
              <a:chExt cx="10687050" cy="857696"/>
            </a:xfrm>
          </p:grpSpPr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23F4CACC-3C65-4F58-A028-F61BFE9FDA7C}"/>
                  </a:ext>
                </a:extLst>
              </p:cNvPr>
              <p:cNvSpPr/>
              <p:nvPr/>
            </p:nvSpPr>
            <p:spPr>
              <a:xfrm>
                <a:off x="752475" y="1998002"/>
                <a:ext cx="904872" cy="85769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1440" rtlCol="0" anchor="t" anchorCtr="0"/>
              <a:lstStyle/>
              <a:p>
                <a:r>
                  <a:rPr lang="en-US" sz="1200" dirty="0">
                    <a:solidFill>
                      <a:schemeClr val="tx2">
                        <a:lumMod val="20000"/>
                        <a:lumOff val="80000"/>
                      </a:schemeClr>
                    </a:solidFill>
                    <a:latin typeface="Montserrat" panose="00000500000000000000" pitchFamily="50" charset="0"/>
                  </a:rPr>
                  <a:t>#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47E6AAE0-5E58-446A-8E20-08E50AA002EA}"/>
                  </a:ext>
                </a:extLst>
              </p:cNvPr>
              <p:cNvSpPr/>
              <p:nvPr/>
            </p:nvSpPr>
            <p:spPr>
              <a:xfrm>
                <a:off x="1657346" y="1998002"/>
                <a:ext cx="1775457" cy="85769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1440" rtlCol="0" anchor="t" anchorCtr="0"/>
              <a:lstStyle/>
              <a:p>
                <a:r>
                  <a:rPr lang="en-US" sz="12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Montserrat" panose="00000500000000000000" pitchFamily="50" charset="0"/>
                  </a:rPr>
                  <a:t>1</a:t>
                </a:r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7FC1E607-D1E1-4F08-ACCD-6583164ACE4F}"/>
                  </a:ext>
                </a:extLst>
              </p:cNvPr>
              <p:cNvSpPr/>
              <p:nvPr/>
            </p:nvSpPr>
            <p:spPr>
              <a:xfrm>
                <a:off x="3432805" y="1998002"/>
                <a:ext cx="1775457" cy="85769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1440" rtlCol="0" anchor="t" anchorCtr="0"/>
              <a:lstStyle/>
              <a:p>
                <a:r>
                  <a:rPr lang="en-US" sz="1200" dirty="0">
                    <a:solidFill>
                      <a:schemeClr val="tx1"/>
                    </a:solidFill>
                    <a:latin typeface="Montserrat" panose="00000500000000000000" pitchFamily="50" charset="0"/>
                  </a:rPr>
                  <a:t>2</a:t>
                </a:r>
              </a:p>
              <a:p>
                <a:r>
                  <a:rPr lang="en-US" sz="900" dirty="0">
                    <a:solidFill>
                      <a:schemeClr val="tx1"/>
                    </a:solidFill>
                    <a:latin typeface="Montserrat" panose="00000500000000000000" pitchFamily="50" charset="0"/>
                  </a:rPr>
                  <a:t>Sprint review &amp; retro/ *prioritize backlog</a:t>
                </a:r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513C4A75-7C4E-4552-A7B4-446D5B7A02A2}"/>
                  </a:ext>
                </a:extLst>
              </p:cNvPr>
              <p:cNvSpPr/>
              <p:nvPr/>
            </p:nvSpPr>
            <p:spPr>
              <a:xfrm>
                <a:off x="5208259" y="1998002"/>
                <a:ext cx="1775457" cy="85769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1440" rtlCol="0" anchor="t" anchorCtr="0"/>
              <a:lstStyle/>
              <a:p>
                <a:r>
                  <a:rPr lang="en-US" sz="1200" dirty="0">
                    <a:solidFill>
                      <a:schemeClr val="tx1"/>
                    </a:solidFill>
                    <a:latin typeface="Montserrat" panose="00000500000000000000" pitchFamily="50" charset="0"/>
                  </a:rPr>
                  <a:t>3</a:t>
                </a:r>
              </a:p>
              <a:p>
                <a:r>
                  <a:rPr lang="en-US" sz="900" dirty="0">
                    <a:solidFill>
                      <a:schemeClr val="tx1"/>
                    </a:solidFill>
                    <a:latin typeface="Montserrat" panose="00000500000000000000" pitchFamily="50" charset="0"/>
                  </a:rPr>
                  <a:t>Sprint planning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DA79196B-8922-4A20-AF7E-E7F8EBC934A8}"/>
                  </a:ext>
                </a:extLst>
              </p:cNvPr>
              <p:cNvSpPr/>
              <p:nvPr/>
            </p:nvSpPr>
            <p:spPr>
              <a:xfrm>
                <a:off x="6983707" y="1998002"/>
                <a:ext cx="1775457" cy="85769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1440" rtlCol="0" anchor="t" anchorCtr="0"/>
              <a:lstStyle/>
              <a:p>
                <a:r>
                  <a:rPr lang="en-US" sz="12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Montserrat" panose="00000500000000000000" pitchFamily="50" charset="0"/>
                  </a:rPr>
                  <a:t>4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F37230FD-3184-40B6-BF90-4E94201100B6}"/>
                  </a:ext>
                </a:extLst>
              </p:cNvPr>
              <p:cNvSpPr/>
              <p:nvPr/>
            </p:nvSpPr>
            <p:spPr>
              <a:xfrm>
                <a:off x="8759143" y="1998002"/>
                <a:ext cx="1775457" cy="85769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1440" rtlCol="0" anchor="t" anchorCtr="0"/>
              <a:lstStyle/>
              <a:p>
                <a:r>
                  <a:rPr lang="en-US" sz="12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Montserrat" panose="00000500000000000000" pitchFamily="50" charset="0"/>
                  </a:rPr>
                  <a:t>5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6E84FA57-5D6F-4F5A-8D67-9B5BE5C56BA9}"/>
                  </a:ext>
                </a:extLst>
              </p:cNvPr>
              <p:cNvSpPr/>
              <p:nvPr/>
            </p:nvSpPr>
            <p:spPr>
              <a:xfrm>
                <a:off x="10534653" y="1998002"/>
                <a:ext cx="904872" cy="85769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1440" rtlCol="0" anchor="t" anchorCtr="0"/>
              <a:lstStyle/>
              <a:p>
                <a:r>
                  <a:rPr lang="en-US" sz="12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Montserrat" panose="00000500000000000000" pitchFamily="50" charset="0"/>
                  </a:rPr>
                  <a:t>6</a:t>
                </a:r>
              </a:p>
            </p:txBody>
          </p:sp>
        </p:grp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14F3A92D-BDC0-4744-B678-649544038599}"/>
                </a:ext>
              </a:extLst>
            </p:cNvPr>
            <p:cNvGrpSpPr/>
            <p:nvPr/>
          </p:nvGrpSpPr>
          <p:grpSpPr>
            <a:xfrm>
              <a:off x="752475" y="2919208"/>
              <a:ext cx="10687050" cy="857696"/>
              <a:chOff x="752475" y="1998002"/>
              <a:chExt cx="10687050" cy="857696"/>
            </a:xfrm>
          </p:grpSpPr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DB555253-A10A-4354-9521-AEB8E14F8DF8}"/>
                  </a:ext>
                </a:extLst>
              </p:cNvPr>
              <p:cNvSpPr/>
              <p:nvPr/>
            </p:nvSpPr>
            <p:spPr>
              <a:xfrm>
                <a:off x="752475" y="1998002"/>
                <a:ext cx="904872" cy="85769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1440" rtlCol="0" anchor="t" anchorCtr="0"/>
              <a:lstStyle/>
              <a:p>
                <a:r>
                  <a:rPr lang="en-US" sz="12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Montserrat" panose="00000500000000000000" pitchFamily="50" charset="0"/>
                  </a:rPr>
                  <a:t>7</a:t>
                </a:r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81B9A48D-D5A4-4064-85A4-D24AF914546F}"/>
                  </a:ext>
                </a:extLst>
              </p:cNvPr>
              <p:cNvSpPr/>
              <p:nvPr/>
            </p:nvSpPr>
            <p:spPr>
              <a:xfrm>
                <a:off x="1657346" y="1998002"/>
                <a:ext cx="1775457" cy="85769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1440" rtlCol="0" anchor="t" anchorCtr="0"/>
              <a:lstStyle/>
              <a:p>
                <a:r>
                  <a:rPr lang="en-US" sz="12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Montserrat" panose="00000500000000000000" pitchFamily="50" charset="0"/>
                  </a:rPr>
                  <a:t>8</a:t>
                </a:r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454C6D1A-AE46-4A10-A535-929FF53B5DF7}"/>
                  </a:ext>
                </a:extLst>
              </p:cNvPr>
              <p:cNvSpPr/>
              <p:nvPr/>
            </p:nvSpPr>
            <p:spPr>
              <a:xfrm>
                <a:off x="3432805" y="1998002"/>
                <a:ext cx="1775457" cy="85769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1440" rtlCol="0" anchor="t" anchorCtr="0"/>
              <a:lstStyle/>
              <a:p>
                <a:r>
                  <a:rPr lang="en-US" sz="1200" dirty="0">
                    <a:solidFill>
                      <a:schemeClr val="tx1"/>
                    </a:solidFill>
                    <a:latin typeface="Montserrat" panose="00000500000000000000" pitchFamily="50" charset="0"/>
                  </a:rPr>
                  <a:t>9</a:t>
                </a:r>
              </a:p>
              <a:p>
                <a:r>
                  <a:rPr lang="en-US" sz="900" dirty="0">
                    <a:solidFill>
                      <a:schemeClr val="tx1"/>
                    </a:solidFill>
                    <a:latin typeface="Montserrat" panose="00000500000000000000" pitchFamily="50" charset="0"/>
                  </a:rPr>
                  <a:t>Story Time</a:t>
                </a:r>
              </a:p>
              <a:p>
                <a:endParaRPr lang="en-US" sz="1200" dirty="0">
                  <a:solidFill>
                    <a:schemeClr val="tx1"/>
                  </a:solidFill>
                  <a:latin typeface="Montserrat" panose="00000500000000000000" pitchFamily="50" charset="0"/>
                </a:endParaRPr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E592AB8E-B9CD-46D5-99BE-08740332B913}"/>
                  </a:ext>
                </a:extLst>
              </p:cNvPr>
              <p:cNvSpPr/>
              <p:nvPr/>
            </p:nvSpPr>
            <p:spPr>
              <a:xfrm>
                <a:off x="5208259" y="1998002"/>
                <a:ext cx="1775457" cy="85769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1440" rtlCol="0" anchor="t" anchorCtr="0"/>
              <a:lstStyle/>
              <a:p>
                <a:r>
                  <a:rPr lang="en-US" sz="12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Montserrat" panose="00000500000000000000" pitchFamily="50" charset="0"/>
                  </a:rPr>
                  <a:t>10</a:t>
                </a:r>
              </a:p>
            </p:txBody>
          </p: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F27A65C9-BACB-4C28-8C29-2506C29B2828}"/>
                  </a:ext>
                </a:extLst>
              </p:cNvPr>
              <p:cNvSpPr/>
              <p:nvPr/>
            </p:nvSpPr>
            <p:spPr>
              <a:xfrm>
                <a:off x="6983707" y="1998002"/>
                <a:ext cx="1775457" cy="85769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1440" rtlCol="0" anchor="t" anchorCtr="0"/>
              <a:lstStyle/>
              <a:p>
                <a:r>
                  <a:rPr lang="en-US" sz="12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Montserrat" panose="00000500000000000000" pitchFamily="50" charset="0"/>
                  </a:rPr>
                  <a:t>11</a:t>
                </a:r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3975ED0B-6D5F-4D2F-8DAB-3AADBC9EEE86}"/>
                  </a:ext>
                </a:extLst>
              </p:cNvPr>
              <p:cNvSpPr/>
              <p:nvPr/>
            </p:nvSpPr>
            <p:spPr>
              <a:xfrm>
                <a:off x="8759143" y="1998002"/>
                <a:ext cx="1775457" cy="85769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1440" rtlCol="0" anchor="t" anchorCtr="0"/>
              <a:lstStyle/>
              <a:p>
                <a:r>
                  <a:rPr lang="en-US" sz="12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Montserrat" panose="00000500000000000000" pitchFamily="50" charset="0"/>
                  </a:rPr>
                  <a:t>12</a:t>
                </a:r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02023718-37AA-4429-B4C5-D346D6E94284}"/>
                  </a:ext>
                </a:extLst>
              </p:cNvPr>
              <p:cNvSpPr/>
              <p:nvPr/>
            </p:nvSpPr>
            <p:spPr>
              <a:xfrm>
                <a:off x="10534653" y="1998002"/>
                <a:ext cx="904872" cy="85769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1440" rtlCol="0" anchor="t" anchorCtr="0"/>
              <a:lstStyle/>
              <a:p>
                <a:r>
                  <a:rPr lang="en-US" sz="12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Montserrat" panose="00000500000000000000" pitchFamily="50" charset="0"/>
                  </a:rPr>
                  <a:t>13</a:t>
                </a:r>
              </a:p>
            </p:txBody>
          </p:sp>
        </p:grp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AE06366A-ECAD-416E-8610-8C003FED1ADD}"/>
                </a:ext>
              </a:extLst>
            </p:cNvPr>
            <p:cNvGrpSpPr/>
            <p:nvPr/>
          </p:nvGrpSpPr>
          <p:grpSpPr>
            <a:xfrm>
              <a:off x="752475" y="3776897"/>
              <a:ext cx="10687050" cy="857696"/>
              <a:chOff x="752475" y="1998002"/>
              <a:chExt cx="10687050" cy="857696"/>
            </a:xfrm>
          </p:grpSpPr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7BEA0A3E-630D-4C16-931C-1802511FB767}"/>
                  </a:ext>
                </a:extLst>
              </p:cNvPr>
              <p:cNvSpPr/>
              <p:nvPr/>
            </p:nvSpPr>
            <p:spPr>
              <a:xfrm>
                <a:off x="752475" y="1998002"/>
                <a:ext cx="904872" cy="85769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1440" rtlCol="0" anchor="t" anchorCtr="0"/>
              <a:lstStyle/>
              <a:p>
                <a:r>
                  <a:rPr lang="en-US" sz="12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Montserrat" panose="00000500000000000000" pitchFamily="50" charset="0"/>
                  </a:rPr>
                  <a:t>14</a:t>
                </a:r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9F74A119-90B4-4EA3-BCFC-63844B86BF12}"/>
                  </a:ext>
                </a:extLst>
              </p:cNvPr>
              <p:cNvSpPr/>
              <p:nvPr/>
            </p:nvSpPr>
            <p:spPr>
              <a:xfrm>
                <a:off x="1657346" y="1998002"/>
                <a:ext cx="1775457" cy="85769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1440" rtlCol="0" anchor="t" anchorCtr="0"/>
              <a:lstStyle/>
              <a:p>
                <a:r>
                  <a:rPr lang="en-US" sz="12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Montserrat" panose="00000500000000000000" pitchFamily="50" charset="0"/>
                  </a:rPr>
                  <a:t>15</a:t>
                </a:r>
              </a:p>
            </p:txBody>
          </p:sp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6B218A69-56ED-42AE-B9F1-3035CAF2BC26}"/>
                  </a:ext>
                </a:extLst>
              </p:cNvPr>
              <p:cNvSpPr/>
              <p:nvPr/>
            </p:nvSpPr>
            <p:spPr>
              <a:xfrm>
                <a:off x="3432805" y="1998002"/>
                <a:ext cx="1775457" cy="85769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1440" rtlCol="0" anchor="t" anchorCtr="0"/>
              <a:lstStyle/>
              <a:p>
                <a:r>
                  <a:rPr lang="en-US" sz="1200" dirty="0">
                    <a:solidFill>
                      <a:schemeClr val="tx1"/>
                    </a:solidFill>
                    <a:latin typeface="Montserrat" panose="00000500000000000000" pitchFamily="50" charset="0"/>
                  </a:rPr>
                  <a:t>16</a:t>
                </a:r>
              </a:p>
              <a:p>
                <a:r>
                  <a:rPr lang="en-US" sz="900" dirty="0">
                    <a:solidFill>
                      <a:schemeClr val="tx1"/>
                    </a:solidFill>
                    <a:latin typeface="Montserrat" panose="00000500000000000000" pitchFamily="50" charset="0"/>
                  </a:rPr>
                  <a:t>Sprint review &amp; retro/ *prioritize backlog</a:t>
                </a:r>
              </a:p>
              <a:p>
                <a:endParaRPr lang="en-US" sz="1200" dirty="0">
                  <a:solidFill>
                    <a:schemeClr val="tx1"/>
                  </a:solidFill>
                  <a:latin typeface="Montserrat" panose="00000500000000000000" pitchFamily="50" charset="0"/>
                </a:endParaRPr>
              </a:p>
            </p:txBody>
          </p:sp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37D5CAB8-1BCD-45CE-B7A5-FAC31FC149E9}"/>
                  </a:ext>
                </a:extLst>
              </p:cNvPr>
              <p:cNvSpPr/>
              <p:nvPr/>
            </p:nvSpPr>
            <p:spPr>
              <a:xfrm>
                <a:off x="5208259" y="1998002"/>
                <a:ext cx="1775457" cy="85769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1440" rtlCol="0" anchor="t" anchorCtr="0"/>
              <a:lstStyle/>
              <a:p>
                <a:r>
                  <a:rPr lang="en-US" sz="1200" dirty="0">
                    <a:solidFill>
                      <a:schemeClr val="tx1"/>
                    </a:solidFill>
                    <a:latin typeface="Montserrat" panose="00000500000000000000" pitchFamily="50" charset="0"/>
                  </a:rPr>
                  <a:t>17</a:t>
                </a:r>
              </a:p>
              <a:p>
                <a:r>
                  <a:rPr lang="en-US" sz="900" dirty="0">
                    <a:solidFill>
                      <a:schemeClr val="tx1"/>
                    </a:solidFill>
                    <a:latin typeface="Montserrat" panose="00000500000000000000" pitchFamily="50" charset="0"/>
                  </a:rPr>
                  <a:t>Sprint Planning</a:t>
                </a:r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DB250FFB-646C-4327-B8F8-D9ADE4D27023}"/>
                  </a:ext>
                </a:extLst>
              </p:cNvPr>
              <p:cNvSpPr/>
              <p:nvPr/>
            </p:nvSpPr>
            <p:spPr>
              <a:xfrm>
                <a:off x="6983707" y="1998002"/>
                <a:ext cx="1775457" cy="85769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1440" rtlCol="0" anchor="t" anchorCtr="0"/>
              <a:lstStyle/>
              <a:p>
                <a:r>
                  <a:rPr lang="en-US" sz="12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Montserrat" panose="00000500000000000000" pitchFamily="50" charset="0"/>
                  </a:rPr>
                  <a:t>18</a:t>
                </a:r>
              </a:p>
            </p:txBody>
          </p:sp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D6EF0F10-3921-4CEF-83A9-44477C06E458}"/>
                  </a:ext>
                </a:extLst>
              </p:cNvPr>
              <p:cNvSpPr/>
              <p:nvPr/>
            </p:nvSpPr>
            <p:spPr>
              <a:xfrm>
                <a:off x="8759143" y="1998002"/>
                <a:ext cx="1775457" cy="85769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1440" rtlCol="0" anchor="t" anchorCtr="0"/>
              <a:lstStyle/>
              <a:p>
                <a:r>
                  <a:rPr lang="en-US" sz="12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Montserrat" panose="00000500000000000000" pitchFamily="50" charset="0"/>
                  </a:rPr>
                  <a:t>19</a:t>
                </a:r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73F245A0-E9AE-4132-BFC5-9F4337A0AC94}"/>
                  </a:ext>
                </a:extLst>
              </p:cNvPr>
              <p:cNvSpPr/>
              <p:nvPr/>
            </p:nvSpPr>
            <p:spPr>
              <a:xfrm>
                <a:off x="10534653" y="1998002"/>
                <a:ext cx="904872" cy="85769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1440" rtlCol="0" anchor="t" anchorCtr="0"/>
              <a:lstStyle/>
              <a:p>
                <a:r>
                  <a:rPr lang="en-US" sz="12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Montserrat" panose="00000500000000000000" pitchFamily="50" charset="0"/>
                  </a:rPr>
                  <a:t>20</a:t>
                </a:r>
              </a:p>
            </p:txBody>
          </p:sp>
        </p:grp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CE94B3BA-7AD7-4C09-87BB-B631F358D079}"/>
                </a:ext>
              </a:extLst>
            </p:cNvPr>
            <p:cNvGrpSpPr/>
            <p:nvPr/>
          </p:nvGrpSpPr>
          <p:grpSpPr>
            <a:xfrm>
              <a:off x="752475" y="4634605"/>
              <a:ext cx="10687050" cy="857696"/>
              <a:chOff x="752475" y="1998002"/>
              <a:chExt cx="10687050" cy="857696"/>
            </a:xfrm>
          </p:grpSpPr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EAF51E59-53C9-46CB-9466-3B1E8EF3B707}"/>
                  </a:ext>
                </a:extLst>
              </p:cNvPr>
              <p:cNvSpPr/>
              <p:nvPr/>
            </p:nvSpPr>
            <p:spPr>
              <a:xfrm>
                <a:off x="752475" y="1998002"/>
                <a:ext cx="904872" cy="85769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1440" rtlCol="0" anchor="t" anchorCtr="0"/>
              <a:lstStyle/>
              <a:p>
                <a:r>
                  <a:rPr lang="en-US" sz="12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Montserrat" panose="00000500000000000000" pitchFamily="50" charset="0"/>
                  </a:rPr>
                  <a:t>21</a:t>
                </a:r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19217858-23DD-4723-BFB5-DCF774353E31}"/>
                  </a:ext>
                </a:extLst>
              </p:cNvPr>
              <p:cNvSpPr/>
              <p:nvPr/>
            </p:nvSpPr>
            <p:spPr>
              <a:xfrm>
                <a:off x="1657346" y="1998002"/>
                <a:ext cx="1775457" cy="85769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1440" rtlCol="0" anchor="t" anchorCtr="0"/>
              <a:lstStyle/>
              <a:p>
                <a:r>
                  <a:rPr lang="en-US" sz="12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Montserrat" panose="00000500000000000000" pitchFamily="50" charset="0"/>
                  </a:rPr>
                  <a:t>22</a:t>
                </a:r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27CADF77-A721-46BF-9C0F-B8A24B587157}"/>
                  </a:ext>
                </a:extLst>
              </p:cNvPr>
              <p:cNvSpPr/>
              <p:nvPr/>
            </p:nvSpPr>
            <p:spPr>
              <a:xfrm>
                <a:off x="3432805" y="1998002"/>
                <a:ext cx="1775457" cy="85769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1440" rtlCol="0" anchor="t" anchorCtr="0"/>
              <a:lstStyle/>
              <a:p>
                <a:r>
                  <a:rPr lang="en-US" sz="1200" dirty="0">
                    <a:solidFill>
                      <a:schemeClr val="tx1"/>
                    </a:solidFill>
                    <a:latin typeface="Montserrat" panose="00000500000000000000" pitchFamily="50" charset="0"/>
                  </a:rPr>
                  <a:t>23</a:t>
                </a:r>
              </a:p>
              <a:p>
                <a:r>
                  <a:rPr lang="en-US" sz="900" dirty="0">
                    <a:solidFill>
                      <a:schemeClr val="tx1"/>
                    </a:solidFill>
                    <a:latin typeface="Montserrat" panose="00000500000000000000" pitchFamily="50" charset="0"/>
                  </a:rPr>
                  <a:t>Story Time</a:t>
                </a:r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9863F9E3-B5CA-44CD-838A-B54C4BD72671}"/>
                  </a:ext>
                </a:extLst>
              </p:cNvPr>
              <p:cNvSpPr/>
              <p:nvPr/>
            </p:nvSpPr>
            <p:spPr>
              <a:xfrm>
                <a:off x="5208259" y="1998002"/>
                <a:ext cx="1775457" cy="85769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1440" rtlCol="0" anchor="t" anchorCtr="0"/>
              <a:lstStyle/>
              <a:p>
                <a:r>
                  <a:rPr lang="en-US" sz="12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Montserrat" panose="00000500000000000000" pitchFamily="50" charset="0"/>
                  </a:rPr>
                  <a:t>24</a:t>
                </a:r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FC4503E8-8383-4439-BFBA-22A973B2CE23}"/>
                  </a:ext>
                </a:extLst>
              </p:cNvPr>
              <p:cNvSpPr/>
              <p:nvPr/>
            </p:nvSpPr>
            <p:spPr>
              <a:xfrm>
                <a:off x="6983707" y="1998002"/>
                <a:ext cx="1775457" cy="85769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1440" rtlCol="0" anchor="t" anchorCtr="0"/>
              <a:lstStyle/>
              <a:p>
                <a:r>
                  <a:rPr lang="en-US" sz="12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Montserrat" panose="00000500000000000000" pitchFamily="50" charset="0"/>
                  </a:rPr>
                  <a:t>25</a:t>
                </a:r>
              </a:p>
            </p:txBody>
          </p:sp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15777C03-35C2-4FBC-9353-22685B091F11}"/>
                  </a:ext>
                </a:extLst>
              </p:cNvPr>
              <p:cNvSpPr/>
              <p:nvPr/>
            </p:nvSpPr>
            <p:spPr>
              <a:xfrm>
                <a:off x="8759143" y="1998002"/>
                <a:ext cx="1775457" cy="85769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1440" rtlCol="0" anchor="t" anchorCtr="0"/>
              <a:lstStyle/>
              <a:p>
                <a:r>
                  <a:rPr lang="en-US" sz="1200" dirty="0">
                    <a:solidFill>
                      <a:schemeClr val="tx1"/>
                    </a:solidFill>
                    <a:latin typeface="Montserrat" panose="00000500000000000000" pitchFamily="50" charset="0"/>
                  </a:rPr>
                  <a:t>26</a:t>
                </a:r>
              </a:p>
              <a:p>
                <a:r>
                  <a:rPr lang="en-US" sz="900" dirty="0">
                    <a:solidFill>
                      <a:schemeClr val="tx1"/>
                    </a:solidFill>
                    <a:latin typeface="Montserrat" panose="00000500000000000000" pitchFamily="50" charset="0"/>
                  </a:rPr>
                  <a:t>… Repeat</a:t>
                </a:r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8029EC63-83B6-4C70-B71F-637F3BA842B6}"/>
                  </a:ext>
                </a:extLst>
              </p:cNvPr>
              <p:cNvSpPr/>
              <p:nvPr/>
            </p:nvSpPr>
            <p:spPr>
              <a:xfrm>
                <a:off x="10534653" y="1998002"/>
                <a:ext cx="904872" cy="85769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1440" rtlCol="0" anchor="t" anchorCtr="0"/>
              <a:lstStyle/>
              <a:p>
                <a:r>
                  <a:rPr lang="en-US" sz="12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Montserrat" panose="00000500000000000000" pitchFamily="50" charset="0"/>
                  </a:rPr>
                  <a:t>27</a:t>
                </a:r>
              </a:p>
            </p:txBody>
          </p:sp>
        </p:grpSp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52F83EEC-4196-4927-A630-6C9471A4D736}"/>
                </a:ext>
              </a:extLst>
            </p:cNvPr>
            <p:cNvGrpSpPr/>
            <p:nvPr/>
          </p:nvGrpSpPr>
          <p:grpSpPr>
            <a:xfrm>
              <a:off x="752475" y="5492305"/>
              <a:ext cx="10687050" cy="857696"/>
              <a:chOff x="752475" y="1998002"/>
              <a:chExt cx="10687050" cy="857696"/>
            </a:xfrm>
          </p:grpSpPr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269F2538-34CD-4F0D-BF7C-C70AA8EEFE49}"/>
                  </a:ext>
                </a:extLst>
              </p:cNvPr>
              <p:cNvSpPr/>
              <p:nvPr/>
            </p:nvSpPr>
            <p:spPr>
              <a:xfrm>
                <a:off x="752475" y="1998002"/>
                <a:ext cx="904872" cy="85769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1440" rtlCol="0" anchor="t" anchorCtr="0"/>
              <a:lstStyle/>
              <a:p>
                <a:r>
                  <a:rPr lang="en-US" sz="12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Montserrat" panose="00000500000000000000" pitchFamily="50" charset="0"/>
                  </a:rPr>
                  <a:t>28</a:t>
                </a:r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80C739A9-7C35-45A6-A88F-4ACFB831C10C}"/>
                  </a:ext>
                </a:extLst>
              </p:cNvPr>
              <p:cNvSpPr/>
              <p:nvPr/>
            </p:nvSpPr>
            <p:spPr>
              <a:xfrm>
                <a:off x="1657346" y="1998002"/>
                <a:ext cx="1775457" cy="85769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1440" rtlCol="0" anchor="t" anchorCtr="0"/>
              <a:lstStyle/>
              <a:p>
                <a:r>
                  <a:rPr lang="en-US" sz="12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Montserrat" panose="00000500000000000000" pitchFamily="50" charset="0"/>
                  </a:rPr>
                  <a:t>29</a:t>
                </a:r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657E4E43-A177-4BA4-9485-50F842A3B1B2}"/>
                  </a:ext>
                </a:extLst>
              </p:cNvPr>
              <p:cNvSpPr/>
              <p:nvPr/>
            </p:nvSpPr>
            <p:spPr>
              <a:xfrm>
                <a:off x="3432805" y="1998002"/>
                <a:ext cx="1775457" cy="85769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1440" rtlCol="0" anchor="t" anchorCtr="0"/>
              <a:lstStyle/>
              <a:p>
                <a:r>
                  <a:rPr lang="en-US" sz="12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Montserrat" panose="00000500000000000000" pitchFamily="50" charset="0"/>
                  </a:rPr>
                  <a:t>30</a:t>
                </a:r>
              </a:p>
              <a:p>
                <a:endParaRPr lang="en-US" sz="900" dirty="0">
                  <a:solidFill>
                    <a:schemeClr val="tx2">
                      <a:lumMod val="40000"/>
                      <a:lumOff val="60000"/>
                    </a:schemeClr>
                  </a:solidFill>
                  <a:latin typeface="Montserrat" panose="00000500000000000000" pitchFamily="50" charset="0"/>
                </a:endParaRPr>
              </a:p>
            </p:txBody>
          </p:sp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24567493-5C60-406D-AFF4-FCF2C22739E6}"/>
                  </a:ext>
                </a:extLst>
              </p:cNvPr>
              <p:cNvSpPr/>
              <p:nvPr/>
            </p:nvSpPr>
            <p:spPr>
              <a:xfrm>
                <a:off x="5208259" y="1998002"/>
                <a:ext cx="1775457" cy="85769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1440" rtlCol="0" anchor="t" anchorCtr="0"/>
              <a:lstStyle/>
              <a:p>
                <a:r>
                  <a:rPr lang="en-US" sz="1200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Montserrat" panose="00000500000000000000" pitchFamily="50" charset="0"/>
                  </a:rPr>
                  <a:t>31</a:t>
                </a:r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8D0A4E76-E24D-4D6B-ACEF-C7780B29705C}"/>
                  </a:ext>
                </a:extLst>
              </p:cNvPr>
              <p:cNvSpPr/>
              <p:nvPr/>
            </p:nvSpPr>
            <p:spPr>
              <a:xfrm>
                <a:off x="6983707" y="1998002"/>
                <a:ext cx="1775457" cy="85769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1440" rtlCol="0" anchor="t" anchorCtr="0"/>
              <a:lstStyle/>
              <a:p>
                <a:r>
                  <a:rPr lang="en-US" sz="1200" dirty="0">
                    <a:solidFill>
                      <a:schemeClr val="tx2">
                        <a:lumMod val="20000"/>
                        <a:lumOff val="80000"/>
                      </a:schemeClr>
                    </a:solidFill>
                    <a:latin typeface="Montserrat" panose="00000500000000000000" pitchFamily="50" charset="0"/>
                  </a:rPr>
                  <a:t>#</a:t>
                </a:r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F61E19FC-CBA0-4DCB-914B-5E167C489F90}"/>
                  </a:ext>
                </a:extLst>
              </p:cNvPr>
              <p:cNvSpPr/>
              <p:nvPr/>
            </p:nvSpPr>
            <p:spPr>
              <a:xfrm>
                <a:off x="8759143" y="1998002"/>
                <a:ext cx="1775457" cy="85769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1440" rtlCol="0" anchor="t" anchorCtr="0"/>
              <a:lstStyle/>
              <a:p>
                <a:r>
                  <a:rPr lang="en-US" sz="1200" dirty="0">
                    <a:solidFill>
                      <a:schemeClr val="tx2">
                        <a:lumMod val="20000"/>
                        <a:lumOff val="80000"/>
                      </a:schemeClr>
                    </a:solidFill>
                    <a:latin typeface="Montserrat" panose="00000500000000000000" pitchFamily="50" charset="0"/>
                  </a:rPr>
                  <a:t>#</a:t>
                </a:r>
              </a:p>
            </p:txBody>
          </p:sp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D311AC0D-8BD2-4C42-A756-B26F7A915508}"/>
                  </a:ext>
                </a:extLst>
              </p:cNvPr>
              <p:cNvSpPr/>
              <p:nvPr/>
            </p:nvSpPr>
            <p:spPr>
              <a:xfrm>
                <a:off x="10534653" y="1998002"/>
                <a:ext cx="904872" cy="85769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1440" rtlCol="0" anchor="t" anchorCtr="0"/>
              <a:lstStyle/>
              <a:p>
                <a:r>
                  <a:rPr lang="en-US" sz="1200" dirty="0">
                    <a:solidFill>
                      <a:schemeClr val="tx2">
                        <a:lumMod val="20000"/>
                        <a:lumOff val="80000"/>
                      </a:schemeClr>
                    </a:solidFill>
                    <a:latin typeface="Montserrat" panose="00000500000000000000" pitchFamily="50" charset="0"/>
                  </a:rPr>
                  <a:t>#</a:t>
                </a:r>
              </a:p>
            </p:txBody>
          </p:sp>
        </p:grp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2D3BAEF0-476B-4729-99F6-A66475B99B91}"/>
                </a:ext>
              </a:extLst>
            </p:cNvPr>
            <p:cNvSpPr/>
            <p:nvPr/>
          </p:nvSpPr>
          <p:spPr>
            <a:xfrm>
              <a:off x="752475" y="1134918"/>
              <a:ext cx="10687050" cy="5215082"/>
            </a:xfrm>
            <a:prstGeom prst="roundRect">
              <a:avLst>
                <a:gd name="adj" fmla="val 4631"/>
              </a:avLst>
            </a:prstGeom>
            <a:noFill/>
            <a:ln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EA4D6479-4DB5-45C2-BD75-59E08849BE9B}"/>
                </a:ext>
              </a:extLst>
            </p:cNvPr>
            <p:cNvGrpSpPr/>
            <p:nvPr/>
          </p:nvGrpSpPr>
          <p:grpSpPr>
            <a:xfrm>
              <a:off x="1657350" y="2061502"/>
              <a:ext cx="8877301" cy="4288498"/>
              <a:chOff x="1657350" y="1221662"/>
              <a:chExt cx="8877301" cy="5064838"/>
            </a:xfrm>
          </p:grpSpPr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826EBE42-6940-4FB1-9863-DF25848DFBB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57350" y="1221662"/>
                <a:ext cx="0" cy="5064838"/>
              </a:xfrm>
              <a:prstGeom prst="line">
                <a:avLst/>
              </a:prstGeom>
              <a:noFill/>
              <a:ln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536E8866-885B-4A53-AB97-14D96C33775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534651" y="1221662"/>
                <a:ext cx="0" cy="5064838"/>
              </a:xfrm>
              <a:prstGeom prst="line">
                <a:avLst/>
              </a:prstGeom>
              <a:noFill/>
              <a:ln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0286E18D-378F-4B2D-9CEB-55DCDF0EF0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32810" y="1221662"/>
                <a:ext cx="0" cy="5064838"/>
              </a:xfrm>
              <a:prstGeom prst="line">
                <a:avLst/>
              </a:prstGeom>
              <a:noFill/>
              <a:ln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682548FC-E105-45E7-B569-72F36F4D8DB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08270" y="1221662"/>
                <a:ext cx="0" cy="5064838"/>
              </a:xfrm>
              <a:prstGeom prst="line">
                <a:avLst/>
              </a:prstGeom>
              <a:noFill/>
              <a:ln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34B9BFE4-A911-4D61-AB85-A7539B587B2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983730" y="1221662"/>
                <a:ext cx="0" cy="5064838"/>
              </a:xfrm>
              <a:prstGeom prst="line">
                <a:avLst/>
              </a:prstGeom>
              <a:noFill/>
              <a:ln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C3633BB2-949C-4509-855D-E164829D150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59190" y="1221662"/>
                <a:ext cx="0" cy="5064838"/>
              </a:xfrm>
              <a:prstGeom prst="line">
                <a:avLst/>
              </a:prstGeom>
              <a:noFill/>
              <a:ln>
                <a:solidFill>
                  <a:schemeClr val="tx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78EC373-B34B-4F1F-BBFC-5F625F4DEAAC}"/>
                </a:ext>
              </a:extLst>
            </p:cNvPr>
            <p:cNvCxnSpPr/>
            <p:nvPr/>
          </p:nvCxnSpPr>
          <p:spPr>
            <a:xfrm>
              <a:off x="752475" y="2061502"/>
              <a:ext cx="10687050" cy="0"/>
            </a:xfrm>
            <a:prstGeom prst="line">
              <a:avLst/>
            </a:prstGeom>
            <a:noFill/>
            <a:ln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D86AC54B-3D0A-4D5F-8D55-D9F28A911251}"/>
                </a:ext>
              </a:extLst>
            </p:cNvPr>
            <p:cNvCxnSpPr/>
            <p:nvPr/>
          </p:nvCxnSpPr>
          <p:spPr>
            <a:xfrm>
              <a:off x="752475" y="2919202"/>
              <a:ext cx="10687050" cy="0"/>
            </a:xfrm>
            <a:prstGeom prst="line">
              <a:avLst/>
            </a:prstGeom>
            <a:noFill/>
            <a:ln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9277F568-7F80-4AB0-BCB8-9840C56D14EB}"/>
                </a:ext>
              </a:extLst>
            </p:cNvPr>
            <p:cNvCxnSpPr/>
            <p:nvPr/>
          </p:nvCxnSpPr>
          <p:spPr>
            <a:xfrm>
              <a:off x="752475" y="3776902"/>
              <a:ext cx="10687050" cy="0"/>
            </a:xfrm>
            <a:prstGeom prst="line">
              <a:avLst/>
            </a:prstGeom>
            <a:noFill/>
            <a:ln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24A208DD-8F0E-48DA-B2A2-98CAD4D3BDDD}"/>
                </a:ext>
              </a:extLst>
            </p:cNvPr>
            <p:cNvCxnSpPr/>
            <p:nvPr/>
          </p:nvCxnSpPr>
          <p:spPr>
            <a:xfrm>
              <a:off x="752475" y="4634602"/>
              <a:ext cx="10687050" cy="0"/>
            </a:xfrm>
            <a:prstGeom prst="line">
              <a:avLst/>
            </a:prstGeom>
            <a:noFill/>
            <a:ln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CAB06E35-D3D5-4773-9735-99BA546956AA}"/>
                </a:ext>
              </a:extLst>
            </p:cNvPr>
            <p:cNvCxnSpPr/>
            <p:nvPr/>
          </p:nvCxnSpPr>
          <p:spPr>
            <a:xfrm>
              <a:off x="752475" y="5492302"/>
              <a:ext cx="10687050" cy="0"/>
            </a:xfrm>
            <a:prstGeom prst="line">
              <a:avLst/>
            </a:prstGeom>
            <a:noFill/>
            <a:ln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81B6D612-6240-4B03-972A-593549381728}"/>
                </a:ext>
              </a:extLst>
            </p:cNvPr>
            <p:cNvGrpSpPr/>
            <p:nvPr/>
          </p:nvGrpSpPr>
          <p:grpSpPr>
            <a:xfrm>
              <a:off x="752475" y="1229419"/>
              <a:ext cx="10687050" cy="708248"/>
              <a:chOff x="752475" y="824239"/>
              <a:chExt cx="10687050" cy="2076310"/>
            </a:xfrm>
          </p:grpSpPr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0BA45F17-07B6-4FBE-8343-291FCEA7C1EE}"/>
                  </a:ext>
                </a:extLst>
              </p:cNvPr>
              <p:cNvSpPr/>
              <p:nvPr/>
            </p:nvSpPr>
            <p:spPr>
              <a:xfrm>
                <a:off x="752475" y="1953154"/>
                <a:ext cx="904872" cy="94739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1440" rtlCol="0" anchor="ctr" anchorCtr="0">
                <a:noAutofit/>
              </a:bodyPr>
              <a:lstStyle/>
              <a:p>
                <a:pPr algn="ctr"/>
                <a:r>
                  <a:rPr lang="en-US" sz="1100" b="1" dirty="0">
                    <a:solidFill>
                      <a:schemeClr val="tx2">
                        <a:lumMod val="40000"/>
                        <a:lumOff val="60000"/>
                      </a:schemeClr>
                    </a:solidFill>
                    <a:latin typeface="Montserrat" panose="00000500000000000000" pitchFamily="50" charset="0"/>
                  </a:rPr>
                  <a:t>SUN</a:t>
                </a:r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7DB7A3D9-D499-4CE5-AE53-EAB072B78A86}"/>
                  </a:ext>
                </a:extLst>
              </p:cNvPr>
              <p:cNvSpPr/>
              <p:nvPr/>
            </p:nvSpPr>
            <p:spPr>
              <a:xfrm>
                <a:off x="1657346" y="1953154"/>
                <a:ext cx="1775457" cy="94739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1440" rtlCol="0" anchor="ctr" anchorCtr="0">
                <a:noAutofit/>
              </a:bodyPr>
              <a:lstStyle/>
              <a:p>
                <a:pPr algn="ctr"/>
                <a:r>
                  <a:rPr lang="en-US" sz="1100" b="1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Montserrat" panose="00000500000000000000" pitchFamily="50" charset="0"/>
                  </a:rPr>
                  <a:t>MON</a:t>
                </a:r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4323A76E-5087-4FAC-BD44-CCAF3E5475A1}"/>
                  </a:ext>
                </a:extLst>
              </p:cNvPr>
              <p:cNvSpPr/>
              <p:nvPr/>
            </p:nvSpPr>
            <p:spPr>
              <a:xfrm>
                <a:off x="3432805" y="1953154"/>
                <a:ext cx="1775457" cy="94739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1440" rtlCol="0" anchor="ctr" anchorCtr="0">
                <a:noAutofit/>
              </a:bodyPr>
              <a:lstStyle/>
              <a:p>
                <a:pPr algn="ctr"/>
                <a:r>
                  <a:rPr lang="en-US" sz="1100" b="1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Montserrat" panose="00000500000000000000" pitchFamily="50" charset="0"/>
                  </a:rPr>
                  <a:t>TUE</a:t>
                </a:r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FD08E4E6-EA56-487B-97DD-FF520CA1C9A9}"/>
                  </a:ext>
                </a:extLst>
              </p:cNvPr>
              <p:cNvSpPr/>
              <p:nvPr/>
            </p:nvSpPr>
            <p:spPr>
              <a:xfrm>
                <a:off x="5208259" y="1953154"/>
                <a:ext cx="1775457" cy="94739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1440" rtlCol="0" anchor="ctr" anchorCtr="0">
                <a:noAutofit/>
              </a:bodyPr>
              <a:lstStyle/>
              <a:p>
                <a:pPr algn="ctr"/>
                <a:r>
                  <a:rPr lang="en-US" sz="1100" b="1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Montserrat" panose="00000500000000000000" pitchFamily="50" charset="0"/>
                  </a:rPr>
                  <a:t>WED</a:t>
                </a:r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2D34BF6A-69CB-4471-872B-9D5759BFEF8F}"/>
                  </a:ext>
                </a:extLst>
              </p:cNvPr>
              <p:cNvSpPr/>
              <p:nvPr/>
            </p:nvSpPr>
            <p:spPr>
              <a:xfrm>
                <a:off x="6983707" y="1953154"/>
                <a:ext cx="1775457" cy="94739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1440" rtlCol="0" anchor="ctr" anchorCtr="0">
                <a:noAutofit/>
              </a:bodyPr>
              <a:lstStyle/>
              <a:p>
                <a:pPr algn="ctr"/>
                <a:r>
                  <a:rPr lang="en-US" sz="1100" b="1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Montserrat" panose="00000500000000000000" pitchFamily="50" charset="0"/>
                  </a:rPr>
                  <a:t>THU</a:t>
                </a:r>
              </a:p>
            </p:txBody>
          </p:sp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75440AB8-F54D-4C31-939E-11F6F289CD52}"/>
                  </a:ext>
                </a:extLst>
              </p:cNvPr>
              <p:cNvSpPr/>
              <p:nvPr/>
            </p:nvSpPr>
            <p:spPr>
              <a:xfrm>
                <a:off x="8759143" y="1953154"/>
                <a:ext cx="1775457" cy="94739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1440" rtlCol="0" anchor="ctr" anchorCtr="0">
                <a:noAutofit/>
              </a:bodyPr>
              <a:lstStyle/>
              <a:p>
                <a:pPr algn="ctr"/>
                <a:r>
                  <a:rPr lang="en-US" sz="1100" b="1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Montserrat" panose="00000500000000000000" pitchFamily="50" charset="0"/>
                  </a:rPr>
                  <a:t>FRI</a:t>
                </a:r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5DF4BA2E-EA0B-43E4-9F06-9C554BBDAEC4}"/>
                  </a:ext>
                </a:extLst>
              </p:cNvPr>
              <p:cNvSpPr/>
              <p:nvPr/>
            </p:nvSpPr>
            <p:spPr>
              <a:xfrm>
                <a:off x="10534653" y="1953154"/>
                <a:ext cx="904872" cy="94739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1440" rtlCol="0" anchor="ctr" anchorCtr="0">
                <a:noAutofit/>
              </a:bodyPr>
              <a:lstStyle/>
              <a:p>
                <a:pPr algn="ctr"/>
                <a:r>
                  <a:rPr lang="en-US" sz="1100" b="1" dirty="0">
                    <a:solidFill>
                      <a:schemeClr val="tx2">
                        <a:lumMod val="40000"/>
                        <a:lumOff val="60000"/>
                      </a:schemeClr>
                    </a:solidFill>
                    <a:latin typeface="Montserrat" panose="00000500000000000000" pitchFamily="50" charset="0"/>
                  </a:rPr>
                  <a:t>SAT</a:t>
                </a:r>
              </a:p>
            </p:txBody>
          </p:sp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0996E852-4973-440E-834F-5AEBAE760197}"/>
                  </a:ext>
                </a:extLst>
              </p:cNvPr>
              <p:cNvSpPr/>
              <p:nvPr/>
            </p:nvSpPr>
            <p:spPr>
              <a:xfrm>
                <a:off x="5208259" y="824239"/>
                <a:ext cx="1775457" cy="94739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91440" rtlCol="0" anchor="ctr" anchorCtr="0">
                <a:no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accent2"/>
                    </a:solidFill>
                    <a:latin typeface="Montserrat" panose="00000500000000000000" pitchFamily="50" charset="0"/>
                  </a:rPr>
                  <a:t>APRIL 20XX</a:t>
                </a:r>
              </a:p>
            </p:txBody>
          </p:sp>
        </p:grpSp>
        <p:sp>
          <p:nvSpPr>
            <p:cNvPr id="85" name="Rectangle: Rounded Corners 84">
              <a:extLst>
                <a:ext uri="{FF2B5EF4-FFF2-40B4-BE49-F238E27FC236}">
                  <a16:creationId xmlns:a16="http://schemas.microsoft.com/office/drawing/2014/main" id="{DDFE7681-E2DC-42B7-8CB4-3DF0B4E2F0D6}"/>
                </a:ext>
              </a:extLst>
            </p:cNvPr>
            <p:cNvSpPr/>
            <p:nvPr/>
          </p:nvSpPr>
          <p:spPr>
            <a:xfrm>
              <a:off x="1708162" y="2664740"/>
              <a:ext cx="3345671" cy="203651"/>
            </a:xfrm>
            <a:prstGeom prst="roundRect">
              <a:avLst>
                <a:gd name="adj" fmla="val 2808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>
                  <a:latin typeface="Montserrat" panose="00000500000000000000" pitchFamily="50" charset="0"/>
                </a:rPr>
                <a:t>Sprint Name Here</a:t>
              </a:r>
            </a:p>
          </p:txBody>
        </p:sp>
        <p:sp>
          <p:nvSpPr>
            <p:cNvPr id="89" name="Rectangle: Rounded Corners 88">
              <a:extLst>
                <a:ext uri="{FF2B5EF4-FFF2-40B4-BE49-F238E27FC236}">
                  <a16:creationId xmlns:a16="http://schemas.microsoft.com/office/drawing/2014/main" id="{0390FE13-9BC8-4311-97D7-C43F740CD93D}"/>
                </a:ext>
              </a:extLst>
            </p:cNvPr>
            <p:cNvSpPr/>
            <p:nvPr/>
          </p:nvSpPr>
          <p:spPr>
            <a:xfrm>
              <a:off x="5480838" y="2664740"/>
              <a:ext cx="5002993" cy="203651"/>
            </a:xfrm>
            <a:prstGeom prst="roundRect">
              <a:avLst>
                <a:gd name="adj" fmla="val 2808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>
                  <a:latin typeface="Montserrat" panose="00000500000000000000" pitchFamily="50" charset="0"/>
                </a:rPr>
                <a:t>Sprint Name Here</a:t>
              </a:r>
            </a:p>
          </p:txBody>
        </p:sp>
        <p:sp>
          <p:nvSpPr>
            <p:cNvPr id="90" name="Rectangle: Rounded Corners 89">
              <a:extLst>
                <a:ext uri="{FF2B5EF4-FFF2-40B4-BE49-F238E27FC236}">
                  <a16:creationId xmlns:a16="http://schemas.microsoft.com/office/drawing/2014/main" id="{CDF7D069-6644-4386-B459-6274C838B03E}"/>
                </a:ext>
              </a:extLst>
            </p:cNvPr>
            <p:cNvSpPr/>
            <p:nvPr/>
          </p:nvSpPr>
          <p:spPr>
            <a:xfrm>
              <a:off x="1985234" y="3522419"/>
              <a:ext cx="8221525" cy="203651"/>
            </a:xfrm>
            <a:prstGeom prst="roundRect">
              <a:avLst>
                <a:gd name="adj" fmla="val 2808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>
                  <a:latin typeface="Montserrat" panose="00000500000000000000" pitchFamily="50" charset="0"/>
                </a:rPr>
                <a:t>Sprint Name Here</a:t>
              </a:r>
            </a:p>
          </p:txBody>
        </p:sp>
        <p:sp>
          <p:nvSpPr>
            <p:cNvPr id="91" name="Rectangle: Rounded Corners 90">
              <a:extLst>
                <a:ext uri="{FF2B5EF4-FFF2-40B4-BE49-F238E27FC236}">
                  <a16:creationId xmlns:a16="http://schemas.microsoft.com/office/drawing/2014/main" id="{F39F0F60-2234-4189-8A42-049D8B21D61A}"/>
                </a:ext>
              </a:extLst>
            </p:cNvPr>
            <p:cNvSpPr/>
            <p:nvPr/>
          </p:nvSpPr>
          <p:spPr>
            <a:xfrm>
              <a:off x="1708162" y="5232266"/>
              <a:ext cx="2889718" cy="203651"/>
            </a:xfrm>
            <a:prstGeom prst="roundRect">
              <a:avLst>
                <a:gd name="adj" fmla="val 2808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>
                  <a:latin typeface="Montserrat" panose="00000500000000000000" pitchFamily="50" charset="0"/>
                </a:rPr>
                <a:t>Sprint Name Here</a:t>
              </a:r>
            </a:p>
          </p:txBody>
        </p:sp>
        <p:sp>
          <p:nvSpPr>
            <p:cNvPr id="92" name="Rectangle: Rounded Corners 91">
              <a:extLst>
                <a:ext uri="{FF2B5EF4-FFF2-40B4-BE49-F238E27FC236}">
                  <a16:creationId xmlns:a16="http://schemas.microsoft.com/office/drawing/2014/main" id="{62C0D726-E219-457D-BFF0-9189E948CD42}"/>
                </a:ext>
              </a:extLst>
            </p:cNvPr>
            <p:cNvSpPr/>
            <p:nvPr/>
          </p:nvSpPr>
          <p:spPr>
            <a:xfrm>
              <a:off x="6610892" y="5232266"/>
              <a:ext cx="3872935" cy="203651"/>
            </a:xfrm>
            <a:prstGeom prst="roundRect">
              <a:avLst>
                <a:gd name="adj" fmla="val 2808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>
                  <a:latin typeface="Montserrat" panose="00000500000000000000" pitchFamily="50" charset="0"/>
                </a:rPr>
                <a:t>Sprint Name Here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137777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2" name="Connector: Curved 71">
            <a:extLst>
              <a:ext uri="{FF2B5EF4-FFF2-40B4-BE49-F238E27FC236}">
                <a16:creationId xmlns:a16="http://schemas.microsoft.com/office/drawing/2014/main" id="{CC4D8574-2405-4765-9F98-726096B3B54C}"/>
              </a:ext>
            </a:extLst>
          </p:cNvPr>
          <p:cNvCxnSpPr>
            <a:cxnSpLocks/>
            <a:stCxn id="67" idx="2"/>
            <a:endCxn id="8" idx="0"/>
          </p:cNvCxnSpPr>
          <p:nvPr/>
        </p:nvCxnSpPr>
        <p:spPr>
          <a:xfrm rot="5400000">
            <a:off x="5315962" y="1275098"/>
            <a:ext cx="384096" cy="2997585"/>
          </a:xfrm>
          <a:prstGeom prst="curvedConnector3">
            <a:avLst>
              <a:gd name="adj1" fmla="val 50000"/>
            </a:avLst>
          </a:prstGeom>
          <a:ln w="25400">
            <a:solidFill>
              <a:srgbClr val="DEF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B60D961C-D2BD-44C0-8EB9-28B511C3B30C}"/>
              </a:ext>
            </a:extLst>
          </p:cNvPr>
          <p:cNvSpPr txBox="1"/>
          <p:nvPr/>
        </p:nvSpPr>
        <p:spPr>
          <a:xfrm>
            <a:off x="3942847" y="430091"/>
            <a:ext cx="4306307" cy="646331"/>
          </a:xfrm>
          <a:prstGeom prst="rect">
            <a:avLst/>
          </a:prstGeom>
          <a:noFill/>
        </p:spPr>
        <p:txBody>
          <a:bodyPr wrap="none" lIns="182880" tIns="91440" rIns="182880" bIns="91440" rtlCol="0" anchor="ctr" anchorCtr="0">
            <a:spAutoFit/>
          </a:bodyPr>
          <a:lstStyle/>
          <a:p>
            <a:pPr algn="ctr"/>
            <a:r>
              <a:rPr lang="en-US" sz="3000" b="1" dirty="0">
                <a:gradFill flip="none" rotWithShape="1"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tx2"/>
                    </a:gs>
                  </a:gsLst>
                  <a:lin ang="5400000" scaled="0"/>
                  <a:tileRect/>
                </a:gradFill>
                <a:latin typeface="Montserrat" panose="00000500000000000000" pitchFamily="50" charset="0"/>
              </a:rPr>
              <a:t>PRODUCT METRICS</a:t>
            </a:r>
          </a:p>
        </p:txBody>
      </p:sp>
      <p:sp>
        <p:nvSpPr>
          <p:cNvPr id="67" name="Rectangle: Rounded Corners 66">
            <a:extLst>
              <a:ext uri="{FF2B5EF4-FFF2-40B4-BE49-F238E27FC236}">
                <a16:creationId xmlns:a16="http://schemas.microsoft.com/office/drawing/2014/main" id="{6C4721A1-66E4-4146-B68F-52A888BA0112}"/>
              </a:ext>
            </a:extLst>
          </p:cNvPr>
          <p:cNvSpPr/>
          <p:nvPr/>
        </p:nvSpPr>
        <p:spPr>
          <a:xfrm>
            <a:off x="5773582" y="1477569"/>
            <a:ext cx="2466440" cy="1104273"/>
          </a:xfrm>
          <a:prstGeom prst="roundRect">
            <a:avLst>
              <a:gd name="adj" fmla="val 23201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5760" rtlCol="0" anchor="ctr"/>
          <a:lstStyle/>
          <a:p>
            <a:pPr algn="ctr"/>
            <a:r>
              <a:rPr lang="es-PE" sz="800" dirty="0">
                <a:solidFill>
                  <a:schemeClr val="bg1"/>
                </a:solidFill>
                <a:latin typeface="Söhne"/>
              </a:rPr>
              <a:t>Usuarios Activos Semanales (UAS), enfocándose en la actividad de los administradores y personal de la universidad que gestionan la plataforma.</a:t>
            </a:r>
            <a:endParaRPr lang="en-US" sz="800" dirty="0">
              <a:solidFill>
                <a:schemeClr val="bg1"/>
              </a:solidFill>
              <a:latin typeface="Söhne"/>
            </a:endParaRPr>
          </a:p>
        </p:txBody>
      </p: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00B0B772-0446-4287-A4C3-2FD9E436D762}"/>
              </a:ext>
            </a:extLst>
          </p:cNvPr>
          <p:cNvSpPr/>
          <p:nvPr/>
        </p:nvSpPr>
        <p:spPr>
          <a:xfrm>
            <a:off x="5879634" y="1580201"/>
            <a:ext cx="2254336" cy="35850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38100" dist="38100" dir="2700000" sx="97000" sy="97000" algn="tl" rotWithShape="0">
              <a:schemeClr val="tx2"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18288" rtlCol="0" anchor="ctr"/>
          <a:lstStyle/>
          <a:p>
            <a:pPr algn="ctr"/>
            <a:r>
              <a:rPr lang="en-US" sz="1000" b="1" dirty="0">
                <a:solidFill>
                  <a:schemeClr val="accent2"/>
                </a:solidFill>
                <a:latin typeface="Montserrat" panose="00000500000000000000" pitchFamily="50" charset="0"/>
              </a:rPr>
              <a:t>Our Company</a:t>
            </a:r>
          </a:p>
        </p:txBody>
      </p:sp>
      <p:grpSp>
        <p:nvGrpSpPr>
          <p:cNvPr id="46" name="Grupo 45">
            <a:extLst>
              <a:ext uri="{FF2B5EF4-FFF2-40B4-BE49-F238E27FC236}">
                <a16:creationId xmlns:a16="http://schemas.microsoft.com/office/drawing/2014/main" id="{3B0BFD76-5859-2F51-DA3E-316D8813C296}"/>
              </a:ext>
            </a:extLst>
          </p:cNvPr>
          <p:cNvGrpSpPr/>
          <p:nvPr/>
        </p:nvGrpSpPr>
        <p:grpSpPr>
          <a:xfrm>
            <a:off x="3170817" y="2965938"/>
            <a:ext cx="1676800" cy="1259640"/>
            <a:chOff x="1810278" y="3304848"/>
            <a:chExt cx="1676800" cy="1259640"/>
          </a:xfrm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43AEF947-D35A-4A19-AC5D-65851B4A50F5}"/>
                </a:ext>
              </a:extLst>
            </p:cNvPr>
            <p:cNvSpPr/>
            <p:nvPr/>
          </p:nvSpPr>
          <p:spPr>
            <a:xfrm>
              <a:off x="1810278" y="3304848"/>
              <a:ext cx="1676800" cy="1259640"/>
            </a:xfrm>
            <a:prstGeom prst="roundRect">
              <a:avLst>
                <a:gd name="adj" fmla="val 15899"/>
              </a:avLst>
            </a:prstGeom>
            <a:solidFill>
              <a:schemeClr val="accent1">
                <a:lumMod val="60000"/>
                <a:lumOff val="40000"/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5760" rtlCol="0" anchor="ctr"/>
            <a:lstStyle/>
            <a:p>
              <a:pPr algn="ctr"/>
              <a:r>
                <a:rPr lang="es-PE" sz="7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el número total de universidades que actualmente están suscritas a tu servicio.</a:t>
              </a:r>
              <a:endParaRPr lang="en-US" sz="700" dirty="0">
                <a:solidFill>
                  <a:schemeClr val="tx2"/>
                </a:solidFill>
                <a:latin typeface="Montserrat" panose="00000500000000000000" pitchFamily="50" charset="0"/>
              </a:endParaRPr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4F60FD9F-B2C7-4721-A48D-B437F144B5D9}"/>
                </a:ext>
              </a:extLst>
            </p:cNvPr>
            <p:cNvSpPr/>
            <p:nvPr/>
          </p:nvSpPr>
          <p:spPr>
            <a:xfrm>
              <a:off x="1889241" y="3381118"/>
              <a:ext cx="1518874" cy="358505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ffectLst>
              <a:outerShdw blurRad="38100" dist="38100" dir="2700000" sx="97000" sy="97000" algn="tl" rotWithShape="0">
                <a:schemeClr val="tx2">
                  <a:alpha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18288" rtlCol="0" anchor="ctr"/>
            <a:lstStyle/>
            <a:p>
              <a:pPr algn="ctr"/>
              <a:r>
                <a:rPr lang="en-US" sz="1000" b="1" dirty="0">
                  <a:solidFill>
                    <a:schemeClr val="accent2"/>
                  </a:solidFill>
                  <a:latin typeface="Montserrat" panose="00000500000000000000" pitchFamily="50" charset="0"/>
                </a:rPr>
                <a:t>Subscribers</a:t>
              </a:r>
            </a:p>
          </p:txBody>
        </p:sp>
      </p:grpSp>
      <p:grpSp>
        <p:nvGrpSpPr>
          <p:cNvPr id="63" name="Grupo 62">
            <a:extLst>
              <a:ext uri="{FF2B5EF4-FFF2-40B4-BE49-F238E27FC236}">
                <a16:creationId xmlns:a16="http://schemas.microsoft.com/office/drawing/2014/main" id="{D1F7E724-4377-EF79-BA12-8B48A42D00D8}"/>
              </a:ext>
            </a:extLst>
          </p:cNvPr>
          <p:cNvGrpSpPr/>
          <p:nvPr/>
        </p:nvGrpSpPr>
        <p:grpSpPr>
          <a:xfrm>
            <a:off x="6750431" y="4307798"/>
            <a:ext cx="1676800" cy="1259640"/>
            <a:chOff x="4236494" y="3304849"/>
            <a:chExt cx="1676800" cy="1259640"/>
          </a:xfrm>
        </p:grpSpPr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E92A2AF5-95D2-44A6-84DF-A56FBEED9917}"/>
                </a:ext>
              </a:extLst>
            </p:cNvPr>
            <p:cNvSpPr/>
            <p:nvPr/>
          </p:nvSpPr>
          <p:spPr>
            <a:xfrm>
              <a:off x="4236494" y="3304849"/>
              <a:ext cx="1676800" cy="1259640"/>
            </a:xfrm>
            <a:prstGeom prst="roundRect">
              <a:avLst>
                <a:gd name="adj" fmla="val 15899"/>
              </a:avLst>
            </a:prstGeom>
            <a:solidFill>
              <a:schemeClr val="accent1">
                <a:lumMod val="60000"/>
                <a:lumOff val="40000"/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5760" rtlCol="0" anchor="ctr"/>
            <a:lstStyle/>
            <a:p>
              <a:pPr algn="ctr"/>
              <a:r>
                <a:rPr lang="es-PE" sz="7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Porcentaje de universidades que cancelan su suscripción en un período específico en relación con el número total de suscriptores.</a:t>
              </a:r>
              <a:endParaRPr lang="en-US" sz="700" dirty="0">
                <a:solidFill>
                  <a:schemeClr val="tx2"/>
                </a:solidFill>
                <a:latin typeface="Montserrat" panose="00000500000000000000" pitchFamily="50" charset="0"/>
              </a:endParaRPr>
            </a:p>
          </p:txBody>
        </p:sp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226D9531-8EFE-4EEF-B94D-B8E7F1A16008}"/>
                </a:ext>
              </a:extLst>
            </p:cNvPr>
            <p:cNvSpPr/>
            <p:nvPr/>
          </p:nvSpPr>
          <p:spPr>
            <a:xfrm>
              <a:off x="4315457" y="3381118"/>
              <a:ext cx="1518874" cy="358505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ffectLst>
              <a:outerShdw blurRad="38100" dist="38100" dir="2700000" sx="97000" sy="97000" algn="tl" rotWithShape="0">
                <a:schemeClr val="tx2">
                  <a:alpha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18288" rtlCol="0" anchor="ctr"/>
            <a:lstStyle/>
            <a:p>
              <a:pPr algn="ctr"/>
              <a:r>
                <a:rPr lang="en-US" sz="1000" b="1" dirty="0">
                  <a:solidFill>
                    <a:schemeClr val="accent2"/>
                  </a:solidFill>
                  <a:latin typeface="Montserrat" panose="00000500000000000000" pitchFamily="50" charset="0"/>
                </a:rPr>
                <a:t>Churn Rate</a:t>
              </a:r>
            </a:p>
          </p:txBody>
        </p:sp>
      </p:grpSp>
      <p:sp>
        <p:nvSpPr>
          <p:cNvPr id="91" name="TextBox 90">
            <a:extLst>
              <a:ext uri="{FF2B5EF4-FFF2-40B4-BE49-F238E27FC236}">
                <a16:creationId xmlns:a16="http://schemas.microsoft.com/office/drawing/2014/main" id="{84967A0C-1CD8-4DC8-9C74-20AB045400FE}"/>
              </a:ext>
            </a:extLst>
          </p:cNvPr>
          <p:cNvSpPr txBox="1"/>
          <p:nvPr/>
        </p:nvSpPr>
        <p:spPr>
          <a:xfrm rot="16200000">
            <a:off x="13549" y="3966188"/>
            <a:ext cx="20168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tx2">
                    <a:lumMod val="40000"/>
                    <a:lumOff val="60000"/>
                  </a:schemeClr>
                </a:solidFill>
                <a:latin typeface="Montserrat" panose="00000500000000000000" pitchFamily="50" charset="0"/>
              </a:rPr>
              <a:t>L1 METRICS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C2FF1507-9180-449C-B34B-A075E71828D9}"/>
              </a:ext>
            </a:extLst>
          </p:cNvPr>
          <p:cNvSpPr txBox="1"/>
          <p:nvPr/>
        </p:nvSpPr>
        <p:spPr>
          <a:xfrm rot="16200000">
            <a:off x="4846097" y="1883206"/>
            <a:ext cx="138211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b="1" dirty="0" err="1">
                <a:solidFill>
                  <a:schemeClr val="tx2">
                    <a:lumMod val="40000"/>
                    <a:lumOff val="60000"/>
                  </a:schemeClr>
                </a:solidFill>
                <a:latin typeface="Montserrat" panose="00000500000000000000" pitchFamily="50" charset="0"/>
              </a:rPr>
              <a:t>Métrica</a:t>
            </a:r>
            <a:r>
              <a:rPr lang="en-US" sz="1050" b="1" dirty="0">
                <a:solidFill>
                  <a:schemeClr val="tx2">
                    <a:lumMod val="40000"/>
                    <a:lumOff val="60000"/>
                  </a:schemeClr>
                </a:solidFill>
                <a:latin typeface="Montserrat" panose="00000500000000000000" pitchFamily="50" charset="0"/>
              </a:rPr>
              <a:t> Principal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69CAE580-E252-BE87-8334-BA8BBF73B273}"/>
              </a:ext>
            </a:extLst>
          </p:cNvPr>
          <p:cNvSpPr txBox="1"/>
          <p:nvPr/>
        </p:nvSpPr>
        <p:spPr>
          <a:xfrm>
            <a:off x="6586239" y="7390508"/>
            <a:ext cx="60960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s-PE" b="1" i="0" dirty="0">
                <a:effectLst/>
                <a:latin typeface="Söhne"/>
              </a:rPr>
              <a:t>1-week </a:t>
            </a:r>
            <a:r>
              <a:rPr lang="es-PE" b="1" i="0" dirty="0" err="1">
                <a:effectLst/>
                <a:latin typeface="Söhne"/>
              </a:rPr>
              <a:t>retention</a:t>
            </a:r>
            <a:r>
              <a:rPr lang="es-PE" b="0" i="0" dirty="0">
                <a:effectLst/>
                <a:latin typeface="Söhne"/>
              </a:rPr>
              <a:t>: Porcentaje de universidades que siguen utilizando activamente la plataforma después de la primera semana de suscripción.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PE" b="1" i="0" dirty="0">
                <a:effectLst/>
                <a:latin typeface="Söhne"/>
              </a:rPr>
              <a:t>6-month </a:t>
            </a:r>
            <a:r>
              <a:rPr lang="es-PE" b="1" i="0" dirty="0" err="1">
                <a:effectLst/>
                <a:latin typeface="Söhne"/>
              </a:rPr>
              <a:t>retention</a:t>
            </a:r>
            <a:r>
              <a:rPr lang="es-PE" b="0" i="0" dirty="0">
                <a:effectLst/>
                <a:latin typeface="Söhne"/>
              </a:rPr>
              <a:t>: Porcentaje de universidades que renuevan o mantienen su suscripción después de seis meses.</a:t>
            </a:r>
          </a:p>
        </p:txBody>
      </p:sp>
      <p:grpSp>
        <p:nvGrpSpPr>
          <p:cNvPr id="65" name="Grupo 64">
            <a:extLst>
              <a:ext uri="{FF2B5EF4-FFF2-40B4-BE49-F238E27FC236}">
                <a16:creationId xmlns:a16="http://schemas.microsoft.com/office/drawing/2014/main" id="{F15C872C-206F-10FE-D203-E7BCFED37A1D}"/>
              </a:ext>
            </a:extLst>
          </p:cNvPr>
          <p:cNvGrpSpPr/>
          <p:nvPr/>
        </p:nvGrpSpPr>
        <p:grpSpPr>
          <a:xfrm>
            <a:off x="6750431" y="2981422"/>
            <a:ext cx="1676800" cy="1259640"/>
            <a:chOff x="1810278" y="3304848"/>
            <a:chExt cx="1676800" cy="1259640"/>
          </a:xfrm>
        </p:grpSpPr>
        <p:sp>
          <p:nvSpPr>
            <p:cNvPr id="66" name="Rectangle: Rounded Corners 7">
              <a:extLst>
                <a:ext uri="{FF2B5EF4-FFF2-40B4-BE49-F238E27FC236}">
                  <a16:creationId xmlns:a16="http://schemas.microsoft.com/office/drawing/2014/main" id="{1A560FBB-63BD-5912-CC16-0D64E6B792D7}"/>
                </a:ext>
              </a:extLst>
            </p:cNvPr>
            <p:cNvSpPr/>
            <p:nvPr/>
          </p:nvSpPr>
          <p:spPr>
            <a:xfrm>
              <a:off x="1810278" y="3304848"/>
              <a:ext cx="1676800" cy="1259640"/>
            </a:xfrm>
            <a:prstGeom prst="roundRect">
              <a:avLst>
                <a:gd name="adj" fmla="val 15899"/>
              </a:avLst>
            </a:prstGeom>
            <a:solidFill>
              <a:schemeClr val="accent1">
                <a:lumMod val="60000"/>
                <a:lumOff val="40000"/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5760" rtlCol="0" anchor="ctr"/>
            <a:lstStyle/>
            <a:p>
              <a:pPr algn="ctr"/>
              <a:r>
                <a:rPr lang="es-PE" sz="8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 Ingreso promedio por universidad suscriptora en un período específico.</a:t>
              </a:r>
              <a:endParaRPr lang="en-US" sz="800" dirty="0">
                <a:solidFill>
                  <a:schemeClr val="tx2"/>
                </a:solidFill>
                <a:latin typeface="Montserrat" panose="00000500000000000000" pitchFamily="50" charset="0"/>
              </a:endParaRPr>
            </a:p>
          </p:txBody>
        </p:sp>
        <p:sp>
          <p:nvSpPr>
            <p:cNvPr id="68" name="Rectangle: Rounded Corners 9">
              <a:extLst>
                <a:ext uri="{FF2B5EF4-FFF2-40B4-BE49-F238E27FC236}">
                  <a16:creationId xmlns:a16="http://schemas.microsoft.com/office/drawing/2014/main" id="{803EE4E3-5F69-A1DB-7555-1FDFA64A5932}"/>
                </a:ext>
              </a:extLst>
            </p:cNvPr>
            <p:cNvSpPr/>
            <p:nvPr/>
          </p:nvSpPr>
          <p:spPr>
            <a:xfrm>
              <a:off x="1889241" y="3381118"/>
              <a:ext cx="1518874" cy="358505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ffectLst>
              <a:outerShdw blurRad="38100" dist="38100" dir="2700000" sx="97000" sy="97000" algn="tl" rotWithShape="0">
                <a:schemeClr val="tx2">
                  <a:alpha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18288" rtlCol="0" anchor="ctr"/>
            <a:lstStyle/>
            <a:p>
              <a:pPr algn="ctr"/>
              <a:r>
                <a:rPr lang="en-US" sz="800" b="1" dirty="0">
                  <a:solidFill>
                    <a:schemeClr val="accent2"/>
                  </a:solidFill>
                  <a:latin typeface="Montserrat" panose="00000500000000000000" pitchFamily="50" charset="0"/>
                </a:rPr>
                <a:t>Average Revenue per University (ARPU)</a:t>
              </a:r>
            </a:p>
          </p:txBody>
        </p:sp>
      </p:grpSp>
      <p:grpSp>
        <p:nvGrpSpPr>
          <p:cNvPr id="78" name="Grupo 77">
            <a:extLst>
              <a:ext uri="{FF2B5EF4-FFF2-40B4-BE49-F238E27FC236}">
                <a16:creationId xmlns:a16="http://schemas.microsoft.com/office/drawing/2014/main" id="{59E7405A-808C-AEE9-6999-0F2C6623304E}"/>
              </a:ext>
            </a:extLst>
          </p:cNvPr>
          <p:cNvGrpSpPr/>
          <p:nvPr/>
        </p:nvGrpSpPr>
        <p:grpSpPr>
          <a:xfrm>
            <a:off x="8549001" y="2991601"/>
            <a:ext cx="1676800" cy="1259640"/>
            <a:chOff x="1847236" y="3299699"/>
            <a:chExt cx="1676800" cy="1259640"/>
          </a:xfrm>
        </p:grpSpPr>
        <p:sp>
          <p:nvSpPr>
            <p:cNvPr id="80" name="Rectangle: Rounded Corners 7">
              <a:extLst>
                <a:ext uri="{FF2B5EF4-FFF2-40B4-BE49-F238E27FC236}">
                  <a16:creationId xmlns:a16="http://schemas.microsoft.com/office/drawing/2014/main" id="{DD6A1315-965B-281E-2B35-5A9D4D5A050C}"/>
                </a:ext>
              </a:extLst>
            </p:cNvPr>
            <p:cNvSpPr/>
            <p:nvPr/>
          </p:nvSpPr>
          <p:spPr>
            <a:xfrm>
              <a:off x="1847236" y="3299699"/>
              <a:ext cx="1676800" cy="1259640"/>
            </a:xfrm>
            <a:prstGeom prst="roundRect">
              <a:avLst>
                <a:gd name="adj" fmla="val 15899"/>
              </a:avLst>
            </a:prstGeom>
            <a:solidFill>
              <a:schemeClr val="accent1">
                <a:lumMod val="60000"/>
                <a:lumOff val="40000"/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5760" rtlCol="0" anchor="ctr"/>
            <a:lstStyle/>
            <a:p>
              <a:pPr algn="ctr"/>
              <a:r>
                <a:rPr lang="es-PE" sz="8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Costo promedio de adquirir una nueva universidad suscriptora.</a:t>
              </a:r>
              <a:endParaRPr lang="en-US" sz="800" dirty="0">
                <a:solidFill>
                  <a:schemeClr val="tx2"/>
                </a:solidFill>
                <a:latin typeface="Montserrat" panose="00000500000000000000" pitchFamily="50" charset="0"/>
              </a:endParaRPr>
            </a:p>
          </p:txBody>
        </p:sp>
        <p:sp>
          <p:nvSpPr>
            <p:cNvPr id="81" name="Rectangle: Rounded Corners 9">
              <a:extLst>
                <a:ext uri="{FF2B5EF4-FFF2-40B4-BE49-F238E27FC236}">
                  <a16:creationId xmlns:a16="http://schemas.microsoft.com/office/drawing/2014/main" id="{E0FB5B42-7E78-3B3E-CD9D-B3744D0E831E}"/>
                </a:ext>
              </a:extLst>
            </p:cNvPr>
            <p:cNvSpPr/>
            <p:nvPr/>
          </p:nvSpPr>
          <p:spPr>
            <a:xfrm>
              <a:off x="1889241" y="3381118"/>
              <a:ext cx="1518874" cy="358505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ffectLst>
              <a:outerShdw blurRad="38100" dist="38100" dir="2700000" sx="97000" sy="97000" algn="tl" rotWithShape="0">
                <a:schemeClr val="tx2">
                  <a:alpha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18288" rtlCol="0" anchor="ctr"/>
            <a:lstStyle/>
            <a:p>
              <a:pPr algn="ctr"/>
              <a:r>
                <a:rPr lang="en-US" sz="800" b="1" dirty="0">
                  <a:solidFill>
                    <a:schemeClr val="accent2"/>
                  </a:solidFill>
                  <a:latin typeface="Montserrat" panose="00000500000000000000" pitchFamily="50" charset="0"/>
                </a:rPr>
                <a:t>Customer Acquisition Cost (CAC)</a:t>
              </a:r>
            </a:p>
          </p:txBody>
        </p:sp>
      </p:grpSp>
      <p:grpSp>
        <p:nvGrpSpPr>
          <p:cNvPr id="113" name="Grupo 112">
            <a:extLst>
              <a:ext uri="{FF2B5EF4-FFF2-40B4-BE49-F238E27FC236}">
                <a16:creationId xmlns:a16="http://schemas.microsoft.com/office/drawing/2014/main" id="{FB82D918-ED55-E50A-8CD5-AA1F3267F970}"/>
              </a:ext>
            </a:extLst>
          </p:cNvPr>
          <p:cNvGrpSpPr/>
          <p:nvPr/>
        </p:nvGrpSpPr>
        <p:grpSpPr>
          <a:xfrm>
            <a:off x="8539233" y="4307798"/>
            <a:ext cx="1676800" cy="1259640"/>
            <a:chOff x="8330326" y="3023077"/>
            <a:chExt cx="1676800" cy="1259640"/>
          </a:xfrm>
        </p:grpSpPr>
        <p:sp>
          <p:nvSpPr>
            <p:cNvPr id="84" name="Rectangle: Rounded Corners 7">
              <a:extLst>
                <a:ext uri="{FF2B5EF4-FFF2-40B4-BE49-F238E27FC236}">
                  <a16:creationId xmlns:a16="http://schemas.microsoft.com/office/drawing/2014/main" id="{4A1E1710-B946-3B1B-B661-AC2EFC465A08}"/>
                </a:ext>
              </a:extLst>
            </p:cNvPr>
            <p:cNvSpPr/>
            <p:nvPr/>
          </p:nvSpPr>
          <p:spPr>
            <a:xfrm>
              <a:off x="8330326" y="3023077"/>
              <a:ext cx="1676800" cy="1259640"/>
            </a:xfrm>
            <a:prstGeom prst="roundRect">
              <a:avLst>
                <a:gd name="adj" fmla="val 15899"/>
              </a:avLst>
            </a:prstGeom>
            <a:solidFill>
              <a:schemeClr val="accent1">
                <a:lumMod val="60000"/>
                <a:lumOff val="40000"/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5760" rtlCol="0" anchor="ctr"/>
            <a:lstStyle/>
            <a:p>
              <a:pPr algn="ctr"/>
              <a:r>
                <a:rPr lang="es-PE" sz="8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Ingresos promedio que se espera generar a lo largo de toda la relación con una universidad suscriptora.</a:t>
              </a:r>
              <a:endParaRPr lang="en-US" sz="800" dirty="0">
                <a:solidFill>
                  <a:schemeClr val="tx2"/>
                </a:solidFill>
                <a:latin typeface="Montserrat" panose="00000500000000000000" pitchFamily="50" charset="0"/>
              </a:endParaRPr>
            </a:p>
          </p:txBody>
        </p:sp>
        <p:sp>
          <p:nvSpPr>
            <p:cNvPr id="86" name="Rectangle: Rounded Corners 9">
              <a:extLst>
                <a:ext uri="{FF2B5EF4-FFF2-40B4-BE49-F238E27FC236}">
                  <a16:creationId xmlns:a16="http://schemas.microsoft.com/office/drawing/2014/main" id="{242DD074-2F71-69D1-A5C8-C2DAD098EB10}"/>
                </a:ext>
              </a:extLst>
            </p:cNvPr>
            <p:cNvSpPr/>
            <p:nvPr/>
          </p:nvSpPr>
          <p:spPr>
            <a:xfrm>
              <a:off x="8409289" y="3099347"/>
              <a:ext cx="1518874" cy="358505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ffectLst>
              <a:outerShdw blurRad="38100" dist="38100" dir="2700000" sx="97000" sy="97000" algn="tl" rotWithShape="0">
                <a:schemeClr val="tx2">
                  <a:alpha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18288" rtlCol="0" anchor="ctr"/>
            <a:lstStyle/>
            <a:p>
              <a:pPr algn="ctr"/>
              <a:r>
                <a:rPr lang="en-US" sz="800" b="1" dirty="0">
                  <a:solidFill>
                    <a:schemeClr val="accent2"/>
                  </a:solidFill>
                  <a:latin typeface="Montserrat" panose="00000500000000000000" pitchFamily="50" charset="0"/>
                </a:rPr>
                <a:t>Customer Lifetime Value (CLV)</a:t>
              </a:r>
            </a:p>
          </p:txBody>
        </p:sp>
      </p:grpSp>
      <p:grpSp>
        <p:nvGrpSpPr>
          <p:cNvPr id="87" name="Grupo 86">
            <a:extLst>
              <a:ext uri="{FF2B5EF4-FFF2-40B4-BE49-F238E27FC236}">
                <a16:creationId xmlns:a16="http://schemas.microsoft.com/office/drawing/2014/main" id="{DF4B4C69-C451-1AD1-9475-7841664BDE2F}"/>
              </a:ext>
            </a:extLst>
          </p:cNvPr>
          <p:cNvGrpSpPr/>
          <p:nvPr/>
        </p:nvGrpSpPr>
        <p:grpSpPr>
          <a:xfrm>
            <a:off x="1372247" y="2965939"/>
            <a:ext cx="1676800" cy="2601501"/>
            <a:chOff x="1794934" y="3366423"/>
            <a:chExt cx="1676800" cy="1540765"/>
          </a:xfrm>
        </p:grpSpPr>
        <p:sp>
          <p:nvSpPr>
            <p:cNvPr id="88" name="Rectangle: Rounded Corners 7">
              <a:extLst>
                <a:ext uri="{FF2B5EF4-FFF2-40B4-BE49-F238E27FC236}">
                  <a16:creationId xmlns:a16="http://schemas.microsoft.com/office/drawing/2014/main" id="{E1785CE8-653F-18F5-DDAE-F0F33A5F83DE}"/>
                </a:ext>
              </a:extLst>
            </p:cNvPr>
            <p:cNvSpPr/>
            <p:nvPr/>
          </p:nvSpPr>
          <p:spPr>
            <a:xfrm>
              <a:off x="1794934" y="3366423"/>
              <a:ext cx="1676800" cy="1540765"/>
            </a:xfrm>
            <a:prstGeom prst="roundRect">
              <a:avLst>
                <a:gd name="adj" fmla="val 15899"/>
              </a:avLst>
            </a:prstGeom>
            <a:solidFill>
              <a:schemeClr val="accent1">
                <a:lumMod val="60000"/>
                <a:lumOff val="40000"/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5760" rtlCol="0" anchor="ctr"/>
            <a:lstStyle/>
            <a:p>
              <a:pPr algn="ctr"/>
              <a:r>
                <a:rPr lang="es-PE" sz="8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Tasa de participación de las universidades con la plataforma, que puede medir la frecuencia y la profundidad con la que las universidades y sus usuarios interactúan con la plataforma y sus recursos</a:t>
              </a:r>
              <a:endParaRPr lang="en-US" sz="800" dirty="0">
                <a:solidFill>
                  <a:schemeClr val="tx2"/>
                </a:solidFill>
                <a:latin typeface="Montserrat" panose="00000500000000000000" pitchFamily="50" charset="0"/>
              </a:endParaRPr>
            </a:p>
          </p:txBody>
        </p:sp>
        <p:sp>
          <p:nvSpPr>
            <p:cNvPr id="89" name="Rectangle: Rounded Corners 9">
              <a:extLst>
                <a:ext uri="{FF2B5EF4-FFF2-40B4-BE49-F238E27FC236}">
                  <a16:creationId xmlns:a16="http://schemas.microsoft.com/office/drawing/2014/main" id="{BE286D3F-064D-EB9B-42C4-4EF6D7808F87}"/>
                </a:ext>
              </a:extLst>
            </p:cNvPr>
            <p:cNvSpPr/>
            <p:nvPr/>
          </p:nvSpPr>
          <p:spPr>
            <a:xfrm>
              <a:off x="1890453" y="3412437"/>
              <a:ext cx="1485761" cy="21064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ffectLst>
              <a:outerShdw blurRad="38100" dist="38100" dir="2700000" sx="97000" sy="97000" algn="tl" rotWithShape="0">
                <a:schemeClr val="tx2">
                  <a:alpha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18288" rtlCol="0" anchor="b"/>
            <a:lstStyle/>
            <a:p>
              <a:pPr algn="ctr"/>
              <a:r>
                <a:rPr lang="en-US" sz="900" b="1" dirty="0">
                  <a:solidFill>
                    <a:schemeClr val="accent2"/>
                  </a:solidFill>
                  <a:latin typeface="Montserrat" panose="00000500000000000000" pitchFamily="50" charset="0"/>
                </a:rPr>
                <a:t>Engagement Rate</a:t>
              </a:r>
            </a:p>
          </p:txBody>
        </p:sp>
      </p:grpSp>
      <p:grpSp>
        <p:nvGrpSpPr>
          <p:cNvPr id="99" name="Grupo 98">
            <a:extLst>
              <a:ext uri="{FF2B5EF4-FFF2-40B4-BE49-F238E27FC236}">
                <a16:creationId xmlns:a16="http://schemas.microsoft.com/office/drawing/2014/main" id="{2F2E8BDF-BD0A-ED36-13C4-5AEE8E974CD0}"/>
              </a:ext>
            </a:extLst>
          </p:cNvPr>
          <p:cNvGrpSpPr/>
          <p:nvPr/>
        </p:nvGrpSpPr>
        <p:grpSpPr>
          <a:xfrm>
            <a:off x="10347571" y="2991601"/>
            <a:ext cx="1676800" cy="2575837"/>
            <a:chOff x="1810278" y="3330510"/>
            <a:chExt cx="1676800" cy="2575837"/>
          </a:xfrm>
        </p:grpSpPr>
        <p:sp>
          <p:nvSpPr>
            <p:cNvPr id="100" name="Rectangle: Rounded Corners 7">
              <a:extLst>
                <a:ext uri="{FF2B5EF4-FFF2-40B4-BE49-F238E27FC236}">
                  <a16:creationId xmlns:a16="http://schemas.microsoft.com/office/drawing/2014/main" id="{044EA487-82A6-99BA-741D-AB9C28243144}"/>
                </a:ext>
              </a:extLst>
            </p:cNvPr>
            <p:cNvSpPr/>
            <p:nvPr/>
          </p:nvSpPr>
          <p:spPr>
            <a:xfrm>
              <a:off x="1810278" y="3330510"/>
              <a:ext cx="1676800" cy="2575837"/>
            </a:xfrm>
            <a:prstGeom prst="roundRect">
              <a:avLst>
                <a:gd name="adj" fmla="val 15899"/>
              </a:avLst>
            </a:prstGeom>
            <a:solidFill>
              <a:schemeClr val="accent1">
                <a:lumMod val="60000"/>
                <a:lumOff val="40000"/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5760" rtlCol="0" anchor="ctr"/>
            <a:lstStyle/>
            <a:p>
              <a:pPr algn="ctr"/>
              <a:r>
                <a:rPr lang="es-PE" sz="8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Puntuación de satisfacción basada en encuestas o </a:t>
              </a:r>
              <a:r>
                <a:rPr lang="es-PE" sz="800" dirty="0" err="1">
                  <a:solidFill>
                    <a:schemeClr val="tx2"/>
                  </a:solidFill>
                  <a:latin typeface="Montserrat" panose="00000500000000000000" pitchFamily="50" charset="0"/>
                </a:rPr>
                <a:t>feedback</a:t>
              </a:r>
              <a:r>
                <a:rPr lang="es-PE" sz="8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 que mide la satisfacción general de las universidades con la plataforma.</a:t>
              </a:r>
              <a:endParaRPr lang="en-US" sz="800" dirty="0">
                <a:solidFill>
                  <a:schemeClr val="tx2"/>
                </a:solidFill>
                <a:latin typeface="Montserrat" panose="00000500000000000000" pitchFamily="50" charset="0"/>
              </a:endParaRPr>
            </a:p>
          </p:txBody>
        </p:sp>
        <p:sp>
          <p:nvSpPr>
            <p:cNvPr id="101" name="Rectangle: Rounded Corners 9">
              <a:extLst>
                <a:ext uri="{FF2B5EF4-FFF2-40B4-BE49-F238E27FC236}">
                  <a16:creationId xmlns:a16="http://schemas.microsoft.com/office/drawing/2014/main" id="{78DCECBF-9B27-84B6-AC86-5EB6CA15BF69}"/>
                </a:ext>
              </a:extLst>
            </p:cNvPr>
            <p:cNvSpPr/>
            <p:nvPr/>
          </p:nvSpPr>
          <p:spPr>
            <a:xfrm>
              <a:off x="1889241" y="3411928"/>
              <a:ext cx="1518874" cy="358505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ffectLst>
              <a:outerShdw blurRad="38100" dist="38100" dir="2700000" sx="97000" sy="97000" algn="tl" rotWithShape="0">
                <a:schemeClr val="tx2">
                  <a:alpha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18288" rtlCol="0" anchor="ctr"/>
            <a:lstStyle/>
            <a:p>
              <a:pPr algn="ctr"/>
              <a:r>
                <a:rPr lang="en-US" sz="1000" b="1" dirty="0">
                  <a:solidFill>
                    <a:schemeClr val="accent2"/>
                  </a:solidFill>
                  <a:latin typeface="Montserrat" panose="00000500000000000000" pitchFamily="50" charset="0"/>
                </a:rPr>
                <a:t>Satisfaction Score</a:t>
              </a:r>
            </a:p>
          </p:txBody>
        </p:sp>
      </p:grpSp>
      <p:sp>
        <p:nvSpPr>
          <p:cNvPr id="103" name="CuadroTexto 102">
            <a:extLst>
              <a:ext uri="{FF2B5EF4-FFF2-40B4-BE49-F238E27FC236}">
                <a16:creationId xmlns:a16="http://schemas.microsoft.com/office/drawing/2014/main" id="{3B9ED42F-F007-F1C1-217E-087F3F6F35CE}"/>
              </a:ext>
            </a:extLst>
          </p:cNvPr>
          <p:cNvSpPr txBox="1"/>
          <p:nvPr/>
        </p:nvSpPr>
        <p:spPr>
          <a:xfrm>
            <a:off x="1453582" y="1676506"/>
            <a:ext cx="9767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PE" b="0" i="0" dirty="0">
                <a:solidFill>
                  <a:srgbClr val="0F0F0F"/>
                </a:solidFill>
                <a:effectLst/>
                <a:latin typeface="Söhne"/>
              </a:rPr>
              <a:t>B2C </a:t>
            </a:r>
            <a:endParaRPr lang="es-PE" dirty="0"/>
          </a:p>
        </p:txBody>
      </p:sp>
      <p:grpSp>
        <p:nvGrpSpPr>
          <p:cNvPr id="104" name="Grupo 103">
            <a:extLst>
              <a:ext uri="{FF2B5EF4-FFF2-40B4-BE49-F238E27FC236}">
                <a16:creationId xmlns:a16="http://schemas.microsoft.com/office/drawing/2014/main" id="{AC06C494-8416-ECCD-C12E-F4921522F486}"/>
              </a:ext>
            </a:extLst>
          </p:cNvPr>
          <p:cNvGrpSpPr/>
          <p:nvPr/>
        </p:nvGrpSpPr>
        <p:grpSpPr>
          <a:xfrm>
            <a:off x="3170817" y="4307798"/>
            <a:ext cx="1676800" cy="1259640"/>
            <a:chOff x="1810278" y="3304848"/>
            <a:chExt cx="1676800" cy="1259640"/>
          </a:xfrm>
        </p:grpSpPr>
        <p:sp>
          <p:nvSpPr>
            <p:cNvPr id="105" name="Rectangle: Rounded Corners 7">
              <a:extLst>
                <a:ext uri="{FF2B5EF4-FFF2-40B4-BE49-F238E27FC236}">
                  <a16:creationId xmlns:a16="http://schemas.microsoft.com/office/drawing/2014/main" id="{8E127679-DB06-F7D0-C267-501B08E38965}"/>
                </a:ext>
              </a:extLst>
            </p:cNvPr>
            <p:cNvSpPr/>
            <p:nvPr/>
          </p:nvSpPr>
          <p:spPr>
            <a:xfrm>
              <a:off x="1810278" y="3304848"/>
              <a:ext cx="1676800" cy="1259640"/>
            </a:xfrm>
            <a:prstGeom prst="roundRect">
              <a:avLst>
                <a:gd name="adj" fmla="val 15899"/>
              </a:avLst>
            </a:prstGeom>
            <a:solidFill>
              <a:schemeClr val="accent1">
                <a:lumMod val="60000"/>
                <a:lumOff val="40000"/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5760" rtlCol="0" anchor="ctr"/>
            <a:lstStyle/>
            <a:p>
              <a:pPr algn="ctr"/>
              <a:r>
                <a:rPr lang="es-PE" sz="7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Número de universidades que han renovado su suscripción después de que el período inicial haya terminado.</a:t>
              </a:r>
              <a:endParaRPr lang="en-US" sz="700" dirty="0">
                <a:solidFill>
                  <a:schemeClr val="tx2"/>
                </a:solidFill>
                <a:latin typeface="Montserrat" panose="00000500000000000000" pitchFamily="50" charset="0"/>
              </a:endParaRPr>
            </a:p>
          </p:txBody>
        </p:sp>
        <p:sp>
          <p:nvSpPr>
            <p:cNvPr id="106" name="Rectangle: Rounded Corners 9">
              <a:extLst>
                <a:ext uri="{FF2B5EF4-FFF2-40B4-BE49-F238E27FC236}">
                  <a16:creationId xmlns:a16="http://schemas.microsoft.com/office/drawing/2014/main" id="{5D524164-A838-53C4-4A83-7476A90B78E0}"/>
                </a:ext>
              </a:extLst>
            </p:cNvPr>
            <p:cNvSpPr/>
            <p:nvPr/>
          </p:nvSpPr>
          <p:spPr>
            <a:xfrm>
              <a:off x="1889241" y="3381118"/>
              <a:ext cx="1518874" cy="358505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ffectLst>
              <a:outerShdw blurRad="38100" dist="38100" dir="2700000" sx="97000" sy="97000" algn="tl" rotWithShape="0">
                <a:schemeClr val="tx2">
                  <a:alpha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18288" rtlCol="0" anchor="ctr"/>
            <a:lstStyle/>
            <a:p>
              <a:pPr algn="ctr"/>
              <a:r>
                <a:rPr lang="en-US" sz="1000" b="1" dirty="0">
                  <a:solidFill>
                    <a:schemeClr val="accent2"/>
                  </a:solidFill>
                  <a:latin typeface="Montserrat" panose="00000500000000000000" pitchFamily="50" charset="0"/>
                </a:rPr>
                <a:t>Retained Subscribers</a:t>
              </a:r>
            </a:p>
          </p:txBody>
        </p:sp>
      </p:grpSp>
      <p:grpSp>
        <p:nvGrpSpPr>
          <p:cNvPr id="107" name="Grupo 106">
            <a:extLst>
              <a:ext uri="{FF2B5EF4-FFF2-40B4-BE49-F238E27FC236}">
                <a16:creationId xmlns:a16="http://schemas.microsoft.com/office/drawing/2014/main" id="{C8D5B90A-BF69-9B3C-00F9-50CCD109392F}"/>
              </a:ext>
            </a:extLst>
          </p:cNvPr>
          <p:cNvGrpSpPr/>
          <p:nvPr/>
        </p:nvGrpSpPr>
        <p:grpSpPr>
          <a:xfrm>
            <a:off x="4961629" y="2982741"/>
            <a:ext cx="1676800" cy="1259640"/>
            <a:chOff x="1810278" y="3304848"/>
            <a:chExt cx="1676800" cy="1259640"/>
          </a:xfrm>
        </p:grpSpPr>
        <p:sp>
          <p:nvSpPr>
            <p:cNvPr id="108" name="Rectangle: Rounded Corners 7">
              <a:extLst>
                <a:ext uri="{FF2B5EF4-FFF2-40B4-BE49-F238E27FC236}">
                  <a16:creationId xmlns:a16="http://schemas.microsoft.com/office/drawing/2014/main" id="{779A414C-BEF0-920C-5CCA-6D8DF085640B}"/>
                </a:ext>
              </a:extLst>
            </p:cNvPr>
            <p:cNvSpPr/>
            <p:nvPr/>
          </p:nvSpPr>
          <p:spPr>
            <a:xfrm>
              <a:off x="1810278" y="3304848"/>
              <a:ext cx="1676800" cy="1259640"/>
            </a:xfrm>
            <a:prstGeom prst="roundRect">
              <a:avLst>
                <a:gd name="adj" fmla="val 15899"/>
              </a:avLst>
            </a:prstGeom>
            <a:solidFill>
              <a:schemeClr val="accent1">
                <a:lumMod val="60000"/>
                <a:lumOff val="40000"/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5760" rtlCol="0" anchor="ctr"/>
            <a:lstStyle/>
            <a:p>
              <a:pPr algn="ctr"/>
              <a:r>
                <a:rPr lang="es-PE" sz="7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Número de nuevas suscripciones de universidades en un período específico (mensual, trimestral, anual)</a:t>
              </a:r>
              <a:endParaRPr lang="en-US" sz="700" dirty="0">
                <a:solidFill>
                  <a:schemeClr val="tx2"/>
                </a:solidFill>
                <a:latin typeface="Montserrat" panose="00000500000000000000" pitchFamily="50" charset="0"/>
              </a:endParaRPr>
            </a:p>
          </p:txBody>
        </p:sp>
        <p:sp>
          <p:nvSpPr>
            <p:cNvPr id="109" name="Rectangle: Rounded Corners 9">
              <a:extLst>
                <a:ext uri="{FF2B5EF4-FFF2-40B4-BE49-F238E27FC236}">
                  <a16:creationId xmlns:a16="http://schemas.microsoft.com/office/drawing/2014/main" id="{DAE14EFA-FB7B-A55B-0AD0-EB5C03F58502}"/>
                </a:ext>
              </a:extLst>
            </p:cNvPr>
            <p:cNvSpPr/>
            <p:nvPr/>
          </p:nvSpPr>
          <p:spPr>
            <a:xfrm>
              <a:off x="1889241" y="3381118"/>
              <a:ext cx="1518874" cy="358505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ffectLst>
              <a:outerShdw blurRad="38100" dist="38100" dir="2700000" sx="97000" sy="97000" algn="tl" rotWithShape="0">
                <a:schemeClr val="tx2">
                  <a:alpha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18288" rtlCol="0" anchor="ctr"/>
            <a:lstStyle/>
            <a:p>
              <a:pPr algn="ctr"/>
              <a:r>
                <a:rPr lang="en-US" sz="1000" b="1" dirty="0">
                  <a:solidFill>
                    <a:schemeClr val="accent2"/>
                  </a:solidFill>
                  <a:latin typeface="Montserrat" panose="00000500000000000000" pitchFamily="50" charset="0"/>
                </a:rPr>
                <a:t>New Subscribers</a:t>
              </a:r>
            </a:p>
          </p:txBody>
        </p:sp>
      </p:grpSp>
      <p:grpSp>
        <p:nvGrpSpPr>
          <p:cNvPr id="110" name="Grupo 109">
            <a:extLst>
              <a:ext uri="{FF2B5EF4-FFF2-40B4-BE49-F238E27FC236}">
                <a16:creationId xmlns:a16="http://schemas.microsoft.com/office/drawing/2014/main" id="{094CDA92-A4F4-E1C9-2E03-A4D42D2E6811}"/>
              </a:ext>
            </a:extLst>
          </p:cNvPr>
          <p:cNvGrpSpPr/>
          <p:nvPr/>
        </p:nvGrpSpPr>
        <p:grpSpPr>
          <a:xfrm>
            <a:off x="4961629" y="4307798"/>
            <a:ext cx="1676800" cy="1259640"/>
            <a:chOff x="1810278" y="3304848"/>
            <a:chExt cx="1676800" cy="1259640"/>
          </a:xfrm>
        </p:grpSpPr>
        <p:sp>
          <p:nvSpPr>
            <p:cNvPr id="111" name="Rectangle: Rounded Corners 7">
              <a:extLst>
                <a:ext uri="{FF2B5EF4-FFF2-40B4-BE49-F238E27FC236}">
                  <a16:creationId xmlns:a16="http://schemas.microsoft.com/office/drawing/2014/main" id="{A79C1775-64AB-7482-6A46-81A6C8C17ECF}"/>
                </a:ext>
              </a:extLst>
            </p:cNvPr>
            <p:cNvSpPr/>
            <p:nvPr/>
          </p:nvSpPr>
          <p:spPr>
            <a:xfrm>
              <a:off x="1810278" y="3304848"/>
              <a:ext cx="1676800" cy="1259640"/>
            </a:xfrm>
            <a:prstGeom prst="roundRect">
              <a:avLst>
                <a:gd name="adj" fmla="val 15899"/>
              </a:avLst>
            </a:prstGeom>
            <a:solidFill>
              <a:schemeClr val="accent1">
                <a:lumMod val="60000"/>
                <a:lumOff val="40000"/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5760" rtlCol="0" anchor="ctr"/>
            <a:lstStyle/>
            <a:p>
              <a:pPr algn="ctr"/>
              <a:r>
                <a:rPr lang="es-PE" sz="7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Número de universidades que habían cancelado su suscripción en el pasado pero que han decidido reactivarla.</a:t>
              </a:r>
              <a:endParaRPr lang="en-US" sz="700" dirty="0">
                <a:solidFill>
                  <a:schemeClr val="tx2"/>
                </a:solidFill>
                <a:latin typeface="Montserrat" panose="00000500000000000000" pitchFamily="50" charset="0"/>
              </a:endParaRPr>
            </a:p>
          </p:txBody>
        </p:sp>
        <p:sp>
          <p:nvSpPr>
            <p:cNvPr id="112" name="Rectangle: Rounded Corners 9">
              <a:extLst>
                <a:ext uri="{FF2B5EF4-FFF2-40B4-BE49-F238E27FC236}">
                  <a16:creationId xmlns:a16="http://schemas.microsoft.com/office/drawing/2014/main" id="{7BB8643A-300C-194A-F615-6DA6ACA79654}"/>
                </a:ext>
              </a:extLst>
            </p:cNvPr>
            <p:cNvSpPr/>
            <p:nvPr/>
          </p:nvSpPr>
          <p:spPr>
            <a:xfrm>
              <a:off x="1889241" y="3381118"/>
              <a:ext cx="1518874" cy="358505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ffectLst>
              <a:outerShdw blurRad="38100" dist="38100" dir="2700000" sx="97000" sy="97000" algn="tl" rotWithShape="0">
                <a:schemeClr val="tx2">
                  <a:alpha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18288" rtlCol="0" anchor="ctr"/>
            <a:lstStyle/>
            <a:p>
              <a:pPr algn="ctr"/>
              <a:r>
                <a:rPr lang="en-US" sz="1000" b="1" dirty="0">
                  <a:solidFill>
                    <a:schemeClr val="accent2"/>
                  </a:solidFill>
                  <a:latin typeface="Montserrat" panose="00000500000000000000" pitchFamily="50" charset="0"/>
                </a:rPr>
                <a:t>Reactivated Subscribers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05614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8"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2" presetClass="entr" presetSubtype="2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000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2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 animBg="1"/>
      <p:bldP spid="70" grpId="0" animBg="1"/>
      <p:bldP spid="91" grpId="0"/>
      <p:bldP spid="92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F9E03DBF-EC4F-4DF9-B06E-850E3B8B46A3}"/>
              </a:ext>
            </a:extLst>
          </p:cNvPr>
          <p:cNvSpPr txBox="1"/>
          <p:nvPr/>
        </p:nvSpPr>
        <p:spPr>
          <a:xfrm>
            <a:off x="637713" y="405232"/>
            <a:ext cx="3942105" cy="646331"/>
          </a:xfrm>
          <a:prstGeom prst="rect">
            <a:avLst/>
          </a:prstGeom>
          <a:noFill/>
        </p:spPr>
        <p:txBody>
          <a:bodyPr wrap="none" lIns="0" tIns="91440" rIns="182880" bIns="91440" rtlCol="0" anchor="ctr" anchorCtr="0">
            <a:spAutoFit/>
          </a:bodyPr>
          <a:lstStyle/>
          <a:p>
            <a:pPr algn="ctr"/>
            <a:r>
              <a:rPr lang="en-US" sz="3000" b="1" dirty="0">
                <a:gradFill flip="none" rotWithShape="1"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tx2"/>
                    </a:gs>
                  </a:gsLst>
                  <a:lin ang="5400000" scaled="0"/>
                  <a:tileRect/>
                </a:gradFill>
                <a:latin typeface="Montserrat" panose="00000500000000000000" pitchFamily="50" charset="0"/>
              </a:rPr>
              <a:t>SPRINT ROADMAP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1021229-57B9-45A9-A55A-D44564376683}"/>
              </a:ext>
            </a:extLst>
          </p:cNvPr>
          <p:cNvGrpSpPr/>
          <p:nvPr/>
        </p:nvGrpSpPr>
        <p:grpSpPr>
          <a:xfrm>
            <a:off x="638638" y="1855371"/>
            <a:ext cx="10915650" cy="4368800"/>
            <a:chOff x="1025145" y="1739900"/>
            <a:chExt cx="10335998" cy="4368800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E497A2B5-BC1D-4690-97A0-9122E33B3DFF}"/>
                </a:ext>
              </a:extLst>
            </p:cNvPr>
            <p:cNvCxnSpPr/>
            <p:nvPr/>
          </p:nvCxnSpPr>
          <p:spPr>
            <a:xfrm>
              <a:off x="1025145" y="1739900"/>
              <a:ext cx="10335998" cy="0"/>
            </a:xfrm>
            <a:prstGeom prst="line">
              <a:avLst/>
            </a:prstGeom>
            <a:solidFill>
              <a:schemeClr val="bg1">
                <a:alpha val="80000"/>
              </a:schemeClr>
            </a:solidFill>
            <a:ln w="6350" cap="rnd"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1F6CE97D-3044-4C4E-91A0-DFF5CD036A54}"/>
                </a:ext>
              </a:extLst>
            </p:cNvPr>
            <p:cNvCxnSpPr/>
            <p:nvPr/>
          </p:nvCxnSpPr>
          <p:spPr>
            <a:xfrm>
              <a:off x="1025145" y="2832100"/>
              <a:ext cx="10335998" cy="0"/>
            </a:xfrm>
            <a:prstGeom prst="line">
              <a:avLst/>
            </a:prstGeom>
            <a:solidFill>
              <a:schemeClr val="bg1">
                <a:alpha val="80000"/>
              </a:schemeClr>
            </a:solidFill>
            <a:ln w="6350" cap="rnd"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D7530AF8-E804-4686-A597-8FAC5AAFD4C3}"/>
                </a:ext>
              </a:extLst>
            </p:cNvPr>
            <p:cNvCxnSpPr/>
            <p:nvPr/>
          </p:nvCxnSpPr>
          <p:spPr>
            <a:xfrm>
              <a:off x="1025145" y="3924300"/>
              <a:ext cx="10335998" cy="0"/>
            </a:xfrm>
            <a:prstGeom prst="line">
              <a:avLst/>
            </a:prstGeom>
            <a:solidFill>
              <a:schemeClr val="bg1">
                <a:alpha val="80000"/>
              </a:schemeClr>
            </a:solidFill>
            <a:ln w="6350" cap="rnd"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89AA196B-EBFE-4D62-95FE-8A3DDDBB7861}"/>
                </a:ext>
              </a:extLst>
            </p:cNvPr>
            <p:cNvCxnSpPr/>
            <p:nvPr/>
          </p:nvCxnSpPr>
          <p:spPr>
            <a:xfrm>
              <a:off x="1025145" y="5016501"/>
              <a:ext cx="10335998" cy="0"/>
            </a:xfrm>
            <a:prstGeom prst="line">
              <a:avLst/>
            </a:prstGeom>
            <a:solidFill>
              <a:schemeClr val="bg1">
                <a:alpha val="80000"/>
              </a:schemeClr>
            </a:solidFill>
            <a:ln w="6350" cap="rnd"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A137B44B-8728-4E9C-A1B3-663802E9EFA9}"/>
                </a:ext>
              </a:extLst>
            </p:cNvPr>
            <p:cNvCxnSpPr/>
            <p:nvPr/>
          </p:nvCxnSpPr>
          <p:spPr>
            <a:xfrm>
              <a:off x="1025145" y="6108700"/>
              <a:ext cx="10335998" cy="0"/>
            </a:xfrm>
            <a:prstGeom prst="line">
              <a:avLst/>
            </a:prstGeom>
            <a:solidFill>
              <a:schemeClr val="bg1">
                <a:alpha val="80000"/>
              </a:schemeClr>
            </a:solidFill>
            <a:ln w="6350" cap="rnd"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CE1F5477-03C6-447E-AC82-380127C2B0F5}"/>
              </a:ext>
            </a:extLst>
          </p:cNvPr>
          <p:cNvSpPr txBox="1"/>
          <p:nvPr/>
        </p:nvSpPr>
        <p:spPr>
          <a:xfrm>
            <a:off x="638638" y="2286055"/>
            <a:ext cx="964951" cy="230832"/>
          </a:xfrm>
          <a:prstGeom prst="rect">
            <a:avLst/>
          </a:prstGeom>
          <a:noFill/>
        </p:spPr>
        <p:txBody>
          <a:bodyPr wrap="square" tIns="0" rtlCol="0" anchor="ctr" anchorCtr="0">
            <a:spAutoFit/>
          </a:bodyPr>
          <a:lstStyle/>
          <a:p>
            <a:r>
              <a:rPr lang="en-US" sz="1200" b="1" dirty="0">
                <a:solidFill>
                  <a:schemeClr val="tx2"/>
                </a:solidFill>
                <a:latin typeface="Montserrat" panose="00000500000000000000" pitchFamily="50" charset="0"/>
              </a:rPr>
              <a:t>Week 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661BD8B-1D51-4D4C-8C0B-A98174AE8BD0}"/>
              </a:ext>
            </a:extLst>
          </p:cNvPr>
          <p:cNvSpPr txBox="1"/>
          <p:nvPr/>
        </p:nvSpPr>
        <p:spPr>
          <a:xfrm>
            <a:off x="638638" y="3378256"/>
            <a:ext cx="964951" cy="230832"/>
          </a:xfrm>
          <a:prstGeom prst="rect">
            <a:avLst/>
          </a:prstGeom>
          <a:noFill/>
        </p:spPr>
        <p:txBody>
          <a:bodyPr wrap="square" tIns="0" rtlCol="0" anchor="ctr" anchorCtr="0">
            <a:spAutoFit/>
          </a:bodyPr>
          <a:lstStyle/>
          <a:p>
            <a:r>
              <a:rPr lang="en-US" sz="1200" b="1" dirty="0">
                <a:solidFill>
                  <a:schemeClr val="tx2"/>
                </a:solidFill>
                <a:latin typeface="Montserrat" panose="00000500000000000000" pitchFamily="50" charset="0"/>
              </a:rPr>
              <a:t>Week 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67E0BEE-E039-418E-BBDD-FEE0EDAC4E27}"/>
              </a:ext>
            </a:extLst>
          </p:cNvPr>
          <p:cNvSpPr txBox="1"/>
          <p:nvPr/>
        </p:nvSpPr>
        <p:spPr>
          <a:xfrm>
            <a:off x="638638" y="4470455"/>
            <a:ext cx="964951" cy="230832"/>
          </a:xfrm>
          <a:prstGeom prst="rect">
            <a:avLst/>
          </a:prstGeom>
          <a:noFill/>
        </p:spPr>
        <p:txBody>
          <a:bodyPr wrap="square" tIns="0" rtlCol="0" anchor="ctr" anchorCtr="0">
            <a:spAutoFit/>
          </a:bodyPr>
          <a:lstStyle/>
          <a:p>
            <a:r>
              <a:rPr lang="en-US" sz="1200" b="1" dirty="0">
                <a:solidFill>
                  <a:schemeClr val="tx2"/>
                </a:solidFill>
                <a:latin typeface="Montserrat" panose="00000500000000000000" pitchFamily="50" charset="0"/>
              </a:rPr>
              <a:t>Week 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18B0B9E-854D-41E0-BC6B-4FCB62965CF3}"/>
              </a:ext>
            </a:extLst>
          </p:cNvPr>
          <p:cNvSpPr txBox="1"/>
          <p:nvPr/>
        </p:nvSpPr>
        <p:spPr>
          <a:xfrm>
            <a:off x="638638" y="5562656"/>
            <a:ext cx="964951" cy="230832"/>
          </a:xfrm>
          <a:prstGeom prst="rect">
            <a:avLst/>
          </a:prstGeom>
          <a:noFill/>
        </p:spPr>
        <p:txBody>
          <a:bodyPr wrap="square" tIns="0" rtlCol="0" anchor="ctr" anchorCtr="0">
            <a:spAutoFit/>
          </a:bodyPr>
          <a:lstStyle/>
          <a:p>
            <a:r>
              <a:rPr lang="en-US" sz="1200" b="1" dirty="0">
                <a:solidFill>
                  <a:schemeClr val="tx2"/>
                </a:solidFill>
                <a:latin typeface="Montserrat" panose="00000500000000000000" pitchFamily="50" charset="0"/>
              </a:rPr>
              <a:t>Week 4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8C1304B2-638D-4CFA-A4E8-CCFB67D35923}"/>
              </a:ext>
            </a:extLst>
          </p:cNvPr>
          <p:cNvSpPr/>
          <p:nvPr/>
        </p:nvSpPr>
        <p:spPr>
          <a:xfrm>
            <a:off x="1704653" y="1287046"/>
            <a:ext cx="1808226" cy="5165722"/>
          </a:xfrm>
          <a:prstGeom prst="roundRect">
            <a:avLst>
              <a:gd name="adj" fmla="val 7027"/>
            </a:avLst>
          </a:prstGeom>
          <a:solidFill>
            <a:schemeClr val="bg1">
              <a:alpha val="80000"/>
            </a:schemeClr>
          </a:solidFill>
          <a:ln w="6350"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37160" rtlCol="0" anchor="t" anchorCtr="0"/>
          <a:lstStyle/>
          <a:p>
            <a:pPr algn="ctr"/>
            <a:r>
              <a:rPr lang="en-US" sz="1200" b="1" dirty="0">
                <a:solidFill>
                  <a:schemeClr val="accent1"/>
                </a:solidFill>
                <a:latin typeface="Montserrat" panose="00000500000000000000" pitchFamily="50" charset="0"/>
              </a:rPr>
              <a:t>MONDAY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432D5F47-3302-462D-8390-7934BC1AF8A6}"/>
              </a:ext>
            </a:extLst>
          </p:cNvPr>
          <p:cNvSpPr/>
          <p:nvPr/>
        </p:nvSpPr>
        <p:spPr>
          <a:xfrm>
            <a:off x="3715005" y="1287046"/>
            <a:ext cx="1808226" cy="5165722"/>
          </a:xfrm>
          <a:prstGeom prst="roundRect">
            <a:avLst>
              <a:gd name="adj" fmla="val 4753"/>
            </a:avLst>
          </a:prstGeom>
          <a:solidFill>
            <a:schemeClr val="bg1">
              <a:alpha val="80000"/>
            </a:schemeClr>
          </a:solidFill>
          <a:ln w="6350"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37160" rtlCol="0" anchor="t" anchorCtr="0"/>
          <a:lstStyle/>
          <a:p>
            <a:pPr algn="ctr"/>
            <a:r>
              <a:rPr lang="en-US" sz="1200" b="1" dirty="0">
                <a:solidFill>
                  <a:schemeClr val="accent1"/>
                </a:solidFill>
                <a:latin typeface="Montserrat" panose="00000500000000000000" pitchFamily="50" charset="0"/>
              </a:rPr>
              <a:t>TUESDAY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A8CAD994-8EA1-4E90-BED6-207D323B158B}"/>
              </a:ext>
            </a:extLst>
          </p:cNvPr>
          <p:cNvSpPr/>
          <p:nvPr/>
        </p:nvSpPr>
        <p:spPr>
          <a:xfrm>
            <a:off x="5725357" y="1287046"/>
            <a:ext cx="1808226" cy="5165722"/>
          </a:xfrm>
          <a:prstGeom prst="roundRect">
            <a:avLst>
              <a:gd name="adj" fmla="val 4753"/>
            </a:avLst>
          </a:prstGeom>
          <a:solidFill>
            <a:schemeClr val="bg1">
              <a:alpha val="80000"/>
            </a:schemeClr>
          </a:solidFill>
          <a:ln w="6350"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37160" rtlCol="0" anchor="t" anchorCtr="0"/>
          <a:lstStyle/>
          <a:p>
            <a:pPr algn="ctr"/>
            <a:r>
              <a:rPr lang="en-US" sz="1200" b="1" dirty="0">
                <a:solidFill>
                  <a:schemeClr val="accent1"/>
                </a:solidFill>
                <a:latin typeface="Montserrat" panose="00000500000000000000" pitchFamily="50" charset="0"/>
              </a:rPr>
              <a:t>WEDNESDAY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78E9A1A3-83D5-47C4-BB37-BF594F7DF29C}"/>
              </a:ext>
            </a:extLst>
          </p:cNvPr>
          <p:cNvSpPr/>
          <p:nvPr/>
        </p:nvSpPr>
        <p:spPr>
          <a:xfrm>
            <a:off x="7735710" y="1287046"/>
            <a:ext cx="1808226" cy="5165722"/>
          </a:xfrm>
          <a:prstGeom prst="roundRect">
            <a:avLst>
              <a:gd name="adj" fmla="val 4753"/>
            </a:avLst>
          </a:prstGeom>
          <a:solidFill>
            <a:schemeClr val="bg1">
              <a:alpha val="80000"/>
            </a:schemeClr>
          </a:solidFill>
          <a:ln w="6350"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37160" rtlCol="0" anchor="t" anchorCtr="0"/>
          <a:lstStyle/>
          <a:p>
            <a:pPr algn="ctr"/>
            <a:r>
              <a:rPr lang="en-US" sz="1200" b="1" dirty="0">
                <a:solidFill>
                  <a:schemeClr val="accent1"/>
                </a:solidFill>
                <a:latin typeface="Montserrat" panose="00000500000000000000" pitchFamily="50" charset="0"/>
              </a:rPr>
              <a:t>THURSDAY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9A8EE6EF-DAC4-403F-A5B4-6B20061EBD5F}"/>
              </a:ext>
            </a:extLst>
          </p:cNvPr>
          <p:cNvSpPr/>
          <p:nvPr/>
        </p:nvSpPr>
        <p:spPr>
          <a:xfrm>
            <a:off x="9746062" y="1287046"/>
            <a:ext cx="1808226" cy="5165722"/>
          </a:xfrm>
          <a:prstGeom prst="roundRect">
            <a:avLst>
              <a:gd name="adj" fmla="val 4753"/>
            </a:avLst>
          </a:prstGeom>
          <a:solidFill>
            <a:schemeClr val="bg1">
              <a:alpha val="80000"/>
            </a:schemeClr>
          </a:solidFill>
          <a:ln w="6350"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37160" rtlCol="0" anchor="t" anchorCtr="0"/>
          <a:lstStyle/>
          <a:p>
            <a:pPr algn="ctr"/>
            <a:r>
              <a:rPr lang="en-US" sz="1200" b="1" dirty="0">
                <a:solidFill>
                  <a:schemeClr val="accent1"/>
                </a:solidFill>
                <a:latin typeface="Montserrat" panose="00000500000000000000" pitchFamily="50" charset="0"/>
              </a:rPr>
              <a:t>FRIDAY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92082BF-8B5D-42D6-9C93-86AFD85654DB}"/>
              </a:ext>
            </a:extLst>
          </p:cNvPr>
          <p:cNvGrpSpPr/>
          <p:nvPr/>
        </p:nvGrpSpPr>
        <p:grpSpPr>
          <a:xfrm>
            <a:off x="1848313" y="1992286"/>
            <a:ext cx="8308509" cy="823908"/>
            <a:chOff x="1848313" y="1992286"/>
            <a:chExt cx="8308509" cy="823908"/>
          </a:xfrm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0DF244D2-C0BE-4B1C-A9DE-84EEE8E45C04}"/>
                </a:ext>
              </a:extLst>
            </p:cNvPr>
            <p:cNvSpPr/>
            <p:nvPr/>
          </p:nvSpPr>
          <p:spPr>
            <a:xfrm>
              <a:off x="1848313" y="1992286"/>
              <a:ext cx="3531258" cy="823908"/>
            </a:xfrm>
            <a:prstGeom prst="roundRect">
              <a:avLst>
                <a:gd name="adj" fmla="val 9588"/>
              </a:avLst>
            </a:prstGeom>
            <a:solidFill>
              <a:srgbClr val="D4DAE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b="1" dirty="0">
                  <a:solidFill>
                    <a:schemeClr val="tx1"/>
                  </a:solidFill>
                  <a:latin typeface="Montserrat" panose="00000500000000000000" pitchFamily="50" charset="0"/>
                </a:rPr>
                <a:t>Previous Sprint</a:t>
              </a:r>
            </a:p>
          </p:txBody>
        </p:sp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E523DD0B-68AA-4A3B-B183-C8A3BA4F3A67}"/>
                </a:ext>
              </a:extLst>
            </p:cNvPr>
            <p:cNvSpPr/>
            <p:nvPr/>
          </p:nvSpPr>
          <p:spPr>
            <a:xfrm>
              <a:off x="5869017" y="1992286"/>
              <a:ext cx="103621" cy="823908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 b="1" dirty="0">
                <a:latin typeface="Montserrat" panose="00000500000000000000" pitchFamily="50" charset="0"/>
              </a:endParaRPr>
            </a:p>
          </p:txBody>
        </p:sp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2F9C21A4-2F34-4B45-96FB-4F70C7DEB3FD}"/>
                </a:ext>
              </a:extLst>
            </p:cNvPr>
            <p:cNvSpPr/>
            <p:nvPr/>
          </p:nvSpPr>
          <p:spPr>
            <a:xfrm>
              <a:off x="6044652" y="1992286"/>
              <a:ext cx="788411" cy="823908"/>
            </a:xfrm>
            <a:prstGeom prst="roundRect">
              <a:avLst>
                <a:gd name="adj" fmla="val 1134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Sprint Planning</a:t>
              </a:r>
            </a:p>
          </p:txBody>
        </p:sp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C556D45D-3E76-4180-B5C7-4AA817B35CE7}"/>
                </a:ext>
              </a:extLst>
            </p:cNvPr>
            <p:cNvSpPr/>
            <p:nvPr/>
          </p:nvSpPr>
          <p:spPr>
            <a:xfrm>
              <a:off x="7876264" y="1992286"/>
              <a:ext cx="103621" cy="823908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 b="1" dirty="0">
                <a:latin typeface="Montserrat" panose="00000500000000000000" pitchFamily="50" charset="0"/>
              </a:endParaRPr>
            </a:p>
          </p:txBody>
        </p:sp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E4344C54-B0D9-4AC9-8D12-EB549077E288}"/>
                </a:ext>
              </a:extLst>
            </p:cNvPr>
            <p:cNvSpPr/>
            <p:nvPr/>
          </p:nvSpPr>
          <p:spPr>
            <a:xfrm>
              <a:off x="8051899" y="1992286"/>
              <a:ext cx="103621" cy="823908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 b="1" dirty="0">
                <a:latin typeface="Montserrat" panose="00000500000000000000" pitchFamily="50" charset="0"/>
              </a:endParaRPr>
            </a:p>
          </p:txBody>
        </p:sp>
        <p:sp>
          <p:nvSpPr>
            <p:cNvPr id="38" name="Rectangle: Rounded Corners 37">
              <a:extLst>
                <a:ext uri="{FF2B5EF4-FFF2-40B4-BE49-F238E27FC236}">
                  <a16:creationId xmlns:a16="http://schemas.microsoft.com/office/drawing/2014/main" id="{68FF2144-D6EB-4D5B-B7EA-D897D0518990}"/>
                </a:ext>
              </a:extLst>
            </p:cNvPr>
            <p:cNvSpPr/>
            <p:nvPr/>
          </p:nvSpPr>
          <p:spPr>
            <a:xfrm>
              <a:off x="9877566" y="1992286"/>
              <a:ext cx="103621" cy="823908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 b="1" dirty="0">
                <a:latin typeface="Montserrat" panose="00000500000000000000" pitchFamily="50" charset="0"/>
              </a:endParaRPr>
            </a:p>
          </p:txBody>
        </p:sp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30E84408-2614-430D-B83A-A5114A6035D9}"/>
                </a:ext>
              </a:extLst>
            </p:cNvPr>
            <p:cNvSpPr/>
            <p:nvPr/>
          </p:nvSpPr>
          <p:spPr>
            <a:xfrm>
              <a:off x="10053201" y="1992286"/>
              <a:ext cx="103621" cy="823908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 b="1" dirty="0">
                <a:latin typeface="Montserrat" panose="00000500000000000000" pitchFamily="50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B986986B-747B-4807-8488-8B98F650C373}"/>
              </a:ext>
            </a:extLst>
          </p:cNvPr>
          <p:cNvGrpSpPr/>
          <p:nvPr/>
        </p:nvGrpSpPr>
        <p:grpSpPr>
          <a:xfrm>
            <a:off x="1848313" y="5266118"/>
            <a:ext cx="9607550" cy="827659"/>
            <a:chOff x="1848313" y="5266118"/>
            <a:chExt cx="9607550" cy="827659"/>
          </a:xfrm>
        </p:grpSpPr>
        <p:sp>
          <p:nvSpPr>
            <p:cNvPr id="68" name="Rectangle: Rounded Corners 67">
              <a:extLst>
                <a:ext uri="{FF2B5EF4-FFF2-40B4-BE49-F238E27FC236}">
                  <a16:creationId xmlns:a16="http://schemas.microsoft.com/office/drawing/2014/main" id="{C9A15D6E-C830-4B09-8A08-12E9878F47B0}"/>
                </a:ext>
              </a:extLst>
            </p:cNvPr>
            <p:cNvSpPr/>
            <p:nvPr/>
          </p:nvSpPr>
          <p:spPr>
            <a:xfrm>
              <a:off x="1848313" y="5266118"/>
              <a:ext cx="103621" cy="823908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 b="1" dirty="0">
                <a:latin typeface="Montserrat" panose="00000500000000000000" pitchFamily="50" charset="0"/>
              </a:endParaRPr>
            </a:p>
          </p:txBody>
        </p:sp>
        <p:sp>
          <p:nvSpPr>
            <p:cNvPr id="69" name="Rectangle: Rounded Corners 68">
              <a:extLst>
                <a:ext uri="{FF2B5EF4-FFF2-40B4-BE49-F238E27FC236}">
                  <a16:creationId xmlns:a16="http://schemas.microsoft.com/office/drawing/2014/main" id="{8C90D2C8-6C08-4E84-AC4F-DF8A7B1300E8}"/>
                </a:ext>
              </a:extLst>
            </p:cNvPr>
            <p:cNvSpPr/>
            <p:nvPr/>
          </p:nvSpPr>
          <p:spPr>
            <a:xfrm>
              <a:off x="2023948" y="5266118"/>
              <a:ext cx="103621" cy="823908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 b="1" dirty="0">
                <a:latin typeface="Montserrat" panose="00000500000000000000" pitchFamily="50" charset="0"/>
              </a:endParaRPr>
            </a:p>
          </p:txBody>
        </p:sp>
        <p:sp>
          <p:nvSpPr>
            <p:cNvPr id="71" name="Rectangle: Rounded Corners 70">
              <a:extLst>
                <a:ext uri="{FF2B5EF4-FFF2-40B4-BE49-F238E27FC236}">
                  <a16:creationId xmlns:a16="http://schemas.microsoft.com/office/drawing/2014/main" id="{9B286299-CD8E-48B4-8B11-DEC292F0ADBC}"/>
                </a:ext>
              </a:extLst>
            </p:cNvPr>
            <p:cNvSpPr/>
            <p:nvPr/>
          </p:nvSpPr>
          <p:spPr>
            <a:xfrm>
              <a:off x="3849615" y="5266118"/>
              <a:ext cx="103621" cy="823908"/>
            </a:xfrm>
            <a:prstGeom prst="roundRect">
              <a:avLst>
                <a:gd name="adj" fmla="val 50000"/>
              </a:avLst>
            </a:prstGeom>
            <a:solidFill>
              <a:srgbClr val="014B8A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 b="1" dirty="0">
                <a:latin typeface="Montserrat" panose="00000500000000000000" pitchFamily="50" charset="0"/>
              </a:endParaRPr>
            </a:p>
          </p:txBody>
        </p:sp>
        <p:sp>
          <p:nvSpPr>
            <p:cNvPr id="72" name="Rectangle: Rounded Corners 71">
              <a:extLst>
                <a:ext uri="{FF2B5EF4-FFF2-40B4-BE49-F238E27FC236}">
                  <a16:creationId xmlns:a16="http://schemas.microsoft.com/office/drawing/2014/main" id="{B463A27F-9676-4B59-92DE-4F7ACEB13707}"/>
                </a:ext>
              </a:extLst>
            </p:cNvPr>
            <p:cNvSpPr/>
            <p:nvPr/>
          </p:nvSpPr>
          <p:spPr>
            <a:xfrm>
              <a:off x="4025250" y="5266118"/>
              <a:ext cx="103621" cy="823908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 b="1" dirty="0">
                <a:latin typeface="Montserrat" panose="00000500000000000000" pitchFamily="50" charset="0"/>
              </a:endParaRPr>
            </a:p>
          </p:txBody>
        </p:sp>
        <p:sp>
          <p:nvSpPr>
            <p:cNvPr id="73" name="Rectangle: Rounded Corners 72">
              <a:extLst>
                <a:ext uri="{FF2B5EF4-FFF2-40B4-BE49-F238E27FC236}">
                  <a16:creationId xmlns:a16="http://schemas.microsoft.com/office/drawing/2014/main" id="{D621B838-53F5-480D-9D10-5B9D234F905B}"/>
                </a:ext>
              </a:extLst>
            </p:cNvPr>
            <p:cNvSpPr/>
            <p:nvPr/>
          </p:nvSpPr>
          <p:spPr>
            <a:xfrm>
              <a:off x="5869016" y="5269869"/>
              <a:ext cx="5586847" cy="823908"/>
            </a:xfrm>
            <a:prstGeom prst="roundRect">
              <a:avLst>
                <a:gd name="adj" fmla="val 9588"/>
              </a:avLst>
            </a:prstGeom>
            <a:solidFill>
              <a:srgbClr val="D4DAE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b="1" dirty="0">
                  <a:solidFill>
                    <a:schemeClr val="tx1"/>
                  </a:solidFill>
                  <a:latin typeface="Montserrat" panose="00000500000000000000" pitchFamily="50" charset="0"/>
                </a:rPr>
                <a:t>Next Sprint</a:t>
              </a:r>
            </a:p>
          </p:txBody>
        </p:sp>
        <p:sp>
          <p:nvSpPr>
            <p:cNvPr id="74" name="Rectangle: Rounded Corners 73">
              <a:extLst>
                <a:ext uri="{FF2B5EF4-FFF2-40B4-BE49-F238E27FC236}">
                  <a16:creationId xmlns:a16="http://schemas.microsoft.com/office/drawing/2014/main" id="{AAB78148-383D-4FEE-B2B0-5341E50B6EA8}"/>
                </a:ext>
              </a:extLst>
            </p:cNvPr>
            <p:cNvSpPr/>
            <p:nvPr/>
          </p:nvSpPr>
          <p:spPr>
            <a:xfrm>
              <a:off x="2199583" y="5269869"/>
              <a:ext cx="1061316" cy="823908"/>
            </a:xfrm>
            <a:prstGeom prst="roundRect">
              <a:avLst>
                <a:gd name="adj" fmla="val 1134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Refactoring</a:t>
              </a:r>
            </a:p>
          </p:txBody>
        </p:sp>
        <p:sp>
          <p:nvSpPr>
            <p:cNvPr id="75" name="Rectangle: Rounded Corners 74">
              <a:extLst>
                <a:ext uri="{FF2B5EF4-FFF2-40B4-BE49-F238E27FC236}">
                  <a16:creationId xmlns:a16="http://schemas.microsoft.com/office/drawing/2014/main" id="{264186AA-BAE3-47A1-98B4-624B25B7F467}"/>
                </a:ext>
              </a:extLst>
            </p:cNvPr>
            <p:cNvSpPr/>
            <p:nvPr/>
          </p:nvSpPr>
          <p:spPr>
            <a:xfrm>
              <a:off x="4205212" y="5269869"/>
              <a:ext cx="1214975" cy="292784"/>
            </a:xfrm>
            <a:prstGeom prst="roundRect">
              <a:avLst>
                <a:gd name="adj" fmla="val 27606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Retrospective</a:t>
              </a:r>
            </a:p>
          </p:txBody>
        </p:sp>
        <p:sp>
          <p:nvSpPr>
            <p:cNvPr id="76" name="Rectangle: Rounded Corners 75">
              <a:extLst>
                <a:ext uri="{FF2B5EF4-FFF2-40B4-BE49-F238E27FC236}">
                  <a16:creationId xmlns:a16="http://schemas.microsoft.com/office/drawing/2014/main" id="{DFBCF2A4-85B5-411D-AB6B-D4B3794DDC05}"/>
                </a:ext>
              </a:extLst>
            </p:cNvPr>
            <p:cNvSpPr/>
            <p:nvPr/>
          </p:nvSpPr>
          <p:spPr>
            <a:xfrm>
              <a:off x="4205213" y="5628210"/>
              <a:ext cx="333914" cy="461797"/>
            </a:xfrm>
            <a:prstGeom prst="roundRect">
              <a:avLst>
                <a:gd name="adj" fmla="val 27606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TL</a:t>
              </a:r>
            </a:p>
          </p:txBody>
        </p:sp>
        <p:sp>
          <p:nvSpPr>
            <p:cNvPr id="77" name="Rectangle: Rounded Corners 76">
              <a:extLst>
                <a:ext uri="{FF2B5EF4-FFF2-40B4-BE49-F238E27FC236}">
                  <a16:creationId xmlns:a16="http://schemas.microsoft.com/office/drawing/2014/main" id="{BC761364-4566-4A8E-8FDE-D64B6D86DC46}"/>
                </a:ext>
              </a:extLst>
            </p:cNvPr>
            <p:cNvSpPr/>
            <p:nvPr/>
          </p:nvSpPr>
          <p:spPr>
            <a:xfrm>
              <a:off x="4615469" y="5628210"/>
              <a:ext cx="804718" cy="461797"/>
            </a:xfrm>
            <a:prstGeom prst="roundRect">
              <a:avLst>
                <a:gd name="adj" fmla="val 27606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Review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4C604FD1-530D-48E7-96A2-253A3878CC05}"/>
              </a:ext>
            </a:extLst>
          </p:cNvPr>
          <p:cNvGrpSpPr/>
          <p:nvPr/>
        </p:nvGrpSpPr>
        <p:grpSpPr>
          <a:xfrm>
            <a:off x="1848313" y="3078949"/>
            <a:ext cx="8308509" cy="829444"/>
            <a:chOff x="1848313" y="3078949"/>
            <a:chExt cx="8308509" cy="829444"/>
          </a:xfrm>
        </p:grpSpPr>
        <p:sp>
          <p:nvSpPr>
            <p:cNvPr id="41" name="Rectangle: Rounded Corners 40">
              <a:extLst>
                <a:ext uri="{FF2B5EF4-FFF2-40B4-BE49-F238E27FC236}">
                  <a16:creationId xmlns:a16="http://schemas.microsoft.com/office/drawing/2014/main" id="{04F21226-E478-401C-8195-4CAA76B72600}"/>
                </a:ext>
              </a:extLst>
            </p:cNvPr>
            <p:cNvSpPr/>
            <p:nvPr/>
          </p:nvSpPr>
          <p:spPr>
            <a:xfrm>
              <a:off x="7876264" y="3078949"/>
              <a:ext cx="103621" cy="823908"/>
            </a:xfrm>
            <a:prstGeom prst="roundRect">
              <a:avLst>
                <a:gd name="adj" fmla="val 50000"/>
              </a:avLst>
            </a:prstGeom>
            <a:solidFill>
              <a:srgbClr val="014B8A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 b="1" dirty="0">
                <a:latin typeface="Montserrat" panose="00000500000000000000" pitchFamily="50" charset="0"/>
              </a:endParaRPr>
            </a:p>
          </p:txBody>
        </p:sp>
        <p:sp>
          <p:nvSpPr>
            <p:cNvPr id="42" name="Rectangle: Rounded Corners 41">
              <a:extLst>
                <a:ext uri="{FF2B5EF4-FFF2-40B4-BE49-F238E27FC236}">
                  <a16:creationId xmlns:a16="http://schemas.microsoft.com/office/drawing/2014/main" id="{F38B725B-68B6-4CD4-9355-B82EC81E7A22}"/>
                </a:ext>
              </a:extLst>
            </p:cNvPr>
            <p:cNvSpPr/>
            <p:nvPr/>
          </p:nvSpPr>
          <p:spPr>
            <a:xfrm>
              <a:off x="8051899" y="3078949"/>
              <a:ext cx="103621" cy="823908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 b="1" dirty="0">
                <a:latin typeface="Montserrat" panose="00000500000000000000" pitchFamily="50" charset="0"/>
              </a:endParaRPr>
            </a:p>
          </p:txBody>
        </p:sp>
        <p:sp>
          <p:nvSpPr>
            <p:cNvPr id="44" name="Rectangle: Rounded Corners 43">
              <a:extLst>
                <a:ext uri="{FF2B5EF4-FFF2-40B4-BE49-F238E27FC236}">
                  <a16:creationId xmlns:a16="http://schemas.microsoft.com/office/drawing/2014/main" id="{EF707563-80A7-4ACF-9AB6-DF3EECD75C26}"/>
                </a:ext>
              </a:extLst>
            </p:cNvPr>
            <p:cNvSpPr/>
            <p:nvPr/>
          </p:nvSpPr>
          <p:spPr>
            <a:xfrm>
              <a:off x="9877566" y="3078949"/>
              <a:ext cx="103621" cy="823908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 b="1" dirty="0">
                <a:latin typeface="Montserrat" panose="00000500000000000000" pitchFamily="50" charset="0"/>
              </a:endParaRPr>
            </a:p>
          </p:txBody>
        </p:sp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8749CA92-05AE-45DD-84DD-C34E16D49F2A}"/>
                </a:ext>
              </a:extLst>
            </p:cNvPr>
            <p:cNvSpPr/>
            <p:nvPr/>
          </p:nvSpPr>
          <p:spPr>
            <a:xfrm>
              <a:off x="10053201" y="3078949"/>
              <a:ext cx="103621" cy="823908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 b="1" dirty="0">
                <a:latin typeface="Montserrat" panose="00000500000000000000" pitchFamily="50" charset="0"/>
              </a:endParaRPr>
            </a:p>
          </p:txBody>
        </p:sp>
        <p:sp>
          <p:nvSpPr>
            <p:cNvPr id="47" name="Rectangle: Rounded Corners 46">
              <a:extLst>
                <a:ext uri="{FF2B5EF4-FFF2-40B4-BE49-F238E27FC236}">
                  <a16:creationId xmlns:a16="http://schemas.microsoft.com/office/drawing/2014/main" id="{FCE94E8E-5FF5-497E-AAF6-A7DAFA4ADE13}"/>
                </a:ext>
              </a:extLst>
            </p:cNvPr>
            <p:cNvSpPr/>
            <p:nvPr/>
          </p:nvSpPr>
          <p:spPr>
            <a:xfrm>
              <a:off x="1848313" y="3078949"/>
              <a:ext cx="103621" cy="823908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 b="1" dirty="0">
                <a:latin typeface="Montserrat" panose="00000500000000000000" pitchFamily="50" charset="0"/>
              </a:endParaRPr>
            </a:p>
          </p:txBody>
        </p:sp>
        <p:sp>
          <p:nvSpPr>
            <p:cNvPr id="48" name="Rectangle: Rounded Corners 47">
              <a:extLst>
                <a:ext uri="{FF2B5EF4-FFF2-40B4-BE49-F238E27FC236}">
                  <a16:creationId xmlns:a16="http://schemas.microsoft.com/office/drawing/2014/main" id="{9E5562D6-9A2C-4115-9697-F9341042B56A}"/>
                </a:ext>
              </a:extLst>
            </p:cNvPr>
            <p:cNvSpPr/>
            <p:nvPr/>
          </p:nvSpPr>
          <p:spPr>
            <a:xfrm>
              <a:off x="2023948" y="3078949"/>
              <a:ext cx="103621" cy="823908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 b="1" dirty="0">
                <a:latin typeface="Montserrat" panose="00000500000000000000" pitchFamily="50" charset="0"/>
              </a:endParaRPr>
            </a:p>
          </p:txBody>
        </p:sp>
        <p:sp>
          <p:nvSpPr>
            <p:cNvPr id="50" name="Rectangle: Rounded Corners 49">
              <a:extLst>
                <a:ext uri="{FF2B5EF4-FFF2-40B4-BE49-F238E27FC236}">
                  <a16:creationId xmlns:a16="http://schemas.microsoft.com/office/drawing/2014/main" id="{F257EF36-BD70-4C93-8E71-3CBC88B047C7}"/>
                </a:ext>
              </a:extLst>
            </p:cNvPr>
            <p:cNvSpPr/>
            <p:nvPr/>
          </p:nvSpPr>
          <p:spPr>
            <a:xfrm>
              <a:off x="3849615" y="3078949"/>
              <a:ext cx="103621" cy="823908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 b="1" dirty="0">
                <a:latin typeface="Montserrat" panose="00000500000000000000" pitchFamily="50" charset="0"/>
              </a:endParaRPr>
            </a:p>
          </p:txBody>
        </p:sp>
        <p:sp>
          <p:nvSpPr>
            <p:cNvPr id="51" name="Rectangle: Rounded Corners 50">
              <a:extLst>
                <a:ext uri="{FF2B5EF4-FFF2-40B4-BE49-F238E27FC236}">
                  <a16:creationId xmlns:a16="http://schemas.microsoft.com/office/drawing/2014/main" id="{026127F0-FFA6-4AEE-BFB3-423588EF5AA6}"/>
                </a:ext>
              </a:extLst>
            </p:cNvPr>
            <p:cNvSpPr/>
            <p:nvPr/>
          </p:nvSpPr>
          <p:spPr>
            <a:xfrm>
              <a:off x="4025250" y="3078949"/>
              <a:ext cx="103621" cy="823908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 b="1" dirty="0">
                <a:latin typeface="Montserrat" panose="00000500000000000000" pitchFamily="50" charset="0"/>
              </a:endParaRPr>
            </a:p>
          </p:txBody>
        </p:sp>
        <p:sp>
          <p:nvSpPr>
            <p:cNvPr id="79" name="Rectangle: Rounded Corners 78">
              <a:extLst>
                <a:ext uri="{FF2B5EF4-FFF2-40B4-BE49-F238E27FC236}">
                  <a16:creationId xmlns:a16="http://schemas.microsoft.com/office/drawing/2014/main" id="{B14F2768-D6E1-449C-82B4-026EC1EFDBFE}"/>
                </a:ext>
              </a:extLst>
            </p:cNvPr>
            <p:cNvSpPr/>
            <p:nvPr/>
          </p:nvSpPr>
          <p:spPr>
            <a:xfrm>
              <a:off x="5869017" y="3084485"/>
              <a:ext cx="103621" cy="823908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 b="1" dirty="0">
                <a:latin typeface="Montserrat" panose="00000500000000000000" pitchFamily="50" charset="0"/>
              </a:endParaRPr>
            </a:p>
          </p:txBody>
        </p:sp>
        <p:sp>
          <p:nvSpPr>
            <p:cNvPr id="80" name="Rectangle: Rounded Corners 79">
              <a:extLst>
                <a:ext uri="{FF2B5EF4-FFF2-40B4-BE49-F238E27FC236}">
                  <a16:creationId xmlns:a16="http://schemas.microsoft.com/office/drawing/2014/main" id="{2D4F2FEA-F87A-4E6D-8D1D-7F54D9569409}"/>
                </a:ext>
              </a:extLst>
            </p:cNvPr>
            <p:cNvSpPr/>
            <p:nvPr/>
          </p:nvSpPr>
          <p:spPr>
            <a:xfrm>
              <a:off x="6044652" y="3084485"/>
              <a:ext cx="788411" cy="823908"/>
            </a:xfrm>
            <a:prstGeom prst="roundRect">
              <a:avLst>
                <a:gd name="adj" fmla="val 1134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Solution Design</a:t>
              </a:r>
            </a:p>
          </p:txBody>
        </p:sp>
        <p:sp>
          <p:nvSpPr>
            <p:cNvPr id="103" name="Rectangle: Rounded Corners 102">
              <a:extLst>
                <a:ext uri="{FF2B5EF4-FFF2-40B4-BE49-F238E27FC236}">
                  <a16:creationId xmlns:a16="http://schemas.microsoft.com/office/drawing/2014/main" id="{404B7515-31DC-4DF4-B342-2BD931984F84}"/>
                </a:ext>
              </a:extLst>
            </p:cNvPr>
            <p:cNvSpPr/>
            <p:nvPr/>
          </p:nvSpPr>
          <p:spPr>
            <a:xfrm>
              <a:off x="6905077" y="3084485"/>
              <a:ext cx="103621" cy="823908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 b="1" dirty="0">
                <a:latin typeface="Montserrat" panose="00000500000000000000" pitchFamily="50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9C2A7079-20CA-4555-8657-0180974216FC}"/>
              </a:ext>
            </a:extLst>
          </p:cNvPr>
          <p:cNvGrpSpPr/>
          <p:nvPr/>
        </p:nvGrpSpPr>
        <p:grpSpPr>
          <a:xfrm>
            <a:off x="1848313" y="4170166"/>
            <a:ext cx="9391650" cy="827659"/>
            <a:chOff x="1848313" y="4170166"/>
            <a:chExt cx="9391650" cy="827659"/>
          </a:xfrm>
        </p:grpSpPr>
        <p:sp>
          <p:nvSpPr>
            <p:cNvPr id="53" name="Rectangle: Rounded Corners 52">
              <a:extLst>
                <a:ext uri="{FF2B5EF4-FFF2-40B4-BE49-F238E27FC236}">
                  <a16:creationId xmlns:a16="http://schemas.microsoft.com/office/drawing/2014/main" id="{1FFF824B-62B0-402F-87E0-C704D289C648}"/>
                </a:ext>
              </a:extLst>
            </p:cNvPr>
            <p:cNvSpPr/>
            <p:nvPr/>
          </p:nvSpPr>
          <p:spPr>
            <a:xfrm>
              <a:off x="7876264" y="4173917"/>
              <a:ext cx="103621" cy="823908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 b="1" dirty="0">
                <a:latin typeface="Montserrat" panose="00000500000000000000" pitchFamily="50" charset="0"/>
              </a:endParaRPr>
            </a:p>
          </p:txBody>
        </p:sp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E740FCC0-7AE8-47E3-A9CB-7A38BC60723A}"/>
                </a:ext>
              </a:extLst>
            </p:cNvPr>
            <p:cNvSpPr/>
            <p:nvPr/>
          </p:nvSpPr>
          <p:spPr>
            <a:xfrm>
              <a:off x="8051899" y="4173917"/>
              <a:ext cx="103621" cy="823908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 b="1" dirty="0">
                <a:latin typeface="Montserrat" panose="00000500000000000000" pitchFamily="50" charset="0"/>
              </a:endParaRPr>
            </a:p>
          </p:txBody>
        </p:sp>
        <p:sp>
          <p:nvSpPr>
            <p:cNvPr id="56" name="Rectangle: Rounded Corners 55">
              <a:extLst>
                <a:ext uri="{FF2B5EF4-FFF2-40B4-BE49-F238E27FC236}">
                  <a16:creationId xmlns:a16="http://schemas.microsoft.com/office/drawing/2014/main" id="{975C29E2-529E-4735-8ABE-A8EBC2202CD9}"/>
                </a:ext>
              </a:extLst>
            </p:cNvPr>
            <p:cNvSpPr/>
            <p:nvPr/>
          </p:nvSpPr>
          <p:spPr>
            <a:xfrm>
              <a:off x="9877566" y="4173917"/>
              <a:ext cx="103621" cy="823908"/>
            </a:xfrm>
            <a:prstGeom prst="roundRect">
              <a:avLst>
                <a:gd name="adj" fmla="val 50000"/>
              </a:avLst>
            </a:prstGeom>
            <a:solidFill>
              <a:srgbClr val="014B8A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 b="1" dirty="0">
                <a:latin typeface="Montserrat" panose="00000500000000000000" pitchFamily="50" charset="0"/>
              </a:endParaRPr>
            </a:p>
          </p:txBody>
        </p:sp>
        <p:sp>
          <p:nvSpPr>
            <p:cNvPr id="57" name="Rectangle: Rounded Corners 56">
              <a:extLst>
                <a:ext uri="{FF2B5EF4-FFF2-40B4-BE49-F238E27FC236}">
                  <a16:creationId xmlns:a16="http://schemas.microsoft.com/office/drawing/2014/main" id="{4AD6FC17-E6E6-4309-91E8-C40D0CFB74BF}"/>
                </a:ext>
              </a:extLst>
            </p:cNvPr>
            <p:cNvSpPr/>
            <p:nvPr/>
          </p:nvSpPr>
          <p:spPr>
            <a:xfrm>
              <a:off x="10053201" y="4173917"/>
              <a:ext cx="103621" cy="823908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 b="1" dirty="0">
                <a:latin typeface="Montserrat" panose="00000500000000000000" pitchFamily="50" charset="0"/>
              </a:endParaRPr>
            </a:p>
          </p:txBody>
        </p:sp>
        <p:sp>
          <p:nvSpPr>
            <p:cNvPr id="59" name="Rectangle: Rounded Corners 58">
              <a:extLst>
                <a:ext uri="{FF2B5EF4-FFF2-40B4-BE49-F238E27FC236}">
                  <a16:creationId xmlns:a16="http://schemas.microsoft.com/office/drawing/2014/main" id="{1EEE2975-95F8-4261-966B-367CD370045F}"/>
                </a:ext>
              </a:extLst>
            </p:cNvPr>
            <p:cNvSpPr/>
            <p:nvPr/>
          </p:nvSpPr>
          <p:spPr>
            <a:xfrm>
              <a:off x="1848313" y="4173917"/>
              <a:ext cx="103621" cy="823908"/>
            </a:xfrm>
            <a:prstGeom prst="roundRect">
              <a:avLst>
                <a:gd name="adj" fmla="val 50000"/>
              </a:avLst>
            </a:prstGeom>
            <a:solidFill>
              <a:srgbClr val="014B8A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 b="1" dirty="0">
                <a:latin typeface="Montserrat" panose="00000500000000000000" pitchFamily="50" charset="0"/>
              </a:endParaRPr>
            </a:p>
          </p:txBody>
        </p:sp>
        <p:sp>
          <p:nvSpPr>
            <p:cNvPr id="60" name="Rectangle: Rounded Corners 59">
              <a:extLst>
                <a:ext uri="{FF2B5EF4-FFF2-40B4-BE49-F238E27FC236}">
                  <a16:creationId xmlns:a16="http://schemas.microsoft.com/office/drawing/2014/main" id="{6F4405E7-7301-4E08-ADD3-7131B11FC614}"/>
                </a:ext>
              </a:extLst>
            </p:cNvPr>
            <p:cNvSpPr/>
            <p:nvPr/>
          </p:nvSpPr>
          <p:spPr>
            <a:xfrm>
              <a:off x="2023948" y="4173917"/>
              <a:ext cx="103621" cy="823908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 b="1" dirty="0">
                <a:latin typeface="Montserrat" panose="00000500000000000000" pitchFamily="50" charset="0"/>
              </a:endParaRPr>
            </a:p>
          </p:txBody>
        </p:sp>
        <p:sp>
          <p:nvSpPr>
            <p:cNvPr id="62" name="Rectangle: Rounded Corners 61">
              <a:extLst>
                <a:ext uri="{FF2B5EF4-FFF2-40B4-BE49-F238E27FC236}">
                  <a16:creationId xmlns:a16="http://schemas.microsoft.com/office/drawing/2014/main" id="{BB43C448-BED7-47C1-98AE-F944EAB0DB03}"/>
                </a:ext>
              </a:extLst>
            </p:cNvPr>
            <p:cNvSpPr/>
            <p:nvPr/>
          </p:nvSpPr>
          <p:spPr>
            <a:xfrm>
              <a:off x="3849615" y="4173917"/>
              <a:ext cx="103621" cy="823908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 b="1" dirty="0">
                <a:latin typeface="Montserrat" panose="00000500000000000000" pitchFamily="50" charset="0"/>
              </a:endParaRPr>
            </a:p>
          </p:txBody>
        </p:sp>
        <p:sp>
          <p:nvSpPr>
            <p:cNvPr id="63" name="Rectangle: Rounded Corners 62">
              <a:extLst>
                <a:ext uri="{FF2B5EF4-FFF2-40B4-BE49-F238E27FC236}">
                  <a16:creationId xmlns:a16="http://schemas.microsoft.com/office/drawing/2014/main" id="{20ADA974-FBBA-4AA2-81E0-6E0BDAE820CC}"/>
                </a:ext>
              </a:extLst>
            </p:cNvPr>
            <p:cNvSpPr/>
            <p:nvPr/>
          </p:nvSpPr>
          <p:spPr>
            <a:xfrm>
              <a:off x="4025250" y="4173917"/>
              <a:ext cx="103621" cy="823908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 b="1" dirty="0">
                <a:latin typeface="Montserrat" panose="00000500000000000000" pitchFamily="50" charset="0"/>
              </a:endParaRPr>
            </a:p>
          </p:txBody>
        </p:sp>
        <p:sp>
          <p:nvSpPr>
            <p:cNvPr id="101" name="Rectangle: Rounded Corners 100">
              <a:extLst>
                <a:ext uri="{FF2B5EF4-FFF2-40B4-BE49-F238E27FC236}">
                  <a16:creationId xmlns:a16="http://schemas.microsoft.com/office/drawing/2014/main" id="{82BAD7E7-4725-41C0-AB24-A1BE8696EE0C}"/>
                </a:ext>
              </a:extLst>
            </p:cNvPr>
            <p:cNvSpPr/>
            <p:nvPr/>
          </p:nvSpPr>
          <p:spPr>
            <a:xfrm>
              <a:off x="5869017" y="4170166"/>
              <a:ext cx="103621" cy="823908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 b="1" dirty="0">
                <a:latin typeface="Montserrat" panose="00000500000000000000" pitchFamily="50" charset="0"/>
              </a:endParaRPr>
            </a:p>
          </p:txBody>
        </p:sp>
        <p:sp>
          <p:nvSpPr>
            <p:cNvPr id="102" name="Rectangle: Rounded Corners 101">
              <a:extLst>
                <a:ext uri="{FF2B5EF4-FFF2-40B4-BE49-F238E27FC236}">
                  <a16:creationId xmlns:a16="http://schemas.microsoft.com/office/drawing/2014/main" id="{C3B05B31-EC8E-4311-9DC5-A62C08A8E43F}"/>
                </a:ext>
              </a:extLst>
            </p:cNvPr>
            <p:cNvSpPr/>
            <p:nvPr/>
          </p:nvSpPr>
          <p:spPr>
            <a:xfrm>
              <a:off x="6044652" y="4170166"/>
              <a:ext cx="788411" cy="823908"/>
            </a:xfrm>
            <a:prstGeom prst="roundRect">
              <a:avLst>
                <a:gd name="adj" fmla="val 1134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Product Backlog</a:t>
              </a:r>
            </a:p>
          </p:txBody>
        </p:sp>
        <p:sp>
          <p:nvSpPr>
            <p:cNvPr id="104" name="Rectangle: Rounded Corners 103">
              <a:extLst>
                <a:ext uri="{FF2B5EF4-FFF2-40B4-BE49-F238E27FC236}">
                  <a16:creationId xmlns:a16="http://schemas.microsoft.com/office/drawing/2014/main" id="{8205736E-3B66-461C-9096-3982DD75ABED}"/>
                </a:ext>
              </a:extLst>
            </p:cNvPr>
            <p:cNvSpPr/>
            <p:nvPr/>
          </p:nvSpPr>
          <p:spPr>
            <a:xfrm>
              <a:off x="6905077" y="4170166"/>
              <a:ext cx="103621" cy="823908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 b="1" dirty="0">
                <a:latin typeface="Montserrat" panose="00000500000000000000" pitchFamily="50" charset="0"/>
              </a:endParaRPr>
            </a:p>
          </p:txBody>
        </p:sp>
        <p:sp>
          <p:nvSpPr>
            <p:cNvPr id="105" name="Rectangle: Rounded Corners 104">
              <a:extLst>
                <a:ext uri="{FF2B5EF4-FFF2-40B4-BE49-F238E27FC236}">
                  <a16:creationId xmlns:a16="http://schemas.microsoft.com/office/drawing/2014/main" id="{51778D84-1CD4-4AAF-88F1-BAC36F923FC2}"/>
                </a:ext>
              </a:extLst>
            </p:cNvPr>
            <p:cNvSpPr/>
            <p:nvPr/>
          </p:nvSpPr>
          <p:spPr>
            <a:xfrm>
              <a:off x="10228836" y="4170166"/>
              <a:ext cx="1011127" cy="823908"/>
            </a:xfrm>
            <a:prstGeom prst="roundRect">
              <a:avLst>
                <a:gd name="adj" fmla="val 1134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Refactoring</a:t>
              </a:r>
            </a:p>
          </p:txBody>
        </p: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950B4406-3D8A-42B4-B5DE-900E56B0A73A}"/>
              </a:ext>
            </a:extLst>
          </p:cNvPr>
          <p:cNvGrpSpPr/>
          <p:nvPr/>
        </p:nvGrpSpPr>
        <p:grpSpPr>
          <a:xfrm>
            <a:off x="5523231" y="652024"/>
            <a:ext cx="1467527" cy="246221"/>
            <a:chOff x="7441343" y="586622"/>
            <a:chExt cx="1467527" cy="246221"/>
          </a:xfrm>
        </p:grpSpPr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253D3D72-BDC8-43E9-83A0-FF936F4EF9DD}"/>
                </a:ext>
              </a:extLst>
            </p:cNvPr>
            <p:cNvSpPr/>
            <p:nvPr/>
          </p:nvSpPr>
          <p:spPr>
            <a:xfrm>
              <a:off x="7441343" y="612121"/>
              <a:ext cx="186812" cy="195223"/>
            </a:xfrm>
            <a:prstGeom prst="roundRect">
              <a:avLst>
                <a:gd name="adj" fmla="val 3301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 b="1" dirty="0">
                <a:latin typeface="Montserrat" panose="00000500000000000000" pitchFamily="50" charset="0"/>
              </a:endParaRPr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22F33E98-D4A0-4A94-8BE6-6889E6A52E52}"/>
                </a:ext>
              </a:extLst>
            </p:cNvPr>
            <p:cNvSpPr txBox="1"/>
            <p:nvPr/>
          </p:nvSpPr>
          <p:spPr>
            <a:xfrm>
              <a:off x="7679046" y="586622"/>
              <a:ext cx="122982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latin typeface="Montserrat" panose="00000500000000000000" pitchFamily="50" charset="0"/>
                </a:rPr>
                <a:t>Special Standup</a:t>
              </a:r>
            </a:p>
          </p:txBody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D2C0C9D1-FD57-4876-829C-3D91142AE085}"/>
              </a:ext>
            </a:extLst>
          </p:cNvPr>
          <p:cNvGrpSpPr/>
          <p:nvPr/>
        </p:nvGrpSpPr>
        <p:grpSpPr>
          <a:xfrm>
            <a:off x="7235165" y="652024"/>
            <a:ext cx="1489969" cy="246221"/>
            <a:chOff x="7441343" y="586622"/>
            <a:chExt cx="1489969" cy="246221"/>
          </a:xfrm>
        </p:grpSpPr>
        <p:sp>
          <p:nvSpPr>
            <p:cNvPr id="110" name="Rectangle: Rounded Corners 109">
              <a:extLst>
                <a:ext uri="{FF2B5EF4-FFF2-40B4-BE49-F238E27FC236}">
                  <a16:creationId xmlns:a16="http://schemas.microsoft.com/office/drawing/2014/main" id="{C1EC44A6-F04C-46CD-A5E1-6DF170C4BBC4}"/>
                </a:ext>
              </a:extLst>
            </p:cNvPr>
            <p:cNvSpPr/>
            <p:nvPr/>
          </p:nvSpPr>
          <p:spPr>
            <a:xfrm>
              <a:off x="7441343" y="612121"/>
              <a:ext cx="186812" cy="195223"/>
            </a:xfrm>
            <a:prstGeom prst="roundRect">
              <a:avLst>
                <a:gd name="adj" fmla="val 3301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 b="1" dirty="0">
                <a:latin typeface="Montserrat" panose="00000500000000000000" pitchFamily="50" charset="0"/>
              </a:endParaRPr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623C82D6-023C-4ACC-9E26-366878EE9973}"/>
                </a:ext>
              </a:extLst>
            </p:cNvPr>
            <p:cNvSpPr txBox="1"/>
            <p:nvPr/>
          </p:nvSpPr>
          <p:spPr>
            <a:xfrm>
              <a:off x="7679046" y="586622"/>
              <a:ext cx="125226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latin typeface="Montserrat" panose="00000500000000000000" pitchFamily="50" charset="0"/>
                </a:rPr>
                <a:t>Normal Standup</a:t>
              </a:r>
            </a:p>
          </p:txBody>
        </p:sp>
      </p:grp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9FAA793A-8461-44AF-B851-58806D21454C}"/>
              </a:ext>
            </a:extLst>
          </p:cNvPr>
          <p:cNvGrpSpPr/>
          <p:nvPr/>
        </p:nvGrpSpPr>
        <p:grpSpPr>
          <a:xfrm>
            <a:off x="8969541" y="652024"/>
            <a:ext cx="1114866" cy="246221"/>
            <a:chOff x="7441343" y="586622"/>
            <a:chExt cx="1114866" cy="246221"/>
          </a:xfrm>
        </p:grpSpPr>
        <p:sp>
          <p:nvSpPr>
            <p:cNvPr id="113" name="Rectangle: Rounded Corners 112">
              <a:extLst>
                <a:ext uri="{FF2B5EF4-FFF2-40B4-BE49-F238E27FC236}">
                  <a16:creationId xmlns:a16="http://schemas.microsoft.com/office/drawing/2014/main" id="{D1CEBE7D-5011-411B-8BEF-6FBAF6758196}"/>
                </a:ext>
              </a:extLst>
            </p:cNvPr>
            <p:cNvSpPr/>
            <p:nvPr/>
          </p:nvSpPr>
          <p:spPr>
            <a:xfrm>
              <a:off x="7441343" y="612121"/>
              <a:ext cx="186812" cy="195223"/>
            </a:xfrm>
            <a:prstGeom prst="roundRect">
              <a:avLst>
                <a:gd name="adj" fmla="val 3301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 b="1" dirty="0">
                <a:latin typeface="Montserrat" panose="00000500000000000000" pitchFamily="50" charset="0"/>
              </a:endParaRPr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ED76147D-CC52-4AD8-9A9A-C03145758B12}"/>
                </a:ext>
              </a:extLst>
            </p:cNvPr>
            <p:cNvSpPr txBox="1"/>
            <p:nvPr/>
          </p:nvSpPr>
          <p:spPr>
            <a:xfrm>
              <a:off x="7679046" y="586622"/>
              <a:ext cx="87716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latin typeface="Montserrat" panose="00000500000000000000" pitchFamily="50" charset="0"/>
                </a:rPr>
                <a:t>War Room</a:t>
              </a:r>
            </a:p>
          </p:txBody>
        </p:sp>
      </p:grpSp>
      <p:grpSp>
        <p:nvGrpSpPr>
          <p:cNvPr id="115" name="Group 114">
            <a:extLst>
              <a:ext uri="{FF2B5EF4-FFF2-40B4-BE49-F238E27FC236}">
                <a16:creationId xmlns:a16="http://schemas.microsoft.com/office/drawing/2014/main" id="{0D2ABD86-07FC-4632-B06A-0982D865E235}"/>
              </a:ext>
            </a:extLst>
          </p:cNvPr>
          <p:cNvGrpSpPr/>
          <p:nvPr/>
        </p:nvGrpSpPr>
        <p:grpSpPr>
          <a:xfrm>
            <a:off x="10328814" y="652024"/>
            <a:ext cx="1225474" cy="246221"/>
            <a:chOff x="7441343" y="586622"/>
            <a:chExt cx="1225474" cy="246221"/>
          </a:xfrm>
        </p:grpSpPr>
        <p:sp>
          <p:nvSpPr>
            <p:cNvPr id="116" name="Rectangle: Rounded Corners 115">
              <a:extLst>
                <a:ext uri="{FF2B5EF4-FFF2-40B4-BE49-F238E27FC236}">
                  <a16:creationId xmlns:a16="http://schemas.microsoft.com/office/drawing/2014/main" id="{B005988B-13E7-484F-AEC0-7A166240397F}"/>
                </a:ext>
              </a:extLst>
            </p:cNvPr>
            <p:cNvSpPr/>
            <p:nvPr/>
          </p:nvSpPr>
          <p:spPr>
            <a:xfrm>
              <a:off x="7441343" y="612121"/>
              <a:ext cx="186812" cy="195223"/>
            </a:xfrm>
            <a:prstGeom prst="roundRect">
              <a:avLst>
                <a:gd name="adj" fmla="val 33010"/>
              </a:avLst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 b="1" dirty="0">
                <a:latin typeface="Montserrat" panose="00000500000000000000" pitchFamily="50" charset="0"/>
              </a:endParaRPr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5166E706-1880-4C67-88FC-09A22D2AD1F3}"/>
                </a:ext>
              </a:extLst>
            </p:cNvPr>
            <p:cNvSpPr txBox="1"/>
            <p:nvPr/>
          </p:nvSpPr>
          <p:spPr>
            <a:xfrm>
              <a:off x="7679046" y="586622"/>
              <a:ext cx="98777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latin typeface="Montserrat" panose="00000500000000000000" pitchFamily="50" charset="0"/>
                </a:rPr>
                <a:t>Team Lunch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57230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7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7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7" presetClass="entr" presetSubtype="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7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8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8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8" fill="hold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  <p:bldP spid="9" grpId="0" animBg="1"/>
      <p:bldP spid="15" grpId="0" animBg="1"/>
      <p:bldP spid="16" grpId="0" animBg="1"/>
      <p:bldP spid="17" grpId="0" animBg="1"/>
      <p:bldP spid="18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EEB55571-2A50-4FE9-878D-DB9409FFE2AC}"/>
              </a:ext>
            </a:extLst>
          </p:cNvPr>
          <p:cNvSpPr/>
          <p:nvPr/>
        </p:nvSpPr>
        <p:spPr>
          <a:xfrm>
            <a:off x="808520" y="1027101"/>
            <a:ext cx="2316607" cy="3340018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7ADE47DD-3156-4A5A-A471-EE45CA78CDA1}"/>
              </a:ext>
            </a:extLst>
          </p:cNvPr>
          <p:cNvSpPr/>
          <p:nvPr/>
        </p:nvSpPr>
        <p:spPr>
          <a:xfrm>
            <a:off x="3561223" y="2490881"/>
            <a:ext cx="2316606" cy="3340018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9A95514F-7779-47FC-9C83-4BD9AE2F05D1}"/>
              </a:ext>
            </a:extLst>
          </p:cNvPr>
          <p:cNvSpPr/>
          <p:nvPr/>
        </p:nvSpPr>
        <p:spPr>
          <a:xfrm>
            <a:off x="6313922" y="1027101"/>
            <a:ext cx="2316607" cy="3340018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A19FA446-2833-47FE-8521-A42353A9128A}"/>
              </a:ext>
            </a:extLst>
          </p:cNvPr>
          <p:cNvSpPr/>
          <p:nvPr/>
        </p:nvSpPr>
        <p:spPr>
          <a:xfrm>
            <a:off x="9066619" y="2490881"/>
            <a:ext cx="2316607" cy="3340018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DAB877E9-E887-4D10-8CE0-D37DC7EF19AD}"/>
              </a:ext>
            </a:extLst>
          </p:cNvPr>
          <p:cNvSpPr/>
          <p:nvPr/>
        </p:nvSpPr>
        <p:spPr>
          <a:xfrm>
            <a:off x="1956557" y="685800"/>
            <a:ext cx="8263363" cy="5486402"/>
          </a:xfrm>
          <a:custGeom>
            <a:avLst/>
            <a:gdLst>
              <a:gd name="connsiteX0" fmla="*/ 3304985 w 3295650"/>
              <a:gd name="connsiteY0" fmla="*/ 2638806 h 2638425"/>
              <a:gd name="connsiteX1" fmla="*/ 3304985 w 3295650"/>
              <a:gd name="connsiteY1" fmla="*/ 2638806 h 2638425"/>
              <a:gd name="connsiteX2" fmla="*/ 2754249 w 3295650"/>
              <a:gd name="connsiteY2" fmla="*/ 2094452 h 2638425"/>
              <a:gd name="connsiteX3" fmla="*/ 2754916 w 3295650"/>
              <a:gd name="connsiteY3" fmla="*/ 2093881 h 2638425"/>
              <a:gd name="connsiteX4" fmla="*/ 2754916 w 3295650"/>
              <a:gd name="connsiteY4" fmla="*/ 544354 h 2638425"/>
              <a:gd name="connsiteX5" fmla="*/ 2204180 w 3295650"/>
              <a:gd name="connsiteY5" fmla="*/ 0 h 2638425"/>
              <a:gd name="connsiteX6" fmla="*/ 2204180 w 3295650"/>
              <a:gd name="connsiteY6" fmla="*/ 0 h 2638425"/>
              <a:gd name="connsiteX7" fmla="*/ 1653445 w 3295650"/>
              <a:gd name="connsiteY7" fmla="*/ 544354 h 2638425"/>
              <a:gd name="connsiteX8" fmla="*/ 1653445 w 3295650"/>
              <a:gd name="connsiteY8" fmla="*/ 2093881 h 2638425"/>
              <a:gd name="connsiteX9" fmla="*/ 1102709 w 3295650"/>
              <a:gd name="connsiteY9" fmla="*/ 2638235 h 2638425"/>
              <a:gd name="connsiteX10" fmla="*/ 1102709 w 3295650"/>
              <a:gd name="connsiteY10" fmla="*/ 2638235 h 2638425"/>
              <a:gd name="connsiteX11" fmla="*/ 551974 w 3295650"/>
              <a:gd name="connsiteY11" fmla="*/ 2093881 h 2638425"/>
              <a:gd name="connsiteX12" fmla="*/ 551974 w 3295650"/>
              <a:gd name="connsiteY12" fmla="*/ 544354 h 2638425"/>
              <a:gd name="connsiteX13" fmla="*/ 550736 w 3295650"/>
              <a:gd name="connsiteY13" fmla="*/ 544354 h 2638425"/>
              <a:gd name="connsiteX14" fmla="*/ 0 w 3295650"/>
              <a:gd name="connsiteY14" fmla="*/ 0 h 2638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295650" h="2638425">
                <a:moveTo>
                  <a:pt x="3304985" y="2638806"/>
                </a:moveTo>
                <a:lnTo>
                  <a:pt x="3304985" y="2638806"/>
                </a:lnTo>
                <a:cubicBezTo>
                  <a:pt x="3000851" y="2638806"/>
                  <a:pt x="2754249" y="2395061"/>
                  <a:pt x="2754249" y="2094452"/>
                </a:cubicBezTo>
                <a:lnTo>
                  <a:pt x="2754916" y="2093881"/>
                </a:lnTo>
                <a:lnTo>
                  <a:pt x="2754916" y="544354"/>
                </a:lnTo>
                <a:cubicBezTo>
                  <a:pt x="2754916" y="243745"/>
                  <a:pt x="2508314" y="0"/>
                  <a:pt x="2204180" y="0"/>
                </a:cubicBezTo>
                <a:lnTo>
                  <a:pt x="2204180" y="0"/>
                </a:lnTo>
                <a:cubicBezTo>
                  <a:pt x="1900047" y="0"/>
                  <a:pt x="1653445" y="243745"/>
                  <a:pt x="1653445" y="544354"/>
                </a:cubicBezTo>
                <a:lnTo>
                  <a:pt x="1653445" y="2093881"/>
                </a:lnTo>
                <a:cubicBezTo>
                  <a:pt x="1653445" y="2394490"/>
                  <a:pt x="1406843" y="2638235"/>
                  <a:pt x="1102709" y="2638235"/>
                </a:cubicBezTo>
                <a:lnTo>
                  <a:pt x="1102709" y="2638235"/>
                </a:lnTo>
                <a:cubicBezTo>
                  <a:pt x="798576" y="2638235"/>
                  <a:pt x="551974" y="2394490"/>
                  <a:pt x="551974" y="2093881"/>
                </a:cubicBezTo>
                <a:lnTo>
                  <a:pt x="551974" y="544354"/>
                </a:lnTo>
                <a:lnTo>
                  <a:pt x="550736" y="544354"/>
                </a:lnTo>
                <a:cubicBezTo>
                  <a:pt x="550736" y="243745"/>
                  <a:pt x="304133" y="0"/>
                  <a:pt x="0" y="0"/>
                </a:cubicBezTo>
              </a:path>
            </a:pathLst>
          </a:custGeom>
          <a:noFill/>
          <a:ln w="38100" cap="rnd">
            <a:gradFill>
              <a:gsLst>
                <a:gs pos="49000">
                  <a:schemeClr val="accent3">
                    <a:alpha val="33000"/>
                  </a:schemeClr>
                </a:gs>
                <a:gs pos="0">
                  <a:schemeClr val="accent1">
                    <a:alpha val="29204"/>
                  </a:schemeClr>
                </a:gs>
                <a:gs pos="100000">
                  <a:schemeClr val="accent5">
                    <a:alpha val="51000"/>
                  </a:schemeClr>
                </a:gs>
              </a:gsLst>
              <a:lin ang="0" scaled="0"/>
            </a:gradFill>
            <a:prstDash val="solid"/>
            <a:miter/>
            <a:headEnd type="arrow"/>
            <a:tailEnd type="none"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BBF634B-9DAB-4228-AEA3-0A1237DAC44A}"/>
              </a:ext>
            </a:extLst>
          </p:cNvPr>
          <p:cNvSpPr txBox="1"/>
          <p:nvPr/>
        </p:nvSpPr>
        <p:spPr>
          <a:xfrm>
            <a:off x="1492176" y="1157846"/>
            <a:ext cx="949299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Montserrat" panose="00000500000000000000" pitchFamily="50" charset="0"/>
              </a:rPr>
              <a:t>Sprint 1</a:t>
            </a:r>
          </a:p>
          <a:p>
            <a:pPr algn="ctr"/>
            <a:r>
              <a:rPr lang="en-US" sz="900" dirty="0">
                <a:solidFill>
                  <a:schemeClr val="bg1"/>
                </a:solidFill>
                <a:latin typeface="Montserrat" panose="00000500000000000000" pitchFamily="50" charset="0"/>
              </a:rPr>
              <a:t>Demo 31 Aug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E73535D-0F76-4352-8044-C12FF3D66872}"/>
              </a:ext>
            </a:extLst>
          </p:cNvPr>
          <p:cNvSpPr txBox="1"/>
          <p:nvPr/>
        </p:nvSpPr>
        <p:spPr>
          <a:xfrm>
            <a:off x="4235717" y="5246559"/>
            <a:ext cx="974947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Montserrat" panose="00000500000000000000" pitchFamily="50" charset="0"/>
              </a:rPr>
              <a:t>Sprint 2</a:t>
            </a:r>
          </a:p>
          <a:p>
            <a:pPr algn="ctr"/>
            <a:r>
              <a:rPr lang="en-US" sz="900" dirty="0">
                <a:solidFill>
                  <a:schemeClr val="bg1"/>
                </a:solidFill>
                <a:latin typeface="Montserrat" panose="00000500000000000000" pitchFamily="50" charset="0"/>
              </a:rPr>
              <a:t>Demo 31 Sept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CB87D8B-CB58-4F4E-A953-3F3905B1770C}"/>
              </a:ext>
            </a:extLst>
          </p:cNvPr>
          <p:cNvSpPr txBox="1"/>
          <p:nvPr/>
        </p:nvSpPr>
        <p:spPr>
          <a:xfrm>
            <a:off x="7020135" y="1182632"/>
            <a:ext cx="918841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Montserrat" panose="00000500000000000000" pitchFamily="50" charset="0"/>
              </a:rPr>
              <a:t>Sprint 3</a:t>
            </a:r>
          </a:p>
          <a:p>
            <a:pPr algn="ctr"/>
            <a:r>
              <a:rPr lang="en-US" sz="900" dirty="0">
                <a:solidFill>
                  <a:schemeClr val="bg1"/>
                </a:solidFill>
                <a:latin typeface="Montserrat" panose="00000500000000000000" pitchFamily="50" charset="0"/>
              </a:rPr>
              <a:t>Demo 31 Oct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1EE4162-438D-4D27-ACFA-04920E7CA82B}"/>
              </a:ext>
            </a:extLst>
          </p:cNvPr>
          <p:cNvSpPr txBox="1"/>
          <p:nvPr/>
        </p:nvSpPr>
        <p:spPr>
          <a:xfrm>
            <a:off x="9766080" y="5246559"/>
            <a:ext cx="939681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>
                <a:latin typeface="Montserrat" panose="00000500000000000000" pitchFamily="50" charset="0"/>
              </a:rPr>
              <a:t>Sprint 4</a:t>
            </a:r>
          </a:p>
          <a:p>
            <a:pPr algn="ctr"/>
            <a:r>
              <a:rPr lang="en-US" sz="900" dirty="0">
                <a:latin typeface="Montserrat" panose="00000500000000000000" pitchFamily="50" charset="0"/>
              </a:rPr>
              <a:t>Demo 31 Nov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135E03A-2505-4F59-A947-5DA4A6D454CB}"/>
              </a:ext>
            </a:extLst>
          </p:cNvPr>
          <p:cNvSpPr/>
          <p:nvPr/>
        </p:nvSpPr>
        <p:spPr>
          <a:xfrm>
            <a:off x="808523" y="1664715"/>
            <a:ext cx="2316607" cy="416618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571500" dist="127000" dir="2700000" sx="94000" sy="94000" algn="tl" rotWithShape="0">
              <a:schemeClr val="tx2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64592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spcAft>
                <a:spcPts val="300"/>
              </a:spcAft>
            </a:pPr>
            <a:endParaRPr lang="en-US" sz="900">
              <a:solidFill>
                <a:schemeClr val="tx2"/>
              </a:solidFill>
              <a:latin typeface="Montserrat" panose="00000500000000000000" pitchFamily="50" charset="0"/>
            </a:endParaRP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8EAD234D-AE20-4C1A-B5A6-0C50AE8AF048}"/>
              </a:ext>
            </a:extLst>
          </p:cNvPr>
          <p:cNvSpPr/>
          <p:nvPr/>
        </p:nvSpPr>
        <p:spPr>
          <a:xfrm>
            <a:off x="3561225" y="1027101"/>
            <a:ext cx="2316607" cy="415114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571500" dist="127000" dir="2700000" sx="94000" sy="94000" algn="tl" rotWithShape="0">
              <a:schemeClr val="tx2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64592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spcAft>
                <a:spcPts val="300"/>
              </a:spcAft>
            </a:pPr>
            <a:endParaRPr lang="en-US" sz="900">
              <a:solidFill>
                <a:schemeClr val="tx2"/>
              </a:solidFill>
              <a:latin typeface="Montserrat" panose="00000500000000000000" pitchFamily="50" charset="0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37CBEB2E-8969-4079-B8A9-D362DF9B8F53}"/>
              </a:ext>
            </a:extLst>
          </p:cNvPr>
          <p:cNvSpPr/>
          <p:nvPr/>
        </p:nvSpPr>
        <p:spPr>
          <a:xfrm>
            <a:off x="6314168" y="1664715"/>
            <a:ext cx="2316607" cy="416618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571500" dist="127000" dir="2700000" sx="94000" sy="94000" algn="tl" rotWithShape="0">
              <a:schemeClr val="tx2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64592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spcAft>
                <a:spcPts val="300"/>
              </a:spcAft>
            </a:pPr>
            <a:endParaRPr lang="en-US" sz="900">
              <a:solidFill>
                <a:schemeClr val="tx2"/>
              </a:solidFill>
              <a:latin typeface="Montserrat" panose="00000500000000000000" pitchFamily="50" charset="0"/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505A20DB-FD2D-46F3-A6F2-078821F5DE89}"/>
              </a:ext>
            </a:extLst>
          </p:cNvPr>
          <p:cNvSpPr/>
          <p:nvPr/>
        </p:nvSpPr>
        <p:spPr>
          <a:xfrm>
            <a:off x="9066872" y="1027101"/>
            <a:ext cx="2316607" cy="415114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571500" dist="127000" dir="2700000" sx="94000" sy="94000" algn="tl" rotWithShape="0">
              <a:schemeClr val="tx2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64592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spcAft>
                <a:spcPts val="300"/>
              </a:spcAft>
            </a:pPr>
            <a:endParaRPr lang="en-US" sz="900">
              <a:solidFill>
                <a:schemeClr val="tx2"/>
              </a:solidFill>
              <a:latin typeface="Montserrat" panose="00000500000000000000" pitchFamily="50" charset="0"/>
            </a:endParaRP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3713C5C3-B4A5-4AC7-BE66-77CB47824AAA}"/>
              </a:ext>
            </a:extLst>
          </p:cNvPr>
          <p:cNvGrpSpPr/>
          <p:nvPr/>
        </p:nvGrpSpPr>
        <p:grpSpPr>
          <a:xfrm>
            <a:off x="1113716" y="3079655"/>
            <a:ext cx="1682496" cy="1287464"/>
            <a:chOff x="1113716" y="2526405"/>
            <a:chExt cx="1682496" cy="1287464"/>
          </a:xfrm>
        </p:grpSpPr>
        <p:sp>
          <p:nvSpPr>
            <p:cNvPr id="43" name="Rectangle: Rounded Corners 42">
              <a:extLst>
                <a:ext uri="{FF2B5EF4-FFF2-40B4-BE49-F238E27FC236}">
                  <a16:creationId xmlns:a16="http://schemas.microsoft.com/office/drawing/2014/main" id="{40ADFED8-1290-496F-8CF9-7673A92789A7}"/>
                </a:ext>
              </a:extLst>
            </p:cNvPr>
            <p:cNvSpPr/>
            <p:nvPr/>
          </p:nvSpPr>
          <p:spPr>
            <a:xfrm>
              <a:off x="1113716" y="2526405"/>
              <a:ext cx="1682496" cy="585216"/>
            </a:xfrm>
            <a:prstGeom prst="roundRect">
              <a:avLst>
                <a:gd name="adj" fmla="val 19797"/>
              </a:avLst>
            </a:prstGeom>
            <a:solidFill>
              <a:srgbClr val="EAEDF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ysClr val="windowText" lastClr="000000"/>
                  </a:solidFill>
                  <a:latin typeface="Montserrat" panose="00000500000000000000" pitchFamily="50" charset="0"/>
                </a:rPr>
                <a:t>Login</a:t>
              </a:r>
            </a:p>
          </p:txBody>
        </p:sp>
        <p:sp>
          <p:nvSpPr>
            <p:cNvPr id="44" name="Rectangle: Rounded Corners 43">
              <a:extLst>
                <a:ext uri="{FF2B5EF4-FFF2-40B4-BE49-F238E27FC236}">
                  <a16:creationId xmlns:a16="http://schemas.microsoft.com/office/drawing/2014/main" id="{C1E7EE77-F965-45B3-AAD1-672790CDABE3}"/>
                </a:ext>
              </a:extLst>
            </p:cNvPr>
            <p:cNvSpPr/>
            <p:nvPr/>
          </p:nvSpPr>
          <p:spPr>
            <a:xfrm>
              <a:off x="1113716" y="3228653"/>
              <a:ext cx="1682496" cy="585216"/>
            </a:xfrm>
            <a:prstGeom prst="roundRect">
              <a:avLst>
                <a:gd name="adj" fmla="val 19797"/>
              </a:avLst>
            </a:prstGeom>
            <a:solidFill>
              <a:srgbClr val="EAEDF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ysClr val="windowText" lastClr="000000"/>
                  </a:solidFill>
                  <a:latin typeface="Montserrat" panose="00000500000000000000" pitchFamily="50" charset="0"/>
                </a:rPr>
                <a:t>Logout</a:t>
              </a: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FAFF639B-96E2-455C-82EB-1931A0276D00}"/>
              </a:ext>
            </a:extLst>
          </p:cNvPr>
          <p:cNvGrpSpPr/>
          <p:nvPr/>
        </p:nvGrpSpPr>
        <p:grpSpPr>
          <a:xfrm>
            <a:off x="3887430" y="1756699"/>
            <a:ext cx="1683405" cy="2691949"/>
            <a:chOff x="3887430" y="1496925"/>
            <a:chExt cx="1683405" cy="2691949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1F4AA0F0-6CC1-4325-AA6A-CB0011CB9D08}"/>
                </a:ext>
              </a:extLst>
            </p:cNvPr>
            <p:cNvSpPr/>
            <p:nvPr/>
          </p:nvSpPr>
          <p:spPr>
            <a:xfrm>
              <a:off x="3887430" y="1496925"/>
              <a:ext cx="1683405" cy="584316"/>
            </a:xfrm>
            <a:prstGeom prst="roundRect">
              <a:avLst>
                <a:gd name="adj" fmla="val 19797"/>
              </a:avLst>
            </a:prstGeom>
            <a:solidFill>
              <a:srgbClr val="EAEDF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ysClr val="windowText" lastClr="000000"/>
                  </a:solidFill>
                  <a:latin typeface="Montserrat" panose="00000500000000000000" pitchFamily="50" charset="0"/>
                </a:rPr>
                <a:t>Save Address</a:t>
              </a:r>
            </a:p>
          </p:txBody>
        </p:sp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96ACEAC9-4A2E-42E5-A619-84A0F89E4428}"/>
                </a:ext>
              </a:extLst>
            </p:cNvPr>
            <p:cNvSpPr/>
            <p:nvPr/>
          </p:nvSpPr>
          <p:spPr>
            <a:xfrm>
              <a:off x="3887430" y="2198723"/>
              <a:ext cx="1683405" cy="584316"/>
            </a:xfrm>
            <a:prstGeom prst="roundRect">
              <a:avLst>
                <a:gd name="adj" fmla="val 19797"/>
              </a:avLst>
            </a:prstGeom>
            <a:solidFill>
              <a:srgbClr val="EAEDF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ysClr val="windowText" lastClr="000000"/>
                  </a:solidFill>
                  <a:latin typeface="Montserrat" panose="00000500000000000000" pitchFamily="50" charset="0"/>
                </a:rPr>
                <a:t>Import Address</a:t>
              </a:r>
            </a:p>
          </p:txBody>
        </p:sp>
        <p:sp>
          <p:nvSpPr>
            <p:cNvPr id="47" name="Rectangle: Rounded Corners 46">
              <a:extLst>
                <a:ext uri="{FF2B5EF4-FFF2-40B4-BE49-F238E27FC236}">
                  <a16:creationId xmlns:a16="http://schemas.microsoft.com/office/drawing/2014/main" id="{31E5DD6C-058E-45B8-AC58-AB971A664DA1}"/>
                </a:ext>
              </a:extLst>
            </p:cNvPr>
            <p:cNvSpPr/>
            <p:nvPr/>
          </p:nvSpPr>
          <p:spPr>
            <a:xfrm>
              <a:off x="3887430" y="2900521"/>
              <a:ext cx="1683405" cy="584316"/>
            </a:xfrm>
            <a:prstGeom prst="roundRect">
              <a:avLst>
                <a:gd name="adj" fmla="val 19797"/>
              </a:avLst>
            </a:prstGeom>
            <a:solidFill>
              <a:srgbClr val="EAEDF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ysClr val="windowText" lastClr="000000"/>
                  </a:solidFill>
                  <a:latin typeface="Montserrat" panose="00000500000000000000" pitchFamily="50" charset="0"/>
                </a:rPr>
                <a:t>Order Form</a:t>
              </a:r>
            </a:p>
          </p:txBody>
        </p:sp>
        <p:sp>
          <p:nvSpPr>
            <p:cNvPr id="48" name="Rectangle: Rounded Corners 47">
              <a:extLst>
                <a:ext uri="{FF2B5EF4-FFF2-40B4-BE49-F238E27FC236}">
                  <a16:creationId xmlns:a16="http://schemas.microsoft.com/office/drawing/2014/main" id="{F2573EB1-00DD-43E5-BCE7-9685DA634E6A}"/>
                </a:ext>
              </a:extLst>
            </p:cNvPr>
            <p:cNvSpPr/>
            <p:nvPr/>
          </p:nvSpPr>
          <p:spPr>
            <a:xfrm>
              <a:off x="3887430" y="3604558"/>
              <a:ext cx="1683405" cy="584316"/>
            </a:xfrm>
            <a:prstGeom prst="roundRect">
              <a:avLst>
                <a:gd name="adj" fmla="val 19797"/>
              </a:avLst>
            </a:prstGeom>
            <a:solidFill>
              <a:srgbClr val="EAEDF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ysClr val="windowText" lastClr="000000"/>
                  </a:solidFill>
                  <a:latin typeface="Montserrat" panose="00000500000000000000" pitchFamily="50" charset="0"/>
                </a:rPr>
                <a:t>Invite Friend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65568FD3-9FDC-4B0B-A6F5-6B2DF38E5D20}"/>
              </a:ext>
            </a:extLst>
          </p:cNvPr>
          <p:cNvGrpSpPr/>
          <p:nvPr/>
        </p:nvGrpSpPr>
        <p:grpSpPr>
          <a:xfrm>
            <a:off x="6627121" y="2401833"/>
            <a:ext cx="1683405" cy="2691949"/>
            <a:chOff x="3874178" y="1496925"/>
            <a:chExt cx="1683405" cy="2691949"/>
          </a:xfrm>
        </p:grpSpPr>
        <p:sp>
          <p:nvSpPr>
            <p:cNvPr id="52" name="Rectangle: Rounded Corners 51">
              <a:extLst>
                <a:ext uri="{FF2B5EF4-FFF2-40B4-BE49-F238E27FC236}">
                  <a16:creationId xmlns:a16="http://schemas.microsoft.com/office/drawing/2014/main" id="{03E68796-E6E2-4180-816F-21984A8B2C89}"/>
                </a:ext>
              </a:extLst>
            </p:cNvPr>
            <p:cNvSpPr/>
            <p:nvPr/>
          </p:nvSpPr>
          <p:spPr>
            <a:xfrm>
              <a:off x="3874178" y="1496925"/>
              <a:ext cx="1683405" cy="584316"/>
            </a:xfrm>
            <a:prstGeom prst="roundRect">
              <a:avLst>
                <a:gd name="adj" fmla="val 19797"/>
              </a:avLst>
            </a:prstGeom>
            <a:solidFill>
              <a:srgbClr val="EAEDF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ysClr val="windowText" lastClr="000000"/>
                  </a:solidFill>
                  <a:latin typeface="Montserrat" panose="00000500000000000000" pitchFamily="50" charset="0"/>
                </a:rPr>
                <a:t>Payment</a:t>
              </a:r>
            </a:p>
          </p:txBody>
        </p:sp>
        <p:sp>
          <p:nvSpPr>
            <p:cNvPr id="53" name="Rectangle: Rounded Corners 52">
              <a:extLst>
                <a:ext uri="{FF2B5EF4-FFF2-40B4-BE49-F238E27FC236}">
                  <a16:creationId xmlns:a16="http://schemas.microsoft.com/office/drawing/2014/main" id="{F7856778-E796-4C43-ACD4-4E593D4CABDF}"/>
                </a:ext>
              </a:extLst>
            </p:cNvPr>
            <p:cNvSpPr/>
            <p:nvPr/>
          </p:nvSpPr>
          <p:spPr>
            <a:xfrm>
              <a:off x="3874178" y="2198723"/>
              <a:ext cx="1683405" cy="584316"/>
            </a:xfrm>
            <a:prstGeom prst="roundRect">
              <a:avLst>
                <a:gd name="adj" fmla="val 19797"/>
              </a:avLst>
            </a:prstGeom>
            <a:solidFill>
              <a:srgbClr val="EAEDF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ysClr val="windowText" lastClr="000000"/>
                  </a:solidFill>
                  <a:latin typeface="Montserrat" panose="00000500000000000000" pitchFamily="50" charset="0"/>
                </a:rPr>
                <a:t>Member Bonus</a:t>
              </a:r>
            </a:p>
          </p:txBody>
        </p:sp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4226A43B-1CDB-44A9-A918-7FE772C54115}"/>
                </a:ext>
              </a:extLst>
            </p:cNvPr>
            <p:cNvSpPr/>
            <p:nvPr/>
          </p:nvSpPr>
          <p:spPr>
            <a:xfrm>
              <a:off x="3874178" y="2900521"/>
              <a:ext cx="1683405" cy="584316"/>
            </a:xfrm>
            <a:prstGeom prst="roundRect">
              <a:avLst>
                <a:gd name="adj" fmla="val 19797"/>
              </a:avLst>
            </a:prstGeom>
            <a:solidFill>
              <a:srgbClr val="EAEDF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ysClr val="windowText" lastClr="000000"/>
                  </a:solidFill>
                  <a:latin typeface="Montserrat" panose="00000500000000000000" pitchFamily="50" charset="0"/>
                </a:rPr>
                <a:t>Order Tracking</a:t>
              </a:r>
            </a:p>
          </p:txBody>
        </p:sp>
        <p:sp>
          <p:nvSpPr>
            <p:cNvPr id="55" name="Rectangle: Rounded Corners 54">
              <a:extLst>
                <a:ext uri="{FF2B5EF4-FFF2-40B4-BE49-F238E27FC236}">
                  <a16:creationId xmlns:a16="http://schemas.microsoft.com/office/drawing/2014/main" id="{07C79DB3-7155-491B-82D3-D2ED5882C9A6}"/>
                </a:ext>
              </a:extLst>
            </p:cNvPr>
            <p:cNvSpPr/>
            <p:nvPr/>
          </p:nvSpPr>
          <p:spPr>
            <a:xfrm>
              <a:off x="3874178" y="3604558"/>
              <a:ext cx="1683405" cy="584316"/>
            </a:xfrm>
            <a:prstGeom prst="roundRect">
              <a:avLst>
                <a:gd name="adj" fmla="val 19797"/>
              </a:avLst>
            </a:prstGeom>
            <a:solidFill>
              <a:srgbClr val="EAEDF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ysClr val="windowText" lastClr="000000"/>
                  </a:solidFill>
                  <a:latin typeface="Montserrat" panose="00000500000000000000" pitchFamily="50" charset="0"/>
                </a:rPr>
                <a:t>Email Ordering</a:t>
              </a: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813D43DF-8AC4-49A1-A212-DD69CDB8385A}"/>
              </a:ext>
            </a:extLst>
          </p:cNvPr>
          <p:cNvGrpSpPr/>
          <p:nvPr/>
        </p:nvGrpSpPr>
        <p:grpSpPr>
          <a:xfrm>
            <a:off x="9379825" y="1756699"/>
            <a:ext cx="1683405" cy="2691949"/>
            <a:chOff x="3874178" y="1496925"/>
            <a:chExt cx="1683405" cy="2691949"/>
          </a:xfrm>
        </p:grpSpPr>
        <p:sp>
          <p:nvSpPr>
            <p:cNvPr id="57" name="Rectangle: Rounded Corners 56">
              <a:extLst>
                <a:ext uri="{FF2B5EF4-FFF2-40B4-BE49-F238E27FC236}">
                  <a16:creationId xmlns:a16="http://schemas.microsoft.com/office/drawing/2014/main" id="{D2919FF5-DEF4-404E-A2BF-00C9D27A3135}"/>
                </a:ext>
              </a:extLst>
            </p:cNvPr>
            <p:cNvSpPr/>
            <p:nvPr/>
          </p:nvSpPr>
          <p:spPr>
            <a:xfrm>
              <a:off x="3874178" y="1496925"/>
              <a:ext cx="1683405" cy="584316"/>
            </a:xfrm>
            <a:prstGeom prst="roundRect">
              <a:avLst>
                <a:gd name="adj" fmla="val 19797"/>
              </a:avLst>
            </a:prstGeom>
            <a:solidFill>
              <a:srgbClr val="EAEDF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ysClr val="windowText" lastClr="000000"/>
                  </a:solidFill>
                  <a:latin typeface="Montserrat" panose="00000500000000000000" pitchFamily="50" charset="0"/>
                </a:rPr>
                <a:t>Sales Report</a:t>
              </a:r>
            </a:p>
          </p:txBody>
        </p:sp>
        <p:sp>
          <p:nvSpPr>
            <p:cNvPr id="58" name="Rectangle: Rounded Corners 57">
              <a:extLst>
                <a:ext uri="{FF2B5EF4-FFF2-40B4-BE49-F238E27FC236}">
                  <a16:creationId xmlns:a16="http://schemas.microsoft.com/office/drawing/2014/main" id="{6731642D-D9A0-4C64-B46B-96E35349B4DB}"/>
                </a:ext>
              </a:extLst>
            </p:cNvPr>
            <p:cNvSpPr/>
            <p:nvPr/>
          </p:nvSpPr>
          <p:spPr>
            <a:xfrm>
              <a:off x="3874178" y="2198723"/>
              <a:ext cx="1683405" cy="584316"/>
            </a:xfrm>
            <a:prstGeom prst="roundRect">
              <a:avLst>
                <a:gd name="adj" fmla="val 19797"/>
              </a:avLst>
            </a:prstGeom>
            <a:solidFill>
              <a:srgbClr val="EAEDF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ysClr val="windowText" lastClr="000000"/>
                  </a:solidFill>
                  <a:latin typeface="Montserrat" panose="00000500000000000000" pitchFamily="50" charset="0"/>
                </a:rPr>
                <a:t>Upload Photo</a:t>
              </a:r>
            </a:p>
          </p:txBody>
        </p:sp>
        <p:sp>
          <p:nvSpPr>
            <p:cNvPr id="59" name="Rectangle: Rounded Corners 58">
              <a:extLst>
                <a:ext uri="{FF2B5EF4-FFF2-40B4-BE49-F238E27FC236}">
                  <a16:creationId xmlns:a16="http://schemas.microsoft.com/office/drawing/2014/main" id="{AF500404-BD94-4E51-87B4-677F70240858}"/>
                </a:ext>
              </a:extLst>
            </p:cNvPr>
            <p:cNvSpPr/>
            <p:nvPr/>
          </p:nvSpPr>
          <p:spPr>
            <a:xfrm>
              <a:off x="3874178" y="2900521"/>
              <a:ext cx="1683405" cy="584316"/>
            </a:xfrm>
            <a:prstGeom prst="roundRect">
              <a:avLst>
                <a:gd name="adj" fmla="val 19797"/>
              </a:avLst>
            </a:prstGeom>
            <a:solidFill>
              <a:srgbClr val="EAEDF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ysClr val="windowText" lastClr="000000"/>
                  </a:solidFill>
                  <a:latin typeface="Montserrat" panose="00000500000000000000" pitchFamily="50" charset="0"/>
                </a:rPr>
                <a:t>Forum</a:t>
              </a:r>
            </a:p>
          </p:txBody>
        </p:sp>
        <p:sp>
          <p:nvSpPr>
            <p:cNvPr id="60" name="Rectangle: Rounded Corners 59">
              <a:extLst>
                <a:ext uri="{FF2B5EF4-FFF2-40B4-BE49-F238E27FC236}">
                  <a16:creationId xmlns:a16="http://schemas.microsoft.com/office/drawing/2014/main" id="{D49FCA64-698E-4615-AB96-886CF684ADCE}"/>
                </a:ext>
              </a:extLst>
            </p:cNvPr>
            <p:cNvSpPr/>
            <p:nvPr/>
          </p:nvSpPr>
          <p:spPr>
            <a:xfrm>
              <a:off x="3874178" y="3604558"/>
              <a:ext cx="1683405" cy="584316"/>
            </a:xfrm>
            <a:prstGeom prst="roundRect">
              <a:avLst>
                <a:gd name="adj" fmla="val 19797"/>
              </a:avLst>
            </a:prstGeom>
            <a:solidFill>
              <a:srgbClr val="EAEDF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ysClr val="windowText" lastClr="000000"/>
                  </a:solidFill>
                  <a:latin typeface="Montserrat" panose="00000500000000000000" pitchFamily="50" charset="0"/>
                </a:rPr>
                <a:t>Chat Support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16914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-0.09398 L 1.875E-6 -1.11111E-6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116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6.25E-7 -1.48148E-6 L 6.25E-7 0.09398 " pathEditMode="relative" rAng="0" ptsTypes="AA">
                                      <p:cBhvr>
                                        <p:cTn id="14" dur="20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699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875E-6 -0.09398 L 1.875E-6 -1.11111E-6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116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6.25E-7 -1.48148E-6 L 6.25E-7 0.09398 " pathEditMode="relative" rAng="0" ptsTypes="AA">
                                      <p:cBhvr>
                                        <p:cTn id="24" dur="2000" spd="-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699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3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5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55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55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55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2" grpId="0" animBg="1"/>
      <p:bldP spid="20" grpId="0" animBg="1"/>
      <p:bldP spid="25" grpId="0" animBg="1"/>
      <p:bldP spid="30" grpId="0" animBg="1"/>
      <p:bldP spid="34" grpId="0"/>
      <p:bldP spid="36" grpId="0"/>
      <p:bldP spid="37" grpId="0"/>
      <p:bldP spid="40" grpId="0"/>
      <p:bldP spid="9" grpId="0" animBg="1"/>
      <p:bldP spid="9" grpId="1" animBg="1"/>
      <p:bldP spid="15" grpId="0" animBg="1"/>
      <p:bldP spid="15" grpId="1" animBg="1"/>
      <p:bldP spid="22" grpId="0" animBg="1"/>
      <p:bldP spid="22" grpId="1" animBg="1"/>
      <p:bldP spid="28" grpId="0" animBg="1"/>
      <p:bldP spid="28" grpId="1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01F447A-6826-4460-A948-E20EC90C02CF}"/>
              </a:ext>
            </a:extLst>
          </p:cNvPr>
          <p:cNvSpPr txBox="1"/>
          <p:nvPr/>
        </p:nvSpPr>
        <p:spPr>
          <a:xfrm>
            <a:off x="3062156" y="468304"/>
            <a:ext cx="6067688" cy="646331"/>
          </a:xfrm>
          <a:prstGeom prst="rect">
            <a:avLst/>
          </a:prstGeom>
          <a:noFill/>
        </p:spPr>
        <p:txBody>
          <a:bodyPr wrap="none" lIns="0" tIns="91440" rIns="182880" bIns="91440" rtlCol="0" anchor="ctr" anchorCtr="0">
            <a:spAutoFit/>
          </a:bodyPr>
          <a:lstStyle/>
          <a:p>
            <a:pPr algn="ctr"/>
            <a:r>
              <a:rPr lang="en-US" sz="3000" b="1" dirty="0">
                <a:gradFill flip="none" rotWithShape="1"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tx2"/>
                    </a:gs>
                  </a:gsLst>
                  <a:lin ang="5400000" scaled="0"/>
                  <a:tileRect/>
                </a:gradFill>
                <a:latin typeface="Montserrat" panose="00000500000000000000" pitchFamily="50" charset="0"/>
              </a:rPr>
              <a:t>ROADMAP STATUS UPDATES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2B84200-F738-437B-B003-B6906B1FBA79}"/>
              </a:ext>
            </a:extLst>
          </p:cNvPr>
          <p:cNvCxnSpPr>
            <a:cxnSpLocks/>
          </p:cNvCxnSpPr>
          <p:nvPr/>
        </p:nvCxnSpPr>
        <p:spPr>
          <a:xfrm rot="5400000">
            <a:off x="6089984" y="-4330366"/>
            <a:ext cx="0" cy="12204032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FCB592D-7591-4AD3-9C59-F61F5496068A}"/>
              </a:ext>
            </a:extLst>
          </p:cNvPr>
          <p:cNvCxnSpPr>
            <a:cxnSpLocks/>
          </p:cNvCxnSpPr>
          <p:nvPr/>
        </p:nvCxnSpPr>
        <p:spPr>
          <a:xfrm rot="5400000">
            <a:off x="6089984" y="-1787191"/>
            <a:ext cx="0" cy="12204032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33519C43-A03A-4C5A-BEB7-A8BDA577B2F9}"/>
              </a:ext>
            </a:extLst>
          </p:cNvPr>
          <p:cNvSpPr txBox="1"/>
          <p:nvPr/>
        </p:nvSpPr>
        <p:spPr>
          <a:xfrm>
            <a:off x="2451951" y="1414579"/>
            <a:ext cx="23887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1"/>
                </a:solidFill>
                <a:latin typeface="Montserrat" panose="00000500000000000000" pitchFamily="50" charset="0"/>
              </a:rPr>
              <a:t>Grow from core market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C801BDD-2B12-4E6B-BAF6-CAD62A4B3EDA}"/>
              </a:ext>
            </a:extLst>
          </p:cNvPr>
          <p:cNvSpPr txBox="1"/>
          <p:nvPr/>
        </p:nvSpPr>
        <p:spPr>
          <a:xfrm>
            <a:off x="5895317" y="1414579"/>
            <a:ext cx="23150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2"/>
                </a:solidFill>
                <a:latin typeface="Montserrat" panose="00000500000000000000" pitchFamily="50" charset="0"/>
              </a:rPr>
              <a:t>Retain SMB customers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37E2253-98A0-435D-B9F3-4B1F803C63E0}"/>
              </a:ext>
            </a:extLst>
          </p:cNvPr>
          <p:cNvSpPr txBox="1"/>
          <p:nvPr/>
        </p:nvSpPr>
        <p:spPr>
          <a:xfrm>
            <a:off x="9462113" y="1414579"/>
            <a:ext cx="19944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3"/>
                </a:solidFill>
                <a:latin typeface="Montserrat" panose="00000500000000000000" pitchFamily="50" charset="0"/>
              </a:rPr>
              <a:t>Invest in the future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800CCB1-8FEA-4AF7-88BA-35073B2942D0}"/>
              </a:ext>
            </a:extLst>
          </p:cNvPr>
          <p:cNvCxnSpPr/>
          <p:nvPr/>
        </p:nvCxnSpPr>
        <p:spPr>
          <a:xfrm>
            <a:off x="1943100" y="1771650"/>
            <a:ext cx="0" cy="508635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F6AE0F2-59B4-46FA-802F-574A23A2532C}"/>
              </a:ext>
            </a:extLst>
          </p:cNvPr>
          <p:cNvCxnSpPr/>
          <p:nvPr/>
        </p:nvCxnSpPr>
        <p:spPr>
          <a:xfrm>
            <a:off x="5349597" y="1771650"/>
            <a:ext cx="0" cy="508635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BA812B8-5BC1-4BAF-8421-266DA2BE79F8}"/>
              </a:ext>
            </a:extLst>
          </p:cNvPr>
          <p:cNvCxnSpPr/>
          <p:nvPr/>
        </p:nvCxnSpPr>
        <p:spPr>
          <a:xfrm>
            <a:off x="8756093" y="1771650"/>
            <a:ext cx="0" cy="508635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9CA6A6BC-9E65-4C37-851C-59FDC9840D64}"/>
              </a:ext>
            </a:extLst>
          </p:cNvPr>
          <p:cNvSpPr txBox="1"/>
          <p:nvPr/>
        </p:nvSpPr>
        <p:spPr>
          <a:xfrm>
            <a:off x="935277" y="1933186"/>
            <a:ext cx="8867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Montserrat" panose="00000500000000000000" pitchFamily="50" charset="0"/>
              </a:rPr>
              <a:t>2021 – Q1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8045754-B387-4CD2-9BD6-E2C57F6A43B7}"/>
              </a:ext>
            </a:extLst>
          </p:cNvPr>
          <p:cNvGrpSpPr/>
          <p:nvPr/>
        </p:nvGrpSpPr>
        <p:grpSpPr>
          <a:xfrm>
            <a:off x="2064142" y="1933186"/>
            <a:ext cx="3164408" cy="926937"/>
            <a:chOff x="2064142" y="1895061"/>
            <a:chExt cx="3164408" cy="926937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22AF3EE-E09C-4896-9EC2-650F2C70AB33}"/>
                </a:ext>
              </a:extLst>
            </p:cNvPr>
            <p:cNvSpPr txBox="1"/>
            <p:nvPr/>
          </p:nvSpPr>
          <p:spPr>
            <a:xfrm>
              <a:off x="2078431" y="1895061"/>
              <a:ext cx="59663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b="1" dirty="0">
                  <a:solidFill>
                    <a:schemeClr val="tx2"/>
                  </a:solidFill>
                  <a:latin typeface="Montserrat" panose="00000500000000000000" pitchFamily="50" charset="0"/>
                </a:rPr>
                <a:t>Users</a:t>
              </a:r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FE8C0387-93CF-4F7B-A1B7-1B6CCEB1A33F}"/>
                </a:ext>
              </a:extLst>
            </p:cNvPr>
            <p:cNvGrpSpPr/>
            <p:nvPr/>
          </p:nvGrpSpPr>
          <p:grpSpPr>
            <a:xfrm>
              <a:off x="2064142" y="2270555"/>
              <a:ext cx="3164408" cy="268624"/>
              <a:chOff x="2311741" y="2545358"/>
              <a:chExt cx="3164408" cy="268624"/>
            </a:xfrm>
          </p:grpSpPr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6A6F01E3-7513-41BC-BAC4-75867DE336EC}"/>
                  </a:ext>
                </a:extLst>
              </p:cNvPr>
              <p:cNvSpPr/>
              <p:nvPr/>
            </p:nvSpPr>
            <p:spPr>
              <a:xfrm>
                <a:off x="2311741" y="2545358"/>
                <a:ext cx="3164408" cy="268624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20040" rtlCol="0" anchor="ctr"/>
              <a:lstStyle/>
              <a:p>
                <a:r>
                  <a:rPr lang="en-US" sz="1000" dirty="0">
                    <a:solidFill>
                      <a:schemeClr val="tx2"/>
                    </a:solidFill>
                    <a:latin typeface="Montserrat" panose="00000500000000000000" pitchFamily="50" charset="0"/>
                  </a:rPr>
                  <a:t>Growth Engine Reboot</a:t>
                </a:r>
              </a:p>
            </p:txBody>
          </p:sp>
          <p:sp>
            <p:nvSpPr>
              <p:cNvPr id="25" name="Rectangle: Rounded Corners 24">
                <a:extLst>
                  <a:ext uri="{FF2B5EF4-FFF2-40B4-BE49-F238E27FC236}">
                    <a16:creationId xmlns:a16="http://schemas.microsoft.com/office/drawing/2014/main" id="{EBE9C272-1719-442B-8C6A-EBCBC2A92CFF}"/>
                  </a:ext>
                </a:extLst>
              </p:cNvPr>
              <p:cNvSpPr/>
              <p:nvPr/>
            </p:nvSpPr>
            <p:spPr>
              <a:xfrm flipH="1">
                <a:off x="2416823" y="2622400"/>
                <a:ext cx="114540" cy="114540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D200C3E2-73FC-4B5C-9676-FED2215D4470}"/>
                </a:ext>
              </a:extLst>
            </p:cNvPr>
            <p:cNvCxnSpPr/>
            <p:nvPr/>
          </p:nvCxnSpPr>
          <p:spPr>
            <a:xfrm>
              <a:off x="2169224" y="2213613"/>
              <a:ext cx="2954244" cy="0"/>
            </a:xfrm>
            <a:prstGeom prst="line">
              <a:avLst/>
            </a:prstGeom>
            <a:ln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637DF553-AF1A-4F6D-883E-2D4C1B4774FE}"/>
                </a:ext>
              </a:extLst>
            </p:cNvPr>
            <p:cNvGrpSpPr/>
            <p:nvPr/>
          </p:nvGrpSpPr>
          <p:grpSpPr>
            <a:xfrm>
              <a:off x="2064142" y="2553374"/>
              <a:ext cx="3164408" cy="268624"/>
              <a:chOff x="2311741" y="2545358"/>
              <a:chExt cx="3164408" cy="268624"/>
            </a:xfrm>
          </p:grpSpPr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496C2A33-7EF3-442E-A8AA-A4194207D284}"/>
                  </a:ext>
                </a:extLst>
              </p:cNvPr>
              <p:cNvSpPr/>
              <p:nvPr/>
            </p:nvSpPr>
            <p:spPr>
              <a:xfrm>
                <a:off x="2311741" y="2545358"/>
                <a:ext cx="3164408" cy="268624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20040" rtlCol="0" anchor="ctr"/>
              <a:lstStyle/>
              <a:p>
                <a:r>
                  <a:rPr lang="en-US" sz="1000" dirty="0">
                    <a:solidFill>
                      <a:schemeClr val="tx2"/>
                    </a:solidFill>
                    <a:latin typeface="Montserrat" panose="00000500000000000000" pitchFamily="50" charset="0"/>
                  </a:rPr>
                  <a:t>Financial reports for Marketing</a:t>
                </a:r>
              </a:p>
            </p:txBody>
          </p:sp>
          <p:sp>
            <p:nvSpPr>
              <p:cNvPr id="33" name="Rectangle: Rounded Corners 32">
                <a:extLst>
                  <a:ext uri="{FF2B5EF4-FFF2-40B4-BE49-F238E27FC236}">
                    <a16:creationId xmlns:a16="http://schemas.microsoft.com/office/drawing/2014/main" id="{9F888619-CE21-4E58-BEFB-2A0859A0A89B}"/>
                  </a:ext>
                </a:extLst>
              </p:cNvPr>
              <p:cNvSpPr/>
              <p:nvPr/>
            </p:nvSpPr>
            <p:spPr>
              <a:xfrm flipH="1">
                <a:off x="2416823" y="2622400"/>
                <a:ext cx="114540" cy="114540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589366F8-451E-433E-B4CF-7572C147E9D2}"/>
              </a:ext>
            </a:extLst>
          </p:cNvPr>
          <p:cNvGrpSpPr/>
          <p:nvPr/>
        </p:nvGrpSpPr>
        <p:grpSpPr>
          <a:xfrm>
            <a:off x="2064142" y="3049513"/>
            <a:ext cx="3164408" cy="644118"/>
            <a:chOff x="2064142" y="1895061"/>
            <a:chExt cx="3164408" cy="644118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6A321B12-D3DD-420E-AD35-BB634DE3A6C1}"/>
                </a:ext>
              </a:extLst>
            </p:cNvPr>
            <p:cNvSpPr txBox="1"/>
            <p:nvPr/>
          </p:nvSpPr>
          <p:spPr>
            <a:xfrm>
              <a:off x="2078431" y="1895061"/>
              <a:ext cx="100860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b="1" dirty="0">
                  <a:solidFill>
                    <a:schemeClr val="tx2"/>
                  </a:solidFill>
                  <a:latin typeface="Montserrat" panose="00000500000000000000" pitchFamily="50" charset="0"/>
                </a:rPr>
                <a:t>Businesses</a:t>
              </a:r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88C120E3-8AC7-4FA8-8CA4-4A31979502ED}"/>
                </a:ext>
              </a:extLst>
            </p:cNvPr>
            <p:cNvGrpSpPr/>
            <p:nvPr/>
          </p:nvGrpSpPr>
          <p:grpSpPr>
            <a:xfrm>
              <a:off x="2064142" y="2270555"/>
              <a:ext cx="3164408" cy="268624"/>
              <a:chOff x="2311741" y="2545358"/>
              <a:chExt cx="3164408" cy="268624"/>
            </a:xfrm>
          </p:grpSpPr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6B978224-6F91-4761-80A9-B92C30D4D4DB}"/>
                  </a:ext>
                </a:extLst>
              </p:cNvPr>
              <p:cNvSpPr/>
              <p:nvPr/>
            </p:nvSpPr>
            <p:spPr>
              <a:xfrm>
                <a:off x="2311741" y="2545358"/>
                <a:ext cx="3164408" cy="268624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20040" rtlCol="0" anchor="ctr"/>
              <a:lstStyle/>
              <a:p>
                <a:r>
                  <a:rPr lang="en-US" sz="1000" dirty="0">
                    <a:solidFill>
                      <a:schemeClr val="tx2"/>
                    </a:solidFill>
                    <a:latin typeface="Montserrat" panose="00000500000000000000" pitchFamily="50" charset="0"/>
                  </a:rPr>
                  <a:t>Take rate analysis suites</a:t>
                </a:r>
              </a:p>
            </p:txBody>
          </p:sp>
          <p:sp>
            <p:nvSpPr>
              <p:cNvPr id="43" name="Rectangle: Rounded Corners 42">
                <a:extLst>
                  <a:ext uri="{FF2B5EF4-FFF2-40B4-BE49-F238E27FC236}">
                    <a16:creationId xmlns:a16="http://schemas.microsoft.com/office/drawing/2014/main" id="{7E63A16F-2622-4987-A463-C64D9189ABA1}"/>
                  </a:ext>
                </a:extLst>
              </p:cNvPr>
              <p:cNvSpPr/>
              <p:nvPr/>
            </p:nvSpPr>
            <p:spPr>
              <a:xfrm flipH="1">
                <a:off x="2416823" y="2622400"/>
                <a:ext cx="114540" cy="114540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3EEB11BC-4B16-4A6E-AF44-8798A1DC031E}"/>
                </a:ext>
              </a:extLst>
            </p:cNvPr>
            <p:cNvCxnSpPr/>
            <p:nvPr/>
          </p:nvCxnSpPr>
          <p:spPr>
            <a:xfrm>
              <a:off x="2169224" y="2213613"/>
              <a:ext cx="2954244" cy="0"/>
            </a:xfrm>
            <a:prstGeom prst="line">
              <a:avLst/>
            </a:prstGeom>
            <a:ln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336B4AFF-A684-48B5-B362-9089744F903B}"/>
              </a:ext>
            </a:extLst>
          </p:cNvPr>
          <p:cNvSpPr txBox="1"/>
          <p:nvPr/>
        </p:nvSpPr>
        <p:spPr>
          <a:xfrm>
            <a:off x="5484930" y="1933186"/>
            <a:ext cx="100860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>
                <a:solidFill>
                  <a:schemeClr val="tx2"/>
                </a:solidFill>
                <a:latin typeface="Montserrat" panose="00000500000000000000" pitchFamily="50" charset="0"/>
              </a:rPr>
              <a:t>Businesses</a:t>
            </a: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76E103D0-8819-496D-9C43-AC1075C4C828}"/>
              </a:ext>
            </a:extLst>
          </p:cNvPr>
          <p:cNvGrpSpPr/>
          <p:nvPr/>
        </p:nvGrpSpPr>
        <p:grpSpPr>
          <a:xfrm>
            <a:off x="5470641" y="2308680"/>
            <a:ext cx="3164408" cy="268624"/>
            <a:chOff x="2311741" y="2545358"/>
            <a:chExt cx="3164408" cy="268624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D81D31E2-72D6-41DC-A00B-A451688BECFB}"/>
                </a:ext>
              </a:extLst>
            </p:cNvPr>
            <p:cNvSpPr/>
            <p:nvPr/>
          </p:nvSpPr>
          <p:spPr>
            <a:xfrm>
              <a:off x="2311741" y="2545358"/>
              <a:ext cx="3164408" cy="268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20040" rtlCol="0" anchor="t" anchorCtr="0"/>
            <a:lstStyle/>
            <a:p>
              <a:r>
                <a:rPr lang="en-US" sz="10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Providers want to set their own quarter start date/Month</a:t>
              </a:r>
            </a:p>
          </p:txBody>
        </p:sp>
        <p:sp>
          <p:nvSpPr>
            <p:cNvPr id="52" name="Rectangle: Rounded Corners 51">
              <a:extLst>
                <a:ext uri="{FF2B5EF4-FFF2-40B4-BE49-F238E27FC236}">
                  <a16:creationId xmlns:a16="http://schemas.microsoft.com/office/drawing/2014/main" id="{9053FAB6-57A5-481C-87FE-DA40B01611FE}"/>
                </a:ext>
              </a:extLst>
            </p:cNvPr>
            <p:cNvSpPr/>
            <p:nvPr/>
          </p:nvSpPr>
          <p:spPr>
            <a:xfrm flipH="1">
              <a:off x="2416823" y="2622400"/>
              <a:ext cx="114540" cy="11454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CA072BE-3687-4C13-A64F-C6F7DFCFD574}"/>
              </a:ext>
            </a:extLst>
          </p:cNvPr>
          <p:cNvCxnSpPr/>
          <p:nvPr/>
        </p:nvCxnSpPr>
        <p:spPr>
          <a:xfrm>
            <a:off x="5575723" y="2251738"/>
            <a:ext cx="2954244" cy="0"/>
          </a:xfrm>
          <a:prstGeom prst="line">
            <a:avLst/>
          </a:prstGeom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Group 47">
            <a:extLst>
              <a:ext uri="{FF2B5EF4-FFF2-40B4-BE49-F238E27FC236}">
                <a16:creationId xmlns:a16="http://schemas.microsoft.com/office/drawing/2014/main" id="{1ADDDB27-766C-4E89-9807-C92B3D93F82C}"/>
              </a:ext>
            </a:extLst>
          </p:cNvPr>
          <p:cNvGrpSpPr/>
          <p:nvPr/>
        </p:nvGrpSpPr>
        <p:grpSpPr>
          <a:xfrm>
            <a:off x="5470641" y="2734380"/>
            <a:ext cx="3164408" cy="268624"/>
            <a:chOff x="2311741" y="2688239"/>
            <a:chExt cx="3164408" cy="268624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2205EF13-A2C5-41FE-BACC-45CF1D619422}"/>
                </a:ext>
              </a:extLst>
            </p:cNvPr>
            <p:cNvSpPr/>
            <p:nvPr/>
          </p:nvSpPr>
          <p:spPr>
            <a:xfrm>
              <a:off x="2311741" y="2688239"/>
              <a:ext cx="3164408" cy="268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20040" rtlCol="0" anchor="ctr"/>
            <a:lstStyle/>
            <a:p>
              <a:r>
                <a:rPr lang="en-US" sz="10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Financial reports for Marketing</a:t>
              </a:r>
            </a:p>
          </p:txBody>
        </p:sp>
        <p:sp>
          <p:nvSpPr>
            <p:cNvPr id="50" name="Rectangle: Rounded Corners 49">
              <a:extLst>
                <a:ext uri="{FF2B5EF4-FFF2-40B4-BE49-F238E27FC236}">
                  <a16:creationId xmlns:a16="http://schemas.microsoft.com/office/drawing/2014/main" id="{573128C7-523E-4790-936D-D52512EC9BD2}"/>
                </a:ext>
              </a:extLst>
            </p:cNvPr>
            <p:cNvSpPr/>
            <p:nvPr/>
          </p:nvSpPr>
          <p:spPr>
            <a:xfrm flipH="1">
              <a:off x="2416823" y="2765281"/>
              <a:ext cx="114540" cy="11454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395DD17B-A37A-4518-8724-B70290DCCF82}"/>
              </a:ext>
            </a:extLst>
          </p:cNvPr>
          <p:cNvGrpSpPr/>
          <p:nvPr/>
        </p:nvGrpSpPr>
        <p:grpSpPr>
          <a:xfrm>
            <a:off x="5470641" y="3179192"/>
            <a:ext cx="3164408" cy="644118"/>
            <a:chOff x="2064142" y="1895061"/>
            <a:chExt cx="3164408" cy="644118"/>
          </a:xfrm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B4490262-3897-4441-A7AE-B507CBEFE723}"/>
                </a:ext>
              </a:extLst>
            </p:cNvPr>
            <p:cNvSpPr txBox="1"/>
            <p:nvPr/>
          </p:nvSpPr>
          <p:spPr>
            <a:xfrm>
              <a:off x="2078431" y="1895061"/>
              <a:ext cx="137890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b="1" dirty="0">
                  <a:solidFill>
                    <a:schemeClr val="tx2"/>
                  </a:solidFill>
                  <a:latin typeface="Montserrat" panose="00000500000000000000" pitchFamily="50" charset="0"/>
                </a:rPr>
                <a:t>Finance/Tooling</a:t>
              </a:r>
            </a:p>
          </p:txBody>
        </p: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A9C10C6D-DDD5-4BF8-82A9-619DDE495630}"/>
                </a:ext>
              </a:extLst>
            </p:cNvPr>
            <p:cNvGrpSpPr/>
            <p:nvPr/>
          </p:nvGrpSpPr>
          <p:grpSpPr>
            <a:xfrm>
              <a:off x="2064142" y="2270555"/>
              <a:ext cx="3164408" cy="268624"/>
              <a:chOff x="2311741" y="2545358"/>
              <a:chExt cx="3164408" cy="268624"/>
            </a:xfrm>
          </p:grpSpPr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B5FCD63B-91AF-4A66-A1FE-EFD7C21FAB8C}"/>
                  </a:ext>
                </a:extLst>
              </p:cNvPr>
              <p:cNvSpPr/>
              <p:nvPr/>
            </p:nvSpPr>
            <p:spPr>
              <a:xfrm>
                <a:off x="2311741" y="2545358"/>
                <a:ext cx="3164408" cy="268624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20040" rtlCol="0" anchor="ctr"/>
              <a:lstStyle/>
              <a:p>
                <a:r>
                  <a:rPr lang="en-US" sz="1000" dirty="0">
                    <a:solidFill>
                      <a:schemeClr val="tx2"/>
                    </a:solidFill>
                    <a:latin typeface="Montserrat" panose="00000500000000000000" pitchFamily="50" charset="0"/>
                  </a:rPr>
                  <a:t>Mobile Onboarding v2</a:t>
                </a:r>
              </a:p>
            </p:txBody>
          </p:sp>
          <p:sp>
            <p:nvSpPr>
              <p:cNvPr id="58" name="Rectangle: Rounded Corners 57">
                <a:extLst>
                  <a:ext uri="{FF2B5EF4-FFF2-40B4-BE49-F238E27FC236}">
                    <a16:creationId xmlns:a16="http://schemas.microsoft.com/office/drawing/2014/main" id="{6A21B614-EBC2-4540-B831-D59010843C74}"/>
                  </a:ext>
                </a:extLst>
              </p:cNvPr>
              <p:cNvSpPr/>
              <p:nvPr/>
            </p:nvSpPr>
            <p:spPr>
              <a:xfrm flipH="1">
                <a:off x="2416823" y="2622400"/>
                <a:ext cx="114540" cy="114540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677657CD-4A9F-46AE-B1B0-6D132EDAFC80}"/>
                </a:ext>
              </a:extLst>
            </p:cNvPr>
            <p:cNvCxnSpPr/>
            <p:nvPr/>
          </p:nvCxnSpPr>
          <p:spPr>
            <a:xfrm>
              <a:off x="2169224" y="2213613"/>
              <a:ext cx="2954244" cy="0"/>
            </a:xfrm>
            <a:prstGeom prst="line">
              <a:avLst/>
            </a:prstGeom>
            <a:ln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8730B540-37BF-4F57-9A7B-6C5342A04DFB}"/>
              </a:ext>
            </a:extLst>
          </p:cNvPr>
          <p:cNvGrpSpPr/>
          <p:nvPr/>
        </p:nvGrpSpPr>
        <p:grpSpPr>
          <a:xfrm>
            <a:off x="8870923" y="1933186"/>
            <a:ext cx="3164408" cy="926937"/>
            <a:chOff x="2064142" y="1895061"/>
            <a:chExt cx="3164408" cy="926937"/>
          </a:xfrm>
        </p:grpSpPr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1DBB1C5B-5124-4577-BD13-9D038F20579D}"/>
                </a:ext>
              </a:extLst>
            </p:cNvPr>
            <p:cNvSpPr txBox="1"/>
            <p:nvPr/>
          </p:nvSpPr>
          <p:spPr>
            <a:xfrm>
              <a:off x="2078431" y="1895061"/>
              <a:ext cx="53091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b="1" dirty="0">
                  <a:solidFill>
                    <a:schemeClr val="tx2"/>
                  </a:solidFill>
                  <a:latin typeface="Montserrat" panose="00000500000000000000" pitchFamily="50" charset="0"/>
                </a:rPr>
                <a:t>Infra</a:t>
              </a:r>
            </a:p>
          </p:txBody>
        </p:sp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A7F0FC34-B10E-41AB-9BED-947E91EB76A7}"/>
                </a:ext>
              </a:extLst>
            </p:cNvPr>
            <p:cNvGrpSpPr/>
            <p:nvPr/>
          </p:nvGrpSpPr>
          <p:grpSpPr>
            <a:xfrm>
              <a:off x="2064142" y="2270555"/>
              <a:ext cx="3164408" cy="268624"/>
              <a:chOff x="2311741" y="2545358"/>
              <a:chExt cx="3164408" cy="268624"/>
            </a:xfrm>
          </p:grpSpPr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A2C368BD-5A01-4205-8495-1A989987E4FD}"/>
                  </a:ext>
                </a:extLst>
              </p:cNvPr>
              <p:cNvSpPr/>
              <p:nvPr/>
            </p:nvSpPr>
            <p:spPr>
              <a:xfrm>
                <a:off x="2311741" y="2545358"/>
                <a:ext cx="3164408" cy="268624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20040" rtlCol="0" anchor="ctr"/>
              <a:lstStyle/>
              <a:p>
                <a:r>
                  <a:rPr lang="en-US" sz="1000" dirty="0">
                    <a:solidFill>
                      <a:schemeClr val="tx2"/>
                    </a:solidFill>
                    <a:latin typeface="Montserrat" panose="00000500000000000000" pitchFamily="50" charset="0"/>
                  </a:rPr>
                  <a:t>Authentication with 3</a:t>
                </a:r>
                <a:r>
                  <a:rPr lang="en-US" sz="1000" baseline="30000" dirty="0">
                    <a:solidFill>
                      <a:schemeClr val="tx2"/>
                    </a:solidFill>
                    <a:latin typeface="Montserrat" panose="00000500000000000000" pitchFamily="50" charset="0"/>
                  </a:rPr>
                  <a:t>rd</a:t>
                </a:r>
                <a:r>
                  <a:rPr lang="en-US" sz="1000" dirty="0">
                    <a:solidFill>
                      <a:schemeClr val="tx2"/>
                    </a:solidFill>
                    <a:latin typeface="Montserrat" panose="00000500000000000000" pitchFamily="50" charset="0"/>
                  </a:rPr>
                  <a:t> party data</a:t>
                </a:r>
              </a:p>
            </p:txBody>
          </p:sp>
          <p:sp>
            <p:nvSpPr>
              <p:cNvPr id="67" name="Rectangle: Rounded Corners 66">
                <a:extLst>
                  <a:ext uri="{FF2B5EF4-FFF2-40B4-BE49-F238E27FC236}">
                    <a16:creationId xmlns:a16="http://schemas.microsoft.com/office/drawing/2014/main" id="{CB917194-6A55-4213-947B-0C1A2CD3497C}"/>
                  </a:ext>
                </a:extLst>
              </p:cNvPr>
              <p:cNvSpPr/>
              <p:nvPr/>
            </p:nvSpPr>
            <p:spPr>
              <a:xfrm flipH="1">
                <a:off x="2416823" y="2622400"/>
                <a:ext cx="114540" cy="114540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46D6BE65-31B4-4154-B315-06738ED45494}"/>
                </a:ext>
              </a:extLst>
            </p:cNvPr>
            <p:cNvCxnSpPr/>
            <p:nvPr/>
          </p:nvCxnSpPr>
          <p:spPr>
            <a:xfrm>
              <a:off x="2169224" y="2213613"/>
              <a:ext cx="2954244" cy="0"/>
            </a:xfrm>
            <a:prstGeom prst="line">
              <a:avLst/>
            </a:prstGeom>
            <a:ln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30090690-92AF-4473-87BD-A4064387D5DE}"/>
                </a:ext>
              </a:extLst>
            </p:cNvPr>
            <p:cNvGrpSpPr/>
            <p:nvPr/>
          </p:nvGrpSpPr>
          <p:grpSpPr>
            <a:xfrm>
              <a:off x="2064142" y="2553374"/>
              <a:ext cx="3164408" cy="268624"/>
              <a:chOff x="2311741" y="2545358"/>
              <a:chExt cx="3164408" cy="268624"/>
            </a:xfrm>
          </p:grpSpPr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EAC4B196-A8E3-4576-87AA-A29C4C79ACD9}"/>
                  </a:ext>
                </a:extLst>
              </p:cNvPr>
              <p:cNvSpPr/>
              <p:nvPr/>
            </p:nvSpPr>
            <p:spPr>
              <a:xfrm>
                <a:off x="2311741" y="2545358"/>
                <a:ext cx="3164408" cy="268624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20040" rtlCol="0" anchor="ctr"/>
              <a:lstStyle/>
              <a:p>
                <a:r>
                  <a:rPr lang="en-US" sz="1000" dirty="0">
                    <a:solidFill>
                      <a:schemeClr val="tx2"/>
                    </a:solidFill>
                    <a:latin typeface="Montserrat" panose="00000500000000000000" pitchFamily="50" charset="0"/>
                  </a:rPr>
                  <a:t>Custom report with AI prediction</a:t>
                </a:r>
              </a:p>
            </p:txBody>
          </p:sp>
          <p:sp>
            <p:nvSpPr>
              <p:cNvPr id="65" name="Rectangle: Rounded Corners 64">
                <a:extLst>
                  <a:ext uri="{FF2B5EF4-FFF2-40B4-BE49-F238E27FC236}">
                    <a16:creationId xmlns:a16="http://schemas.microsoft.com/office/drawing/2014/main" id="{4B9A9A60-9611-4FE7-A3D7-9032CE17D9A7}"/>
                  </a:ext>
                </a:extLst>
              </p:cNvPr>
              <p:cNvSpPr/>
              <p:nvPr/>
            </p:nvSpPr>
            <p:spPr>
              <a:xfrm flipH="1">
                <a:off x="2416823" y="2622400"/>
                <a:ext cx="114540" cy="114540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76" name="TextBox 75">
            <a:extLst>
              <a:ext uri="{FF2B5EF4-FFF2-40B4-BE49-F238E27FC236}">
                <a16:creationId xmlns:a16="http://schemas.microsoft.com/office/drawing/2014/main" id="{00ADBCD8-76BD-4C35-A51A-FABE8121A6E9}"/>
              </a:ext>
            </a:extLst>
          </p:cNvPr>
          <p:cNvSpPr txBox="1"/>
          <p:nvPr/>
        </p:nvSpPr>
        <p:spPr>
          <a:xfrm>
            <a:off x="904820" y="4476749"/>
            <a:ext cx="9172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Montserrat" panose="00000500000000000000" pitchFamily="50" charset="0"/>
              </a:rPr>
              <a:t>2021 – Q2</a:t>
            </a: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A00DFF99-ABFC-4700-ACEE-E0DC7F96C7C0}"/>
              </a:ext>
            </a:extLst>
          </p:cNvPr>
          <p:cNvGrpSpPr/>
          <p:nvPr/>
        </p:nvGrpSpPr>
        <p:grpSpPr>
          <a:xfrm>
            <a:off x="2064142" y="5310257"/>
            <a:ext cx="3164408" cy="926937"/>
            <a:chOff x="2064142" y="1895061"/>
            <a:chExt cx="3164408" cy="926937"/>
          </a:xfrm>
        </p:grpSpPr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1E0A85B2-35E5-431A-913B-6AE3691DB0CD}"/>
                </a:ext>
              </a:extLst>
            </p:cNvPr>
            <p:cNvSpPr txBox="1"/>
            <p:nvPr/>
          </p:nvSpPr>
          <p:spPr>
            <a:xfrm>
              <a:off x="2078431" y="1895061"/>
              <a:ext cx="137890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b="1" dirty="0">
                  <a:solidFill>
                    <a:schemeClr val="tx2"/>
                  </a:solidFill>
                  <a:latin typeface="Montserrat" panose="00000500000000000000" pitchFamily="50" charset="0"/>
                </a:rPr>
                <a:t>Finance/Tooling</a:t>
              </a:r>
            </a:p>
          </p:txBody>
        </p:sp>
        <p:grpSp>
          <p:nvGrpSpPr>
            <p:cNvPr id="108" name="Group 107">
              <a:extLst>
                <a:ext uri="{FF2B5EF4-FFF2-40B4-BE49-F238E27FC236}">
                  <a16:creationId xmlns:a16="http://schemas.microsoft.com/office/drawing/2014/main" id="{986D68F7-702B-478A-A258-279BCF7CD3C4}"/>
                </a:ext>
              </a:extLst>
            </p:cNvPr>
            <p:cNvGrpSpPr/>
            <p:nvPr/>
          </p:nvGrpSpPr>
          <p:grpSpPr>
            <a:xfrm>
              <a:off x="2064142" y="2270555"/>
              <a:ext cx="3164408" cy="268624"/>
              <a:chOff x="2311741" y="2545358"/>
              <a:chExt cx="3164408" cy="268624"/>
            </a:xfrm>
          </p:grpSpPr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0B551691-2F39-4721-AA2D-0F8BA574DE0F}"/>
                  </a:ext>
                </a:extLst>
              </p:cNvPr>
              <p:cNvSpPr/>
              <p:nvPr/>
            </p:nvSpPr>
            <p:spPr>
              <a:xfrm>
                <a:off x="2311741" y="2545358"/>
                <a:ext cx="3164408" cy="268624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20040" rtlCol="0" anchor="ctr"/>
              <a:lstStyle/>
              <a:p>
                <a:r>
                  <a:rPr lang="en-US" sz="1000" dirty="0">
                    <a:solidFill>
                      <a:schemeClr val="tx2"/>
                    </a:solidFill>
                    <a:latin typeface="Montserrat" panose="00000500000000000000" pitchFamily="50" charset="0"/>
                  </a:rPr>
                  <a:t>New partner portal for faster onboarding</a:t>
                </a:r>
              </a:p>
            </p:txBody>
          </p:sp>
          <p:sp>
            <p:nvSpPr>
              <p:cNvPr id="114" name="Rectangle: Rounded Corners 113">
                <a:extLst>
                  <a:ext uri="{FF2B5EF4-FFF2-40B4-BE49-F238E27FC236}">
                    <a16:creationId xmlns:a16="http://schemas.microsoft.com/office/drawing/2014/main" id="{D8331CFA-DBF0-424E-ABBF-50BE0E2CB352}"/>
                  </a:ext>
                </a:extLst>
              </p:cNvPr>
              <p:cNvSpPr/>
              <p:nvPr/>
            </p:nvSpPr>
            <p:spPr>
              <a:xfrm flipH="1">
                <a:off x="2416823" y="2622400"/>
                <a:ext cx="114540" cy="114540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EE21B17F-F405-45FB-9009-4A0EEF4DA5A0}"/>
                </a:ext>
              </a:extLst>
            </p:cNvPr>
            <p:cNvCxnSpPr/>
            <p:nvPr/>
          </p:nvCxnSpPr>
          <p:spPr>
            <a:xfrm>
              <a:off x="2169224" y="2213613"/>
              <a:ext cx="2954244" cy="0"/>
            </a:xfrm>
            <a:prstGeom prst="line">
              <a:avLst/>
            </a:prstGeom>
            <a:ln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0" name="Group 109">
              <a:extLst>
                <a:ext uri="{FF2B5EF4-FFF2-40B4-BE49-F238E27FC236}">
                  <a16:creationId xmlns:a16="http://schemas.microsoft.com/office/drawing/2014/main" id="{31108266-48A4-4FD2-B808-A7ABD57FB76A}"/>
                </a:ext>
              </a:extLst>
            </p:cNvPr>
            <p:cNvGrpSpPr/>
            <p:nvPr/>
          </p:nvGrpSpPr>
          <p:grpSpPr>
            <a:xfrm>
              <a:off x="2064142" y="2553374"/>
              <a:ext cx="3164408" cy="268624"/>
              <a:chOff x="2311741" y="2545358"/>
              <a:chExt cx="3164408" cy="268624"/>
            </a:xfrm>
          </p:grpSpPr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461D1591-83B4-46AF-98AE-367552071E92}"/>
                  </a:ext>
                </a:extLst>
              </p:cNvPr>
              <p:cNvSpPr/>
              <p:nvPr/>
            </p:nvSpPr>
            <p:spPr>
              <a:xfrm>
                <a:off x="2311741" y="2545358"/>
                <a:ext cx="3164408" cy="268624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20040" rtlCol="0" anchor="ctr"/>
              <a:lstStyle/>
              <a:p>
                <a:r>
                  <a:rPr lang="en-US" sz="1000" dirty="0">
                    <a:solidFill>
                      <a:schemeClr val="tx2"/>
                    </a:solidFill>
                    <a:latin typeface="Montserrat" panose="00000500000000000000" pitchFamily="50" charset="0"/>
                  </a:rPr>
                  <a:t>New idea associated with grouped reports</a:t>
                </a:r>
              </a:p>
            </p:txBody>
          </p:sp>
          <p:sp>
            <p:nvSpPr>
              <p:cNvPr id="112" name="Rectangle: Rounded Corners 111">
                <a:extLst>
                  <a:ext uri="{FF2B5EF4-FFF2-40B4-BE49-F238E27FC236}">
                    <a16:creationId xmlns:a16="http://schemas.microsoft.com/office/drawing/2014/main" id="{6F2E1C73-01D1-4082-9868-B120E84D622D}"/>
                  </a:ext>
                </a:extLst>
              </p:cNvPr>
              <p:cNvSpPr/>
              <p:nvPr/>
            </p:nvSpPr>
            <p:spPr>
              <a:xfrm flipH="1">
                <a:off x="2416823" y="2622400"/>
                <a:ext cx="114540" cy="114540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FB723424-4379-41C7-9C35-5B25FA828F7D}"/>
              </a:ext>
            </a:extLst>
          </p:cNvPr>
          <p:cNvGrpSpPr/>
          <p:nvPr/>
        </p:nvGrpSpPr>
        <p:grpSpPr>
          <a:xfrm>
            <a:off x="2064142" y="4476749"/>
            <a:ext cx="3164408" cy="644118"/>
            <a:chOff x="2064142" y="1895061"/>
            <a:chExt cx="3164408" cy="644118"/>
          </a:xfrm>
        </p:grpSpPr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6EE19477-91B7-4364-87CD-273B819AA09D}"/>
                </a:ext>
              </a:extLst>
            </p:cNvPr>
            <p:cNvSpPr txBox="1"/>
            <p:nvPr/>
          </p:nvSpPr>
          <p:spPr>
            <a:xfrm>
              <a:off x="2078431" y="1895061"/>
              <a:ext cx="59663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b="1" dirty="0">
                  <a:solidFill>
                    <a:schemeClr val="tx2"/>
                  </a:solidFill>
                  <a:latin typeface="Montserrat" panose="00000500000000000000" pitchFamily="50" charset="0"/>
                </a:rPr>
                <a:t>Users</a:t>
              </a:r>
            </a:p>
          </p:txBody>
        </p:sp>
        <p:grpSp>
          <p:nvGrpSpPr>
            <p:cNvPr id="103" name="Group 102">
              <a:extLst>
                <a:ext uri="{FF2B5EF4-FFF2-40B4-BE49-F238E27FC236}">
                  <a16:creationId xmlns:a16="http://schemas.microsoft.com/office/drawing/2014/main" id="{21E93E2A-123C-4C61-8083-52BD6E3D9FAD}"/>
                </a:ext>
              </a:extLst>
            </p:cNvPr>
            <p:cNvGrpSpPr/>
            <p:nvPr/>
          </p:nvGrpSpPr>
          <p:grpSpPr>
            <a:xfrm>
              <a:off x="2064142" y="2270555"/>
              <a:ext cx="3164408" cy="268624"/>
              <a:chOff x="2311741" y="2545358"/>
              <a:chExt cx="3164408" cy="268624"/>
            </a:xfrm>
          </p:grpSpPr>
          <p:sp>
            <p:nvSpPr>
              <p:cNvPr id="105" name="Rectangle 104">
                <a:extLst>
                  <a:ext uri="{FF2B5EF4-FFF2-40B4-BE49-F238E27FC236}">
                    <a16:creationId xmlns:a16="http://schemas.microsoft.com/office/drawing/2014/main" id="{C8E9BBDA-B50A-4D84-AF5A-F486AB3EAF97}"/>
                  </a:ext>
                </a:extLst>
              </p:cNvPr>
              <p:cNvSpPr/>
              <p:nvPr/>
            </p:nvSpPr>
            <p:spPr>
              <a:xfrm>
                <a:off x="2311741" y="2545358"/>
                <a:ext cx="3164408" cy="268624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20040" rtlCol="0" anchor="ctr"/>
              <a:lstStyle/>
              <a:p>
                <a:r>
                  <a:rPr lang="en-US" sz="1000" dirty="0">
                    <a:solidFill>
                      <a:schemeClr val="tx2"/>
                    </a:solidFill>
                    <a:latin typeface="Montserrat" panose="00000500000000000000" pitchFamily="50" charset="0"/>
                  </a:rPr>
                  <a:t>Integrate with SDFC</a:t>
                </a:r>
              </a:p>
            </p:txBody>
          </p:sp>
          <p:sp>
            <p:nvSpPr>
              <p:cNvPr id="106" name="Rectangle: Rounded Corners 105">
                <a:extLst>
                  <a:ext uri="{FF2B5EF4-FFF2-40B4-BE49-F238E27FC236}">
                    <a16:creationId xmlns:a16="http://schemas.microsoft.com/office/drawing/2014/main" id="{4E70909B-4D19-4B34-BA3A-7609D93D9595}"/>
                  </a:ext>
                </a:extLst>
              </p:cNvPr>
              <p:cNvSpPr/>
              <p:nvPr/>
            </p:nvSpPr>
            <p:spPr>
              <a:xfrm flipH="1">
                <a:off x="2416823" y="2622400"/>
                <a:ext cx="114540" cy="114540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34965DD8-77A6-4C7B-B0B0-D42D382A40BB}"/>
                </a:ext>
              </a:extLst>
            </p:cNvPr>
            <p:cNvCxnSpPr/>
            <p:nvPr/>
          </p:nvCxnSpPr>
          <p:spPr>
            <a:xfrm>
              <a:off x="2169224" y="2213613"/>
              <a:ext cx="2954244" cy="0"/>
            </a:xfrm>
            <a:prstGeom prst="line">
              <a:avLst/>
            </a:prstGeom>
            <a:ln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A9177979-474A-4F2F-9C0C-35BBD211E6B3}"/>
              </a:ext>
            </a:extLst>
          </p:cNvPr>
          <p:cNvSpPr txBox="1"/>
          <p:nvPr/>
        </p:nvSpPr>
        <p:spPr>
          <a:xfrm>
            <a:off x="5484930" y="4476749"/>
            <a:ext cx="100860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>
                <a:solidFill>
                  <a:schemeClr val="tx2"/>
                </a:solidFill>
                <a:latin typeface="Montserrat" panose="00000500000000000000" pitchFamily="50" charset="0"/>
              </a:rPr>
              <a:t>Businesses</a:t>
            </a:r>
          </a:p>
        </p:txBody>
      </p:sp>
      <p:grpSp>
        <p:nvGrpSpPr>
          <p:cNvPr id="80" name="Group 79">
            <a:extLst>
              <a:ext uri="{FF2B5EF4-FFF2-40B4-BE49-F238E27FC236}">
                <a16:creationId xmlns:a16="http://schemas.microsoft.com/office/drawing/2014/main" id="{C3543AB0-22D4-474E-87B7-8C62A72B2E27}"/>
              </a:ext>
            </a:extLst>
          </p:cNvPr>
          <p:cNvGrpSpPr/>
          <p:nvPr/>
        </p:nvGrpSpPr>
        <p:grpSpPr>
          <a:xfrm>
            <a:off x="5470641" y="4852243"/>
            <a:ext cx="3164408" cy="268624"/>
            <a:chOff x="2311741" y="2545358"/>
            <a:chExt cx="3164408" cy="268624"/>
          </a:xfrm>
        </p:grpSpPr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85B39C55-BD1F-49E2-90B6-EA8A109B9E57}"/>
                </a:ext>
              </a:extLst>
            </p:cNvPr>
            <p:cNvSpPr/>
            <p:nvPr/>
          </p:nvSpPr>
          <p:spPr>
            <a:xfrm>
              <a:off x="2311741" y="2545358"/>
              <a:ext cx="3164408" cy="268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20040" rtlCol="0" anchor="t" anchorCtr="0"/>
            <a:lstStyle/>
            <a:p>
              <a:r>
                <a:rPr lang="en-US" sz="10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Transactional balance report</a:t>
              </a:r>
            </a:p>
          </p:txBody>
        </p:sp>
        <p:sp>
          <p:nvSpPr>
            <p:cNvPr id="101" name="Rectangle: Rounded Corners 100">
              <a:extLst>
                <a:ext uri="{FF2B5EF4-FFF2-40B4-BE49-F238E27FC236}">
                  <a16:creationId xmlns:a16="http://schemas.microsoft.com/office/drawing/2014/main" id="{21D92624-6293-458C-9D69-F3B3F34C649B}"/>
                </a:ext>
              </a:extLst>
            </p:cNvPr>
            <p:cNvSpPr/>
            <p:nvPr/>
          </p:nvSpPr>
          <p:spPr>
            <a:xfrm flipH="1">
              <a:off x="2416823" y="2622400"/>
              <a:ext cx="114540" cy="11454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D1B2D87B-1F3F-464F-9689-08B5ABAC0AF4}"/>
              </a:ext>
            </a:extLst>
          </p:cNvPr>
          <p:cNvCxnSpPr/>
          <p:nvPr/>
        </p:nvCxnSpPr>
        <p:spPr>
          <a:xfrm>
            <a:off x="5575723" y="4795301"/>
            <a:ext cx="2954244" cy="0"/>
          </a:xfrm>
          <a:prstGeom prst="line">
            <a:avLst/>
          </a:prstGeom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" name="Group 81">
            <a:extLst>
              <a:ext uri="{FF2B5EF4-FFF2-40B4-BE49-F238E27FC236}">
                <a16:creationId xmlns:a16="http://schemas.microsoft.com/office/drawing/2014/main" id="{1B017D57-752C-4B6C-86D8-0799D66A0982}"/>
              </a:ext>
            </a:extLst>
          </p:cNvPr>
          <p:cNvGrpSpPr/>
          <p:nvPr/>
        </p:nvGrpSpPr>
        <p:grpSpPr>
          <a:xfrm>
            <a:off x="5470641" y="5135062"/>
            <a:ext cx="3164408" cy="268624"/>
            <a:chOff x="2311741" y="2688239"/>
            <a:chExt cx="3164408" cy="268624"/>
          </a:xfrm>
        </p:grpSpPr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A45EFFA8-B91E-4BED-B14E-30DC38FB87FF}"/>
                </a:ext>
              </a:extLst>
            </p:cNvPr>
            <p:cNvSpPr/>
            <p:nvPr/>
          </p:nvSpPr>
          <p:spPr>
            <a:xfrm>
              <a:off x="2311741" y="2688239"/>
              <a:ext cx="3164408" cy="268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20040" rtlCol="0" anchor="ctr"/>
            <a:lstStyle/>
            <a:p>
              <a:r>
                <a:rPr lang="en-US" sz="10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Module layout and integration</a:t>
              </a:r>
            </a:p>
          </p:txBody>
        </p:sp>
        <p:sp>
          <p:nvSpPr>
            <p:cNvPr id="99" name="Rectangle: Rounded Corners 98">
              <a:extLst>
                <a:ext uri="{FF2B5EF4-FFF2-40B4-BE49-F238E27FC236}">
                  <a16:creationId xmlns:a16="http://schemas.microsoft.com/office/drawing/2014/main" id="{725B297C-3EB9-4665-91C4-596736C1A6D6}"/>
                </a:ext>
              </a:extLst>
            </p:cNvPr>
            <p:cNvSpPr/>
            <p:nvPr/>
          </p:nvSpPr>
          <p:spPr>
            <a:xfrm flipH="1">
              <a:off x="2416823" y="2765281"/>
              <a:ext cx="114540" cy="11454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5" name="TextBox 84">
            <a:extLst>
              <a:ext uri="{FF2B5EF4-FFF2-40B4-BE49-F238E27FC236}">
                <a16:creationId xmlns:a16="http://schemas.microsoft.com/office/drawing/2014/main" id="{4304A607-F570-4453-A0D7-A1ACA5CEC9BD}"/>
              </a:ext>
            </a:extLst>
          </p:cNvPr>
          <p:cNvSpPr txBox="1"/>
          <p:nvPr/>
        </p:nvSpPr>
        <p:spPr>
          <a:xfrm>
            <a:off x="8885212" y="4476749"/>
            <a:ext cx="13789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>
                <a:solidFill>
                  <a:schemeClr val="tx2"/>
                </a:solidFill>
                <a:latin typeface="Montserrat" panose="00000500000000000000" pitchFamily="50" charset="0"/>
              </a:rPr>
              <a:t>Finance/Tooling</a:t>
            </a:r>
          </a:p>
        </p:txBody>
      </p:sp>
      <p:grpSp>
        <p:nvGrpSpPr>
          <p:cNvPr id="86" name="Group 85">
            <a:extLst>
              <a:ext uri="{FF2B5EF4-FFF2-40B4-BE49-F238E27FC236}">
                <a16:creationId xmlns:a16="http://schemas.microsoft.com/office/drawing/2014/main" id="{36BB299D-5528-4996-9959-1717FF08EF9D}"/>
              </a:ext>
            </a:extLst>
          </p:cNvPr>
          <p:cNvGrpSpPr/>
          <p:nvPr/>
        </p:nvGrpSpPr>
        <p:grpSpPr>
          <a:xfrm>
            <a:off x="8870923" y="4852243"/>
            <a:ext cx="3164408" cy="268624"/>
            <a:chOff x="2311741" y="2545358"/>
            <a:chExt cx="3164408" cy="268624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291EF73C-D536-4ECE-A715-807E68FE8E1F}"/>
                </a:ext>
              </a:extLst>
            </p:cNvPr>
            <p:cNvSpPr/>
            <p:nvPr/>
          </p:nvSpPr>
          <p:spPr>
            <a:xfrm>
              <a:off x="2311741" y="2545358"/>
              <a:ext cx="3164408" cy="268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20040" rtlCol="0" anchor="ctr"/>
            <a:lstStyle/>
            <a:p>
              <a:r>
                <a:rPr lang="en-US" sz="10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Payment Exceptions</a:t>
              </a:r>
            </a:p>
          </p:txBody>
        </p:sp>
        <p:sp>
          <p:nvSpPr>
            <p:cNvPr id="92" name="Rectangle: Rounded Corners 91">
              <a:extLst>
                <a:ext uri="{FF2B5EF4-FFF2-40B4-BE49-F238E27FC236}">
                  <a16:creationId xmlns:a16="http://schemas.microsoft.com/office/drawing/2014/main" id="{3150A7E2-7220-4332-A6E4-32AF80477B00}"/>
                </a:ext>
              </a:extLst>
            </p:cNvPr>
            <p:cNvSpPr/>
            <p:nvPr/>
          </p:nvSpPr>
          <p:spPr>
            <a:xfrm flipH="1">
              <a:off x="2416823" y="2622400"/>
              <a:ext cx="114540" cy="11454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820AEFE7-515F-4D8C-9A1E-2AF7E81AE6DE}"/>
              </a:ext>
            </a:extLst>
          </p:cNvPr>
          <p:cNvCxnSpPr/>
          <p:nvPr/>
        </p:nvCxnSpPr>
        <p:spPr>
          <a:xfrm>
            <a:off x="8976005" y="4795301"/>
            <a:ext cx="2954244" cy="0"/>
          </a:xfrm>
          <a:prstGeom prst="line">
            <a:avLst/>
          </a:prstGeom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8" name="Group 87">
            <a:extLst>
              <a:ext uri="{FF2B5EF4-FFF2-40B4-BE49-F238E27FC236}">
                <a16:creationId xmlns:a16="http://schemas.microsoft.com/office/drawing/2014/main" id="{361DB94B-7398-45F7-92ED-236F2A645341}"/>
              </a:ext>
            </a:extLst>
          </p:cNvPr>
          <p:cNvGrpSpPr/>
          <p:nvPr/>
        </p:nvGrpSpPr>
        <p:grpSpPr>
          <a:xfrm>
            <a:off x="8870923" y="5135062"/>
            <a:ext cx="3164408" cy="268624"/>
            <a:chOff x="2311741" y="2545358"/>
            <a:chExt cx="3164408" cy="268624"/>
          </a:xfrm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4B6978AE-F1A6-484A-B17D-F6A58C3F5059}"/>
                </a:ext>
              </a:extLst>
            </p:cNvPr>
            <p:cNvSpPr/>
            <p:nvPr/>
          </p:nvSpPr>
          <p:spPr>
            <a:xfrm>
              <a:off x="2311741" y="2545358"/>
              <a:ext cx="3164408" cy="268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20040" rtlCol="0" anchor="ctr"/>
            <a:lstStyle/>
            <a:p>
              <a:r>
                <a:rPr lang="en-US" sz="10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Train with the 3 new data source</a:t>
              </a:r>
            </a:p>
          </p:txBody>
        </p:sp>
        <p:sp>
          <p:nvSpPr>
            <p:cNvPr id="90" name="Rectangle: Rounded Corners 89">
              <a:extLst>
                <a:ext uri="{FF2B5EF4-FFF2-40B4-BE49-F238E27FC236}">
                  <a16:creationId xmlns:a16="http://schemas.microsoft.com/office/drawing/2014/main" id="{46F18F1A-6E19-455A-91B8-198852921A33}"/>
                </a:ext>
              </a:extLst>
            </p:cNvPr>
            <p:cNvSpPr/>
            <p:nvPr/>
          </p:nvSpPr>
          <p:spPr>
            <a:xfrm flipH="1">
              <a:off x="2416823" y="2622400"/>
              <a:ext cx="114540" cy="11454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0771668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EFE24A2-38CF-4535-82D3-80291D729C8B}"/>
              </a:ext>
            </a:extLst>
          </p:cNvPr>
          <p:cNvSpPr/>
          <p:nvPr/>
        </p:nvSpPr>
        <p:spPr>
          <a:xfrm>
            <a:off x="3528484" y="581026"/>
            <a:ext cx="6105525" cy="5695950"/>
          </a:xfrm>
          <a:custGeom>
            <a:avLst/>
            <a:gdLst>
              <a:gd name="connsiteX0" fmla="*/ 225446 w 6105525"/>
              <a:gd name="connsiteY0" fmla="*/ 0 h 5695950"/>
              <a:gd name="connsiteX1" fmla="*/ 2364325 w 6105525"/>
              <a:gd name="connsiteY1" fmla="*/ 0 h 5695950"/>
              <a:gd name="connsiteX2" fmla="*/ 2501621 w 6105525"/>
              <a:gd name="connsiteY2" fmla="*/ 54134 h 5695950"/>
              <a:gd name="connsiteX3" fmla="*/ 6105525 w 6105525"/>
              <a:gd name="connsiteY3" fmla="*/ 5491163 h 5695950"/>
              <a:gd name="connsiteX4" fmla="*/ 6100347 w 6105525"/>
              <a:gd name="connsiteY4" fmla="*/ 5695950 h 5695950"/>
              <a:gd name="connsiteX5" fmla="*/ 3448050 w 6105525"/>
              <a:gd name="connsiteY5" fmla="*/ 5695950 h 5695950"/>
              <a:gd name="connsiteX6" fmla="*/ 0 w 6105525"/>
              <a:gd name="connsiteY6" fmla="*/ 2247900 h 5695950"/>
              <a:gd name="connsiteX7" fmla="*/ 0 w 6105525"/>
              <a:gd name="connsiteY7" fmla="*/ 225446 h 5695950"/>
              <a:gd name="connsiteX8" fmla="*/ 225446 w 6105525"/>
              <a:gd name="connsiteY8" fmla="*/ 0 h 5695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105525" h="5695950">
                <a:moveTo>
                  <a:pt x="225446" y="0"/>
                </a:moveTo>
                <a:lnTo>
                  <a:pt x="2364325" y="0"/>
                </a:lnTo>
                <a:lnTo>
                  <a:pt x="2501621" y="54134"/>
                </a:lnTo>
                <a:cubicBezTo>
                  <a:pt x="4619485" y="949915"/>
                  <a:pt x="6105525" y="3046997"/>
                  <a:pt x="6105525" y="5491163"/>
                </a:cubicBezTo>
                <a:lnTo>
                  <a:pt x="6100347" y="5695950"/>
                </a:lnTo>
                <a:lnTo>
                  <a:pt x="3448050" y="5695950"/>
                </a:lnTo>
                <a:cubicBezTo>
                  <a:pt x="3448050" y="3791645"/>
                  <a:pt x="1904305" y="2247900"/>
                  <a:pt x="0" y="2247900"/>
                </a:cubicBezTo>
                <a:lnTo>
                  <a:pt x="0" y="225446"/>
                </a:lnTo>
                <a:cubicBezTo>
                  <a:pt x="0" y="100936"/>
                  <a:pt x="100936" y="0"/>
                  <a:pt x="225446" y="0"/>
                </a:cubicBezTo>
                <a:close/>
              </a:path>
            </a:pathLst>
          </a:custGeom>
          <a:gradFill>
            <a:gsLst>
              <a:gs pos="0">
                <a:schemeClr val="accent3">
                  <a:lumMod val="60000"/>
                  <a:lumOff val="40000"/>
                </a:schemeClr>
              </a:gs>
              <a:gs pos="100000">
                <a:schemeClr val="accent3">
                  <a:lumMod val="40000"/>
                  <a:lumOff val="60000"/>
                  <a:alpha val="0"/>
                </a:schemeClr>
              </a:gs>
            </a:gsLst>
            <a:lin ang="8100000" scaled="0"/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F1373568-1CCB-4AC3-9339-691D52543A59}"/>
              </a:ext>
            </a:extLst>
          </p:cNvPr>
          <p:cNvSpPr/>
          <p:nvPr/>
        </p:nvSpPr>
        <p:spPr>
          <a:xfrm>
            <a:off x="5892809" y="581026"/>
            <a:ext cx="5693825" cy="5695950"/>
          </a:xfrm>
          <a:custGeom>
            <a:avLst/>
            <a:gdLst>
              <a:gd name="connsiteX0" fmla="*/ 0 w 5693825"/>
              <a:gd name="connsiteY0" fmla="*/ 0 h 5695950"/>
              <a:gd name="connsiteX1" fmla="*/ 5468379 w 5693825"/>
              <a:gd name="connsiteY1" fmla="*/ 0 h 5695950"/>
              <a:gd name="connsiteX2" fmla="*/ 5693825 w 5693825"/>
              <a:gd name="connsiteY2" fmla="*/ 225446 h 5695950"/>
              <a:gd name="connsiteX3" fmla="*/ 5693825 w 5693825"/>
              <a:gd name="connsiteY3" fmla="*/ 5470504 h 5695950"/>
              <a:gd name="connsiteX4" fmla="*/ 5468379 w 5693825"/>
              <a:gd name="connsiteY4" fmla="*/ 5695950 h 5695950"/>
              <a:gd name="connsiteX5" fmla="*/ 3736022 w 5693825"/>
              <a:gd name="connsiteY5" fmla="*/ 5695950 h 5695950"/>
              <a:gd name="connsiteX6" fmla="*/ 3741200 w 5693825"/>
              <a:gd name="connsiteY6" fmla="*/ 5491163 h 5695950"/>
              <a:gd name="connsiteX7" fmla="*/ 137296 w 5693825"/>
              <a:gd name="connsiteY7" fmla="*/ 54134 h 5695950"/>
              <a:gd name="connsiteX8" fmla="*/ 0 w 5693825"/>
              <a:gd name="connsiteY8" fmla="*/ 0 h 5695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693825" h="5695950">
                <a:moveTo>
                  <a:pt x="0" y="0"/>
                </a:moveTo>
                <a:lnTo>
                  <a:pt x="5468379" y="0"/>
                </a:lnTo>
                <a:cubicBezTo>
                  <a:pt x="5592889" y="0"/>
                  <a:pt x="5693825" y="100936"/>
                  <a:pt x="5693825" y="225446"/>
                </a:cubicBezTo>
                <a:lnTo>
                  <a:pt x="5693825" y="5470504"/>
                </a:lnTo>
                <a:cubicBezTo>
                  <a:pt x="5693825" y="5595014"/>
                  <a:pt x="5592889" y="5695950"/>
                  <a:pt x="5468379" y="5695950"/>
                </a:cubicBezTo>
                <a:lnTo>
                  <a:pt x="3736022" y="5695950"/>
                </a:lnTo>
                <a:lnTo>
                  <a:pt x="3741200" y="5491163"/>
                </a:lnTo>
                <a:cubicBezTo>
                  <a:pt x="3741200" y="3046997"/>
                  <a:pt x="2255160" y="949915"/>
                  <a:pt x="137296" y="54134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tx2">
                  <a:lumMod val="20000"/>
                  <a:lumOff val="80000"/>
                  <a:alpha val="50000"/>
                </a:schemeClr>
              </a:gs>
              <a:gs pos="100000">
                <a:schemeClr val="tx2">
                  <a:lumMod val="20000"/>
                  <a:lumOff val="80000"/>
                  <a:alpha val="0"/>
                </a:schemeClr>
              </a:gs>
            </a:gsLst>
            <a:lin ang="8100000" scaled="0"/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1933D376-0EDD-4D82-AFCA-0D5B7179F674}"/>
              </a:ext>
            </a:extLst>
          </p:cNvPr>
          <p:cNvSpPr/>
          <p:nvPr/>
        </p:nvSpPr>
        <p:spPr>
          <a:xfrm>
            <a:off x="3528484" y="2828926"/>
            <a:ext cx="3448050" cy="3448050"/>
          </a:xfrm>
          <a:custGeom>
            <a:avLst/>
            <a:gdLst>
              <a:gd name="connsiteX0" fmla="*/ 0 w 3448050"/>
              <a:gd name="connsiteY0" fmla="*/ 0 h 3448050"/>
              <a:gd name="connsiteX1" fmla="*/ 3448050 w 3448050"/>
              <a:gd name="connsiteY1" fmla="*/ 3448050 h 3448050"/>
              <a:gd name="connsiteX2" fmla="*/ 225446 w 3448050"/>
              <a:gd name="connsiteY2" fmla="*/ 3448050 h 3448050"/>
              <a:gd name="connsiteX3" fmla="*/ 0 w 3448050"/>
              <a:gd name="connsiteY3" fmla="*/ 3222604 h 3448050"/>
              <a:gd name="connsiteX4" fmla="*/ 0 w 3448050"/>
              <a:gd name="connsiteY4" fmla="*/ 0 h 34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8050" h="3448050">
                <a:moveTo>
                  <a:pt x="0" y="0"/>
                </a:moveTo>
                <a:cubicBezTo>
                  <a:pt x="1904305" y="0"/>
                  <a:pt x="3448050" y="1543745"/>
                  <a:pt x="3448050" y="3448050"/>
                </a:cubicBezTo>
                <a:lnTo>
                  <a:pt x="225446" y="3448050"/>
                </a:lnTo>
                <a:cubicBezTo>
                  <a:pt x="100936" y="3448050"/>
                  <a:pt x="0" y="3347114"/>
                  <a:pt x="0" y="3222604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100000">
                <a:schemeClr val="accent2">
                  <a:lumMod val="40000"/>
                  <a:lumOff val="60000"/>
                  <a:alpha val="0"/>
                </a:schemeClr>
              </a:gs>
            </a:gsLst>
            <a:lin ang="8100000" scaled="0"/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8FFEE18-8E48-49DC-B39F-B35B178B8CC5}"/>
              </a:ext>
            </a:extLst>
          </p:cNvPr>
          <p:cNvSpPr/>
          <p:nvPr/>
        </p:nvSpPr>
        <p:spPr>
          <a:xfrm>
            <a:off x="3528484" y="5861477"/>
            <a:ext cx="8058150" cy="415497"/>
          </a:xfrm>
          <a:prstGeom prst="roundRect">
            <a:avLst>
              <a:gd name="adj" fmla="val 50000"/>
            </a:avLst>
          </a:prstGeom>
          <a:solidFill>
            <a:schemeClr val="accent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CAAE9F6-8DA1-424C-8E4F-DFAE0967A241}"/>
              </a:ext>
            </a:extLst>
          </p:cNvPr>
          <p:cNvSpPr/>
          <p:nvPr/>
        </p:nvSpPr>
        <p:spPr>
          <a:xfrm>
            <a:off x="4465465" y="786245"/>
            <a:ext cx="722084" cy="722084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228600" dist="76200" dir="8100000" sx="96000" sy="96000" algn="tr" rotWithShape="0">
              <a:schemeClr val="accent3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" panose="00000500000000000000" pitchFamily="50" charset="0"/>
                <a:ea typeface="+mn-ea"/>
                <a:cs typeface="+mn-cs"/>
              </a:rPr>
              <a:t>Release 1.1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947A5971-7435-41AB-971C-3ECF3A1FD440}"/>
              </a:ext>
            </a:extLst>
          </p:cNvPr>
          <p:cNvSpPr/>
          <p:nvPr/>
        </p:nvSpPr>
        <p:spPr>
          <a:xfrm>
            <a:off x="3783155" y="3400135"/>
            <a:ext cx="1469354" cy="712188"/>
          </a:xfrm>
          <a:prstGeom prst="roundRect">
            <a:avLst>
              <a:gd name="adj" fmla="val 30929"/>
            </a:avLst>
          </a:prstGeom>
          <a:solidFill>
            <a:schemeClr val="bg1"/>
          </a:solidFill>
          <a:ln>
            <a:noFill/>
          </a:ln>
          <a:effectLst>
            <a:outerShdw blurRad="228600" dist="76200" dir="8100000" sx="96000" sy="96000" algn="tr" rotWithShape="0">
              <a:schemeClr val="accent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0" rIns="91440" bIns="0" rtlCol="0" anchor="ctr"/>
          <a:lstStyle/>
          <a:p>
            <a:pPr marL="0" marR="0" lvl="0" indent="0" algn="l" defTabSz="914400" rtl="0" eaLnBrk="1" fontAlgn="auto" latinLnBrk="0" hangingPunct="1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68A0"/>
                </a:solidFill>
                <a:effectLst/>
                <a:uLnTx/>
                <a:uFillTx/>
                <a:latin typeface="Montserrat" panose="00000500000000000000" pitchFamily="50" charset="0"/>
                <a:ea typeface="+mn-ea"/>
                <a:cs typeface="+mn-cs"/>
              </a:rPr>
              <a:t>Benefit 1</a:t>
            </a:r>
          </a:p>
          <a:p>
            <a:pPr marL="171450" marR="0" lvl="0" indent="-171450" algn="l" defTabSz="914400" rtl="0" eaLnBrk="1" fontAlgn="auto" latinLnBrk="0" hangingPunct="1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tserrat" panose="00000500000000000000" pitchFamily="50" charset="0"/>
                <a:ea typeface="+mn-ea"/>
                <a:cs typeface="+mn-cs"/>
              </a:rPr>
              <a:t>New Colors</a:t>
            </a:r>
          </a:p>
          <a:p>
            <a:pPr marL="171450" marR="0" lvl="0" indent="-171450" algn="l" defTabSz="914400" rtl="0" eaLnBrk="1" fontAlgn="auto" latinLnBrk="0" hangingPunct="1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tserrat" panose="00000500000000000000" pitchFamily="50" charset="0"/>
                <a:ea typeface="+mn-ea"/>
                <a:cs typeface="+mn-cs"/>
              </a:rPr>
              <a:t>New Design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95FAA6C5-92D7-49D8-9721-1D0D1C69AC36}"/>
              </a:ext>
            </a:extLst>
          </p:cNvPr>
          <p:cNvSpPr/>
          <p:nvPr/>
        </p:nvSpPr>
        <p:spPr>
          <a:xfrm>
            <a:off x="4070825" y="4439927"/>
            <a:ext cx="1469354" cy="712188"/>
          </a:xfrm>
          <a:prstGeom prst="roundRect">
            <a:avLst>
              <a:gd name="adj" fmla="val 34494"/>
            </a:avLst>
          </a:prstGeom>
          <a:solidFill>
            <a:schemeClr val="bg1"/>
          </a:solidFill>
          <a:ln>
            <a:noFill/>
          </a:ln>
          <a:effectLst>
            <a:outerShdw blurRad="228600" dist="76200" dir="8100000" sx="96000" sy="96000" algn="tr" rotWithShape="0">
              <a:schemeClr val="accent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0" rIns="91440" bIns="0" rtlCol="0" anchor="ctr"/>
          <a:lstStyle/>
          <a:p>
            <a:pPr marL="0" marR="0" lvl="0" indent="0" algn="l" defTabSz="914400" rtl="0" eaLnBrk="1" fontAlgn="auto" latinLnBrk="0" hangingPunct="1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0F68A0"/>
                </a:solidFill>
                <a:effectLst/>
                <a:uLnTx/>
                <a:uFillTx/>
                <a:latin typeface="Montserrat" panose="00000500000000000000" pitchFamily="50" charset="0"/>
                <a:ea typeface="+mn-ea"/>
                <a:cs typeface="+mn-cs"/>
              </a:rPr>
              <a:t>Benefit 2</a:t>
            </a:r>
          </a:p>
          <a:p>
            <a:pPr marL="171450" marR="0" lvl="0" indent="-171450" algn="l" defTabSz="914400" rtl="0" eaLnBrk="1" fontAlgn="auto" latinLnBrk="0" hangingPunct="1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tserrat" panose="00000500000000000000" pitchFamily="50" charset="0"/>
                <a:ea typeface="+mn-ea"/>
                <a:cs typeface="+mn-cs"/>
              </a:rPr>
              <a:t>New Colors</a:t>
            </a:r>
          </a:p>
          <a:p>
            <a:pPr marL="171450" marR="0" lvl="0" indent="-171450" algn="l" defTabSz="914400" rtl="0" eaLnBrk="1" fontAlgn="auto" latinLnBrk="0" hangingPunct="1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tserrat" panose="00000500000000000000" pitchFamily="50" charset="0"/>
                <a:ea typeface="+mn-ea"/>
                <a:cs typeface="+mn-cs"/>
              </a:rPr>
              <a:t>New Design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3E04BDE9-7AE8-4A5B-B981-E4FE3CF2A373}"/>
              </a:ext>
            </a:extLst>
          </p:cNvPr>
          <p:cNvSpPr/>
          <p:nvPr/>
        </p:nvSpPr>
        <p:spPr>
          <a:xfrm>
            <a:off x="5602394" y="4808721"/>
            <a:ext cx="868680" cy="864486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228600" dist="76200" dir="8100000" sx="96000" sy="96000" algn="tr" rotWithShape="0">
              <a:schemeClr val="accent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Ins="0" rtlCol="0" anchor="ctr"/>
          <a:lstStyle/>
          <a:p>
            <a:pPr marL="0" marR="0" lvl="0" indent="0" algn="l" defTabSz="914400" rtl="0" eaLnBrk="1" fontAlgn="auto" latinLnBrk="0" hangingPunct="1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" panose="00000500000000000000" pitchFamily="50" charset="0"/>
                <a:ea typeface="+mn-ea"/>
                <a:cs typeface="+mn-cs"/>
              </a:rPr>
              <a:t>Release 1.0 MPV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ontserrat" panose="00000500000000000000" pitchFamily="50" charset="0"/>
              <a:ea typeface="+mn-ea"/>
              <a:cs typeface="+mn-cs"/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91305A95-581F-4FBD-B7D3-D299C3664D75}"/>
              </a:ext>
            </a:extLst>
          </p:cNvPr>
          <p:cNvSpPr/>
          <p:nvPr/>
        </p:nvSpPr>
        <p:spPr>
          <a:xfrm>
            <a:off x="4247140" y="1759784"/>
            <a:ext cx="1469354" cy="712188"/>
          </a:xfrm>
          <a:prstGeom prst="roundRect">
            <a:avLst>
              <a:gd name="adj" fmla="val 34494"/>
            </a:avLst>
          </a:prstGeom>
          <a:solidFill>
            <a:schemeClr val="bg1"/>
          </a:solidFill>
          <a:ln>
            <a:noFill/>
          </a:ln>
          <a:effectLst>
            <a:outerShdw blurRad="228600" dist="76200" dir="8100000" sx="96000" sy="96000" algn="tr" rotWithShape="0">
              <a:schemeClr val="accent3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0" rIns="91440" bIns="0" rtlCol="0" anchor="ctr"/>
          <a:lstStyle/>
          <a:p>
            <a:pPr marL="0" marR="0" lvl="0" indent="0" algn="l" defTabSz="914400" rtl="0" eaLnBrk="1" fontAlgn="auto" latinLnBrk="0" hangingPunct="1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4FB4DE"/>
                </a:solidFill>
                <a:effectLst/>
                <a:uLnTx/>
                <a:uFillTx/>
                <a:latin typeface="Montserrat" panose="00000500000000000000" pitchFamily="50" charset="0"/>
                <a:ea typeface="+mn-ea"/>
                <a:cs typeface="+mn-cs"/>
              </a:rPr>
              <a:t>Benefit 1</a:t>
            </a:r>
          </a:p>
          <a:p>
            <a:pPr marL="171450" marR="0" lvl="0" indent="-171450" algn="l" defTabSz="914400" rtl="0" eaLnBrk="1" fontAlgn="auto" latinLnBrk="0" hangingPunct="1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tserrat" panose="00000500000000000000" pitchFamily="50" charset="0"/>
                <a:ea typeface="+mn-ea"/>
                <a:cs typeface="+mn-cs"/>
              </a:rPr>
              <a:t>New Colors</a:t>
            </a:r>
          </a:p>
          <a:p>
            <a:pPr marL="171450" marR="0" lvl="0" indent="-171450" algn="l" defTabSz="914400" rtl="0" eaLnBrk="1" fontAlgn="auto" latinLnBrk="0" hangingPunct="1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tserrat" panose="00000500000000000000" pitchFamily="50" charset="0"/>
                <a:ea typeface="+mn-ea"/>
                <a:cs typeface="+mn-cs"/>
              </a:rPr>
              <a:t>New Design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271A15FF-D862-43F3-A3BC-AB14C1D19242}"/>
              </a:ext>
            </a:extLst>
          </p:cNvPr>
          <p:cNvSpPr/>
          <p:nvPr/>
        </p:nvSpPr>
        <p:spPr>
          <a:xfrm>
            <a:off x="6046207" y="2203458"/>
            <a:ext cx="1469354" cy="712188"/>
          </a:xfrm>
          <a:prstGeom prst="roundRect">
            <a:avLst>
              <a:gd name="adj" fmla="val 30929"/>
            </a:avLst>
          </a:prstGeom>
          <a:solidFill>
            <a:schemeClr val="bg1"/>
          </a:solidFill>
          <a:ln>
            <a:noFill/>
          </a:ln>
          <a:effectLst>
            <a:outerShdw blurRad="228600" dist="76200" dir="8100000" sx="96000" sy="96000" algn="tr" rotWithShape="0">
              <a:schemeClr val="accent3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0" rIns="91440" bIns="0" rtlCol="0" anchor="ctr"/>
          <a:lstStyle/>
          <a:p>
            <a:pPr marL="0" marR="0" lvl="0" indent="0" algn="l" defTabSz="914400" rtl="0" eaLnBrk="1" fontAlgn="auto" latinLnBrk="0" hangingPunct="1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4FB4DE"/>
                </a:solidFill>
                <a:effectLst/>
                <a:uLnTx/>
                <a:uFillTx/>
                <a:latin typeface="Montserrat" panose="00000500000000000000" pitchFamily="50" charset="0"/>
                <a:ea typeface="+mn-ea"/>
                <a:cs typeface="+mn-cs"/>
              </a:rPr>
              <a:t>Benefit 2</a:t>
            </a:r>
          </a:p>
          <a:p>
            <a:pPr marL="171450" marR="0" lvl="0" indent="-171450" algn="l" defTabSz="914400" rtl="0" eaLnBrk="1" fontAlgn="auto" latinLnBrk="0" hangingPunct="1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tserrat" panose="00000500000000000000" pitchFamily="50" charset="0"/>
                <a:ea typeface="+mn-ea"/>
                <a:cs typeface="+mn-cs"/>
              </a:rPr>
              <a:t>New Colors</a:t>
            </a:r>
          </a:p>
          <a:p>
            <a:pPr marL="171450" marR="0" lvl="0" indent="-171450" algn="l" defTabSz="914400" rtl="0" eaLnBrk="1" fontAlgn="auto" latinLnBrk="0" hangingPunct="1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tserrat" panose="00000500000000000000" pitchFamily="50" charset="0"/>
                <a:ea typeface="+mn-ea"/>
                <a:cs typeface="+mn-cs"/>
              </a:rPr>
              <a:t>New Design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97BD140D-B3EC-45C8-941C-C0140BF20343}"/>
              </a:ext>
            </a:extLst>
          </p:cNvPr>
          <p:cNvSpPr/>
          <p:nvPr/>
        </p:nvSpPr>
        <p:spPr>
          <a:xfrm>
            <a:off x="6691313" y="3305175"/>
            <a:ext cx="1469354" cy="712188"/>
          </a:xfrm>
          <a:prstGeom prst="roundRect">
            <a:avLst>
              <a:gd name="adj" fmla="val 29740"/>
            </a:avLst>
          </a:prstGeom>
          <a:solidFill>
            <a:schemeClr val="bg1"/>
          </a:solidFill>
          <a:ln>
            <a:noFill/>
          </a:ln>
          <a:effectLst>
            <a:outerShdw blurRad="228600" dist="76200" dir="8100000" sx="96000" sy="96000" algn="tr" rotWithShape="0">
              <a:schemeClr val="accent3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0" rIns="91440" bIns="0" rtlCol="0" anchor="ctr"/>
          <a:lstStyle/>
          <a:p>
            <a:pPr marL="0" marR="0" lvl="0" indent="0" algn="l" defTabSz="914400" rtl="0" eaLnBrk="1" fontAlgn="auto" latinLnBrk="0" hangingPunct="1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4FB4DE"/>
                </a:solidFill>
                <a:effectLst/>
                <a:uLnTx/>
                <a:uFillTx/>
                <a:latin typeface="Montserrat" panose="00000500000000000000" pitchFamily="50" charset="0"/>
                <a:ea typeface="+mn-ea"/>
                <a:cs typeface="+mn-cs"/>
              </a:rPr>
              <a:t>Benefit 3</a:t>
            </a:r>
          </a:p>
          <a:p>
            <a:pPr marL="171450" marR="0" lvl="0" indent="-171450" algn="l" defTabSz="914400" rtl="0" eaLnBrk="1" fontAlgn="auto" latinLnBrk="0" hangingPunct="1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tserrat" panose="00000500000000000000" pitchFamily="50" charset="0"/>
                <a:ea typeface="+mn-ea"/>
                <a:cs typeface="+mn-cs"/>
              </a:rPr>
              <a:t>New Colors</a:t>
            </a:r>
          </a:p>
          <a:p>
            <a:pPr marL="171450" marR="0" lvl="0" indent="-171450" algn="l" defTabSz="914400" rtl="0" eaLnBrk="1" fontAlgn="auto" latinLnBrk="0" hangingPunct="1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tserrat" panose="00000500000000000000" pitchFamily="50" charset="0"/>
                <a:ea typeface="+mn-ea"/>
                <a:cs typeface="+mn-cs"/>
              </a:rPr>
              <a:t>New Design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11721178-B9E3-46DA-85F9-B050E4EBE4A6}"/>
              </a:ext>
            </a:extLst>
          </p:cNvPr>
          <p:cNvSpPr/>
          <p:nvPr/>
        </p:nvSpPr>
        <p:spPr>
          <a:xfrm>
            <a:off x="7422959" y="4403666"/>
            <a:ext cx="1469354" cy="712188"/>
          </a:xfrm>
          <a:prstGeom prst="roundRect">
            <a:avLst>
              <a:gd name="adj" fmla="val 33306"/>
            </a:avLst>
          </a:prstGeom>
          <a:solidFill>
            <a:schemeClr val="bg1"/>
          </a:solidFill>
          <a:ln>
            <a:noFill/>
          </a:ln>
          <a:effectLst>
            <a:outerShdw blurRad="228600" dist="76200" dir="8100000" sx="96000" sy="96000" algn="tr" rotWithShape="0">
              <a:schemeClr val="accent3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0" rIns="91440" bIns="0" rtlCol="0" anchor="ctr"/>
          <a:lstStyle/>
          <a:p>
            <a:pPr marL="0" marR="0" lvl="0" indent="0" algn="l" defTabSz="914400" rtl="0" eaLnBrk="1" fontAlgn="auto" latinLnBrk="0" hangingPunct="1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4FB4DE"/>
                </a:solidFill>
                <a:effectLst/>
                <a:uLnTx/>
                <a:uFillTx/>
                <a:latin typeface="Montserrat" panose="00000500000000000000" pitchFamily="50" charset="0"/>
                <a:ea typeface="+mn-ea"/>
                <a:cs typeface="+mn-cs"/>
              </a:rPr>
              <a:t>Benefit 4</a:t>
            </a:r>
          </a:p>
          <a:p>
            <a:pPr marL="171450" marR="0" lvl="0" indent="-171450" algn="l" defTabSz="914400" rtl="0" eaLnBrk="1" fontAlgn="auto" latinLnBrk="0" hangingPunct="1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tserrat" panose="00000500000000000000" pitchFamily="50" charset="0"/>
                <a:ea typeface="+mn-ea"/>
                <a:cs typeface="+mn-cs"/>
              </a:rPr>
              <a:t>New Colors</a:t>
            </a:r>
          </a:p>
          <a:p>
            <a:pPr marL="171450" marR="0" lvl="0" indent="-171450" algn="l" defTabSz="914400" rtl="0" eaLnBrk="1" fontAlgn="auto" latinLnBrk="0" hangingPunct="1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tserrat" panose="00000500000000000000" pitchFamily="50" charset="0"/>
                <a:ea typeface="+mn-ea"/>
                <a:cs typeface="+mn-cs"/>
              </a:rPr>
              <a:t>New Design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23829A23-843E-4B22-B43E-92B881F1EE46}"/>
              </a:ext>
            </a:extLst>
          </p:cNvPr>
          <p:cNvSpPr/>
          <p:nvPr/>
        </p:nvSpPr>
        <p:spPr>
          <a:xfrm>
            <a:off x="10015244" y="806729"/>
            <a:ext cx="722084" cy="72208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228600" dist="76200" dir="8100000" sx="96000" sy="96000" algn="tr" rotWithShape="0">
              <a:schemeClr val="tx2">
                <a:lumMod val="60000"/>
                <a:lumOff val="40000"/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" panose="00000500000000000000" pitchFamily="50" charset="0"/>
                <a:ea typeface="+mn-ea"/>
                <a:cs typeface="+mn-cs"/>
              </a:rPr>
              <a:t>Release 2.0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41B6B84C-AABF-4D61-9893-2770B83B531E}"/>
              </a:ext>
            </a:extLst>
          </p:cNvPr>
          <p:cNvSpPr/>
          <p:nvPr/>
        </p:nvSpPr>
        <p:spPr>
          <a:xfrm>
            <a:off x="7592509" y="817118"/>
            <a:ext cx="1469354" cy="712188"/>
          </a:xfrm>
          <a:prstGeom prst="roundRect">
            <a:avLst>
              <a:gd name="adj" fmla="val 30929"/>
            </a:avLst>
          </a:prstGeom>
          <a:solidFill>
            <a:schemeClr val="bg1"/>
          </a:solidFill>
          <a:ln>
            <a:noFill/>
          </a:ln>
          <a:effectLst>
            <a:outerShdw blurRad="228600" dist="76200" dir="8100000" sx="96000" sy="96000" algn="tr" rotWithShape="0">
              <a:schemeClr val="tx2">
                <a:lumMod val="60000"/>
                <a:lumOff val="40000"/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0" rIns="91440" bIns="0" rtlCol="0" anchor="ctr"/>
          <a:lstStyle/>
          <a:p>
            <a:pPr marL="0" marR="0" lvl="0" indent="0" algn="l" defTabSz="914400" rtl="0" eaLnBrk="1" fontAlgn="auto" latinLnBrk="0" hangingPunct="1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40000"/>
                    <a:lumOff val="60000"/>
                  </a:srgbClr>
                </a:solidFill>
                <a:effectLst/>
                <a:uLnTx/>
                <a:uFillTx/>
                <a:latin typeface="Montserrat" panose="00000500000000000000" pitchFamily="50" charset="0"/>
                <a:ea typeface="+mn-ea"/>
                <a:cs typeface="+mn-cs"/>
              </a:rPr>
              <a:t>Benefit 1</a:t>
            </a:r>
          </a:p>
          <a:p>
            <a:pPr marL="171450" marR="0" lvl="0" indent="-171450" algn="l" defTabSz="914400" rtl="0" eaLnBrk="1" fontAlgn="auto" latinLnBrk="0" hangingPunct="1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tserrat" panose="00000500000000000000" pitchFamily="50" charset="0"/>
                <a:ea typeface="+mn-ea"/>
                <a:cs typeface="+mn-cs"/>
              </a:rPr>
              <a:t>New Colors</a:t>
            </a:r>
          </a:p>
          <a:p>
            <a:pPr marL="171450" marR="0" lvl="0" indent="-171450" algn="l" defTabSz="914400" rtl="0" eaLnBrk="1" fontAlgn="auto" latinLnBrk="0" hangingPunct="1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tserrat" panose="00000500000000000000" pitchFamily="50" charset="0"/>
                <a:ea typeface="+mn-ea"/>
                <a:cs typeface="+mn-cs"/>
              </a:rPr>
              <a:t>New Design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C422D7AF-006F-4BAC-9D4D-88FB4043EEB0}"/>
              </a:ext>
            </a:extLst>
          </p:cNvPr>
          <p:cNvSpPr/>
          <p:nvPr/>
        </p:nvSpPr>
        <p:spPr>
          <a:xfrm>
            <a:off x="8724078" y="1844253"/>
            <a:ext cx="1469354" cy="712188"/>
          </a:xfrm>
          <a:prstGeom prst="roundRect">
            <a:avLst>
              <a:gd name="adj" fmla="val 30929"/>
            </a:avLst>
          </a:prstGeom>
          <a:solidFill>
            <a:schemeClr val="bg1"/>
          </a:solidFill>
          <a:ln>
            <a:noFill/>
          </a:ln>
          <a:effectLst>
            <a:outerShdw blurRad="228600" dist="76200" dir="8100000" sx="96000" sy="96000" algn="tr" rotWithShape="0">
              <a:schemeClr val="tx2">
                <a:lumMod val="60000"/>
                <a:lumOff val="40000"/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0" rIns="91440" bIns="0" rtlCol="0" anchor="ctr"/>
          <a:lstStyle/>
          <a:p>
            <a:pPr marL="0" marR="0" lvl="0" indent="0" algn="l" defTabSz="914400" rtl="0" eaLnBrk="1" fontAlgn="auto" latinLnBrk="0" hangingPunct="1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40000"/>
                    <a:lumOff val="60000"/>
                  </a:srgbClr>
                </a:solidFill>
                <a:effectLst/>
                <a:uLnTx/>
                <a:uFillTx/>
                <a:latin typeface="Montserrat" panose="00000500000000000000" pitchFamily="50" charset="0"/>
                <a:ea typeface="+mn-ea"/>
                <a:cs typeface="+mn-cs"/>
              </a:rPr>
              <a:t>Benefit 1</a:t>
            </a:r>
          </a:p>
          <a:p>
            <a:pPr marL="171450" marR="0" lvl="0" indent="-171450" algn="l" defTabSz="914400" rtl="0" eaLnBrk="1" fontAlgn="auto" latinLnBrk="0" hangingPunct="1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tserrat" panose="00000500000000000000" pitchFamily="50" charset="0"/>
                <a:ea typeface="+mn-ea"/>
                <a:cs typeface="+mn-cs"/>
              </a:rPr>
              <a:t>New Colors</a:t>
            </a:r>
          </a:p>
          <a:p>
            <a:pPr marL="171450" marR="0" lvl="0" indent="-171450" algn="l" defTabSz="914400" rtl="0" eaLnBrk="1" fontAlgn="auto" latinLnBrk="0" hangingPunct="1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tserrat" panose="00000500000000000000" pitchFamily="50" charset="0"/>
                <a:ea typeface="+mn-ea"/>
                <a:cs typeface="+mn-cs"/>
              </a:rPr>
              <a:t>New Design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1AC29F60-7499-41CB-935D-FE4E3FDE39DB}"/>
              </a:ext>
            </a:extLst>
          </p:cNvPr>
          <p:cNvSpPr/>
          <p:nvPr/>
        </p:nvSpPr>
        <p:spPr>
          <a:xfrm>
            <a:off x="9392482" y="2871388"/>
            <a:ext cx="1469354" cy="712188"/>
          </a:xfrm>
          <a:prstGeom prst="roundRect">
            <a:avLst>
              <a:gd name="adj" fmla="val 27363"/>
            </a:avLst>
          </a:prstGeom>
          <a:solidFill>
            <a:schemeClr val="bg1"/>
          </a:solidFill>
          <a:ln>
            <a:noFill/>
          </a:ln>
          <a:effectLst>
            <a:outerShdw blurRad="228600" dist="76200" dir="8100000" sx="96000" sy="96000" algn="tr" rotWithShape="0">
              <a:schemeClr val="tx2">
                <a:lumMod val="60000"/>
                <a:lumOff val="40000"/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0" rIns="91440" bIns="0" rtlCol="0" anchor="ctr"/>
          <a:lstStyle/>
          <a:p>
            <a:pPr marL="0" marR="0" lvl="0" indent="0" algn="l" defTabSz="914400" rtl="0" eaLnBrk="1" fontAlgn="auto" latinLnBrk="0" hangingPunct="1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40000"/>
                    <a:lumOff val="60000"/>
                  </a:srgbClr>
                </a:solidFill>
                <a:effectLst/>
                <a:uLnTx/>
                <a:uFillTx/>
                <a:latin typeface="Montserrat" panose="00000500000000000000" pitchFamily="50" charset="0"/>
                <a:ea typeface="+mn-ea"/>
                <a:cs typeface="+mn-cs"/>
              </a:rPr>
              <a:t>Benefit 1</a:t>
            </a:r>
          </a:p>
          <a:p>
            <a:pPr marL="171450" marR="0" lvl="0" indent="-171450" algn="l" defTabSz="914400" rtl="0" eaLnBrk="1" fontAlgn="auto" latinLnBrk="0" hangingPunct="1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tserrat" panose="00000500000000000000" pitchFamily="50" charset="0"/>
                <a:ea typeface="+mn-ea"/>
                <a:cs typeface="+mn-cs"/>
              </a:rPr>
              <a:t>New Colors</a:t>
            </a:r>
          </a:p>
          <a:p>
            <a:pPr marL="171450" marR="0" lvl="0" indent="-171450" algn="l" defTabSz="914400" rtl="0" eaLnBrk="1" fontAlgn="auto" latinLnBrk="0" hangingPunct="1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tserrat" panose="00000500000000000000" pitchFamily="50" charset="0"/>
                <a:ea typeface="+mn-ea"/>
                <a:cs typeface="+mn-cs"/>
              </a:rPr>
              <a:t>New Design</a:t>
            </a: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94C95585-66AB-4D4F-B0AA-61D71EC41416}"/>
              </a:ext>
            </a:extLst>
          </p:cNvPr>
          <p:cNvSpPr/>
          <p:nvPr/>
        </p:nvSpPr>
        <p:spPr>
          <a:xfrm>
            <a:off x="9860356" y="3898523"/>
            <a:ext cx="1469354" cy="712188"/>
          </a:xfrm>
          <a:prstGeom prst="roundRect">
            <a:avLst>
              <a:gd name="adj" fmla="val 28552"/>
            </a:avLst>
          </a:prstGeom>
          <a:solidFill>
            <a:schemeClr val="bg1"/>
          </a:solidFill>
          <a:ln>
            <a:noFill/>
          </a:ln>
          <a:effectLst>
            <a:outerShdw blurRad="228600" dist="76200" dir="8100000" sx="96000" sy="96000" algn="tr" rotWithShape="0">
              <a:schemeClr val="tx2">
                <a:lumMod val="60000"/>
                <a:lumOff val="40000"/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0" rIns="91440" bIns="0" rtlCol="0" anchor="ctr"/>
          <a:lstStyle/>
          <a:p>
            <a:pPr marL="0" marR="0" lvl="0" indent="0" algn="l" defTabSz="914400" rtl="0" eaLnBrk="1" fontAlgn="auto" latinLnBrk="0" hangingPunct="1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40000"/>
                    <a:lumOff val="60000"/>
                  </a:srgbClr>
                </a:solidFill>
                <a:effectLst/>
                <a:uLnTx/>
                <a:uFillTx/>
                <a:latin typeface="Montserrat" panose="00000500000000000000" pitchFamily="50" charset="0"/>
                <a:ea typeface="+mn-ea"/>
                <a:cs typeface="+mn-cs"/>
              </a:rPr>
              <a:t>Benefit 1</a:t>
            </a:r>
          </a:p>
          <a:p>
            <a:pPr marL="171450" marR="0" lvl="0" indent="-171450" algn="l" defTabSz="914400" rtl="0" eaLnBrk="1" fontAlgn="auto" latinLnBrk="0" hangingPunct="1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tserrat" panose="00000500000000000000" pitchFamily="50" charset="0"/>
                <a:ea typeface="+mn-ea"/>
                <a:cs typeface="+mn-cs"/>
              </a:rPr>
              <a:t>New Colors</a:t>
            </a:r>
          </a:p>
          <a:p>
            <a:pPr marL="171450" marR="0" lvl="0" indent="-171450" algn="l" defTabSz="914400" rtl="0" eaLnBrk="1" fontAlgn="auto" latinLnBrk="0" hangingPunct="1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tserrat" panose="00000500000000000000" pitchFamily="50" charset="0"/>
                <a:ea typeface="+mn-ea"/>
                <a:cs typeface="+mn-cs"/>
              </a:rPr>
              <a:t>New Design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2208905F-8BD9-4418-AC62-4532BB78B35F}"/>
              </a:ext>
            </a:extLst>
          </p:cNvPr>
          <p:cNvSpPr/>
          <p:nvPr/>
        </p:nvSpPr>
        <p:spPr>
          <a:xfrm>
            <a:off x="9962285" y="4925659"/>
            <a:ext cx="1469354" cy="712188"/>
          </a:xfrm>
          <a:prstGeom prst="roundRect">
            <a:avLst>
              <a:gd name="adj" fmla="val 29740"/>
            </a:avLst>
          </a:prstGeom>
          <a:solidFill>
            <a:schemeClr val="bg1"/>
          </a:solidFill>
          <a:ln>
            <a:noFill/>
          </a:ln>
          <a:effectLst>
            <a:outerShdw blurRad="228600" dist="76200" dir="8100000" sx="96000" sy="96000" algn="tr" rotWithShape="0">
              <a:schemeClr val="tx2">
                <a:lumMod val="60000"/>
                <a:lumOff val="40000"/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0" rIns="91440" bIns="0" rtlCol="0" anchor="ctr"/>
          <a:lstStyle/>
          <a:p>
            <a:pPr marL="0" marR="0" lvl="0" indent="0" algn="l" defTabSz="914400" rtl="0" eaLnBrk="1" fontAlgn="auto" latinLnBrk="0" hangingPunct="1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40000"/>
                    <a:lumOff val="60000"/>
                  </a:srgbClr>
                </a:solidFill>
                <a:effectLst/>
                <a:uLnTx/>
                <a:uFillTx/>
                <a:latin typeface="Montserrat" panose="00000500000000000000" pitchFamily="50" charset="0"/>
                <a:ea typeface="+mn-ea"/>
                <a:cs typeface="+mn-cs"/>
              </a:rPr>
              <a:t>Benefit 1</a:t>
            </a:r>
          </a:p>
          <a:p>
            <a:pPr marL="171450" marR="0" lvl="0" indent="-171450" algn="l" defTabSz="914400" rtl="0" eaLnBrk="1" fontAlgn="auto" latinLnBrk="0" hangingPunct="1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tserrat" panose="00000500000000000000" pitchFamily="50" charset="0"/>
                <a:ea typeface="+mn-ea"/>
                <a:cs typeface="+mn-cs"/>
              </a:rPr>
              <a:t>New Colors</a:t>
            </a:r>
          </a:p>
          <a:p>
            <a:pPr marL="171450" marR="0" lvl="0" indent="-171450" algn="l" defTabSz="914400" rtl="0" eaLnBrk="1" fontAlgn="auto" latinLnBrk="0" hangingPunct="1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tserrat" panose="00000500000000000000" pitchFamily="50" charset="0"/>
                <a:ea typeface="+mn-ea"/>
                <a:cs typeface="+mn-cs"/>
              </a:rPr>
              <a:t>New Design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CBB2A1CD-AFF6-4023-B028-A5989A053363}"/>
              </a:ext>
            </a:extLst>
          </p:cNvPr>
          <p:cNvSpPr/>
          <p:nvPr/>
        </p:nvSpPr>
        <p:spPr>
          <a:xfrm>
            <a:off x="10640220" y="1439942"/>
            <a:ext cx="722084" cy="72208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228600" dist="76200" dir="8100000" sx="96000" sy="96000" algn="tr" rotWithShape="0">
              <a:schemeClr val="tx2">
                <a:lumMod val="60000"/>
                <a:lumOff val="40000"/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" panose="00000500000000000000" pitchFamily="50" charset="0"/>
                <a:ea typeface="+mn-ea"/>
                <a:cs typeface="+mn-cs"/>
              </a:rPr>
              <a:t>Release 2.1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4A4B8F79-D887-4A37-BBA1-A204C49110A7}"/>
              </a:ext>
            </a:extLst>
          </p:cNvPr>
          <p:cNvGrpSpPr/>
          <p:nvPr/>
        </p:nvGrpSpPr>
        <p:grpSpPr>
          <a:xfrm>
            <a:off x="3528484" y="581026"/>
            <a:ext cx="6105525" cy="5695950"/>
            <a:chOff x="1808255" y="581026"/>
            <a:chExt cx="6105525" cy="5695950"/>
          </a:xfrm>
          <a:noFill/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511B762E-C078-460C-8890-3FD287C43519}"/>
                </a:ext>
              </a:extLst>
            </p:cNvPr>
            <p:cNvSpPr/>
            <p:nvPr/>
          </p:nvSpPr>
          <p:spPr>
            <a:xfrm>
              <a:off x="1808255" y="581026"/>
              <a:ext cx="6105525" cy="5695950"/>
            </a:xfrm>
            <a:custGeom>
              <a:avLst/>
              <a:gdLst>
                <a:gd name="connsiteX0" fmla="*/ 225446 w 6105525"/>
                <a:gd name="connsiteY0" fmla="*/ 0 h 5695950"/>
                <a:gd name="connsiteX1" fmla="*/ 2364325 w 6105525"/>
                <a:gd name="connsiteY1" fmla="*/ 0 h 5695950"/>
                <a:gd name="connsiteX2" fmla="*/ 2501621 w 6105525"/>
                <a:gd name="connsiteY2" fmla="*/ 54134 h 5695950"/>
                <a:gd name="connsiteX3" fmla="*/ 6105525 w 6105525"/>
                <a:gd name="connsiteY3" fmla="*/ 5491163 h 5695950"/>
                <a:gd name="connsiteX4" fmla="*/ 6100347 w 6105525"/>
                <a:gd name="connsiteY4" fmla="*/ 5695950 h 5695950"/>
                <a:gd name="connsiteX5" fmla="*/ 3448050 w 6105525"/>
                <a:gd name="connsiteY5" fmla="*/ 5695950 h 5695950"/>
                <a:gd name="connsiteX6" fmla="*/ 0 w 6105525"/>
                <a:gd name="connsiteY6" fmla="*/ 2247900 h 5695950"/>
                <a:gd name="connsiteX7" fmla="*/ 0 w 6105525"/>
                <a:gd name="connsiteY7" fmla="*/ 225446 h 5695950"/>
                <a:gd name="connsiteX8" fmla="*/ 225446 w 6105525"/>
                <a:gd name="connsiteY8" fmla="*/ 0 h 5695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05525" h="5695950">
                  <a:moveTo>
                    <a:pt x="225446" y="0"/>
                  </a:moveTo>
                  <a:lnTo>
                    <a:pt x="2364325" y="0"/>
                  </a:lnTo>
                  <a:lnTo>
                    <a:pt x="2501621" y="54134"/>
                  </a:lnTo>
                  <a:cubicBezTo>
                    <a:pt x="4619485" y="949915"/>
                    <a:pt x="6105525" y="3046997"/>
                    <a:pt x="6105525" y="5491163"/>
                  </a:cubicBezTo>
                  <a:lnTo>
                    <a:pt x="6100347" y="5695950"/>
                  </a:lnTo>
                  <a:lnTo>
                    <a:pt x="3448050" y="5695950"/>
                  </a:lnTo>
                  <a:cubicBezTo>
                    <a:pt x="3448050" y="3791645"/>
                    <a:pt x="1904305" y="2247900"/>
                    <a:pt x="0" y="2247900"/>
                  </a:cubicBezTo>
                  <a:lnTo>
                    <a:pt x="0" y="225446"/>
                  </a:lnTo>
                  <a:cubicBezTo>
                    <a:pt x="0" y="100936"/>
                    <a:pt x="100936" y="0"/>
                    <a:pt x="225446" y="0"/>
                  </a:cubicBezTo>
                  <a:close/>
                </a:path>
              </a:pathLst>
            </a:custGeom>
            <a:grp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67302B9C-144D-43FA-82A2-46A88F4EB55E}"/>
                </a:ext>
              </a:extLst>
            </p:cNvPr>
            <p:cNvSpPr/>
            <p:nvPr/>
          </p:nvSpPr>
          <p:spPr>
            <a:xfrm>
              <a:off x="1808255" y="2828926"/>
              <a:ext cx="3448050" cy="3448050"/>
            </a:xfrm>
            <a:custGeom>
              <a:avLst/>
              <a:gdLst>
                <a:gd name="connsiteX0" fmla="*/ 0 w 3448050"/>
                <a:gd name="connsiteY0" fmla="*/ 0 h 3448050"/>
                <a:gd name="connsiteX1" fmla="*/ 3448050 w 3448050"/>
                <a:gd name="connsiteY1" fmla="*/ 3448050 h 3448050"/>
                <a:gd name="connsiteX2" fmla="*/ 225446 w 3448050"/>
                <a:gd name="connsiteY2" fmla="*/ 3448050 h 3448050"/>
                <a:gd name="connsiteX3" fmla="*/ 0 w 3448050"/>
                <a:gd name="connsiteY3" fmla="*/ 3222604 h 3448050"/>
                <a:gd name="connsiteX4" fmla="*/ 0 w 3448050"/>
                <a:gd name="connsiteY4" fmla="*/ 0 h 3448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8050" h="3448050">
                  <a:moveTo>
                    <a:pt x="0" y="0"/>
                  </a:moveTo>
                  <a:cubicBezTo>
                    <a:pt x="1904305" y="0"/>
                    <a:pt x="3448050" y="1543745"/>
                    <a:pt x="3448050" y="3448050"/>
                  </a:cubicBezTo>
                  <a:lnTo>
                    <a:pt x="225446" y="3448050"/>
                  </a:lnTo>
                  <a:cubicBezTo>
                    <a:pt x="100936" y="3448050"/>
                    <a:pt x="0" y="3347114"/>
                    <a:pt x="0" y="3222604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B51AE6D8-5B26-4974-94D1-15EC0722767C}"/>
              </a:ext>
            </a:extLst>
          </p:cNvPr>
          <p:cNvSpPr txBox="1"/>
          <p:nvPr/>
        </p:nvSpPr>
        <p:spPr>
          <a:xfrm>
            <a:off x="4942969" y="5932671"/>
            <a:ext cx="619080" cy="276999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" panose="00000500000000000000" pitchFamily="50" charset="0"/>
                <a:ea typeface="+mn-ea"/>
                <a:cs typeface="+mn-cs"/>
              </a:rPr>
              <a:t>NOW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4F0B381-470C-42EB-9A94-EB2DB155CDE4}"/>
              </a:ext>
            </a:extLst>
          </p:cNvPr>
          <p:cNvSpPr txBox="1"/>
          <p:nvPr/>
        </p:nvSpPr>
        <p:spPr>
          <a:xfrm>
            <a:off x="7996534" y="5932671"/>
            <a:ext cx="617477" cy="276999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" panose="00000500000000000000" pitchFamily="50" charset="0"/>
                <a:ea typeface="+mn-ea"/>
                <a:cs typeface="+mn-cs"/>
              </a:rPr>
              <a:t>NEXT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5D9A67A-DD61-4C70-BE06-C2897F53A007}"/>
              </a:ext>
            </a:extLst>
          </p:cNvPr>
          <p:cNvSpPr txBox="1"/>
          <p:nvPr/>
        </p:nvSpPr>
        <p:spPr>
          <a:xfrm>
            <a:off x="10256699" y="5932671"/>
            <a:ext cx="707245" cy="276999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" panose="00000500000000000000" pitchFamily="50" charset="0"/>
                <a:ea typeface="+mn-ea"/>
                <a:cs typeface="+mn-cs"/>
              </a:rPr>
              <a:t>LATER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C6C2F42-3CE4-466E-88FF-D6B188DBF75A}"/>
              </a:ext>
            </a:extLst>
          </p:cNvPr>
          <p:cNvSpPr txBox="1"/>
          <p:nvPr/>
        </p:nvSpPr>
        <p:spPr>
          <a:xfrm>
            <a:off x="605365" y="2215047"/>
            <a:ext cx="2171107" cy="2427909"/>
          </a:xfrm>
          <a:prstGeom prst="rect">
            <a:avLst/>
          </a:prstGeom>
          <a:noFill/>
        </p:spPr>
        <p:txBody>
          <a:bodyPr wrap="none" lIns="182880" tIns="91440" rIns="182880" bIns="91440" rtlCol="0" anchor="ctr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5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44546A">
                        <a:lumMod val="60000"/>
                        <a:lumOff val="40000"/>
                      </a:srgbClr>
                    </a:gs>
                    <a:gs pos="100000">
                      <a:srgbClr val="44546A"/>
                    </a:gs>
                  </a:gsLst>
                  <a:lin ang="5400000" scaled="0"/>
                  <a:tileRect/>
                </a:gradFill>
                <a:effectLst/>
                <a:uLnTx/>
                <a:uFillTx/>
                <a:latin typeface="Montserrat" panose="00000500000000000000" pitchFamily="50" charset="0"/>
                <a:ea typeface="+mn-ea"/>
                <a:cs typeface="+mn-cs"/>
              </a:rPr>
              <a:t>NOW-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5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44546A">
                        <a:lumMod val="60000"/>
                        <a:lumOff val="40000"/>
                      </a:srgbClr>
                    </a:gs>
                    <a:gs pos="100000">
                      <a:srgbClr val="44546A"/>
                    </a:gs>
                  </a:gsLst>
                  <a:lin ang="5400000" scaled="0"/>
                  <a:tileRect/>
                </a:gradFill>
                <a:effectLst/>
                <a:uLnTx/>
                <a:uFillTx/>
                <a:latin typeface="Montserrat" panose="00000500000000000000" pitchFamily="50" charset="0"/>
                <a:ea typeface="+mn-ea"/>
                <a:cs typeface="+mn-cs"/>
              </a:rPr>
              <a:t>NEXT-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5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44546A">
                        <a:lumMod val="60000"/>
                        <a:lumOff val="40000"/>
                      </a:srgbClr>
                    </a:gs>
                    <a:gs pos="100000">
                      <a:srgbClr val="44546A"/>
                    </a:gs>
                  </a:gsLst>
                  <a:lin ang="5400000" scaled="0"/>
                  <a:tileRect/>
                </a:gradFill>
                <a:effectLst/>
                <a:uLnTx/>
                <a:uFillTx/>
                <a:latin typeface="Montserrat" panose="00000500000000000000" pitchFamily="50" charset="0"/>
                <a:ea typeface="+mn-ea"/>
                <a:cs typeface="+mn-cs"/>
              </a:rPr>
              <a:t>LATER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5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44546A">
                        <a:lumMod val="60000"/>
                        <a:lumOff val="40000"/>
                      </a:srgbClr>
                    </a:gs>
                    <a:gs pos="100000">
                      <a:srgbClr val="44546A"/>
                    </a:gs>
                  </a:gsLst>
                  <a:lin ang="5400000" scaled="0"/>
                  <a:tileRect/>
                </a:gradFill>
                <a:effectLst/>
                <a:uLnTx/>
                <a:uFillTx/>
                <a:latin typeface="Montserrat" panose="00000500000000000000" pitchFamily="50" charset="0"/>
                <a:ea typeface="+mn-ea"/>
                <a:cs typeface="+mn-cs"/>
              </a:rPr>
              <a:t>ROADMAP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749A9D98-93B4-4514-A384-369A9F5D4B9A}"/>
              </a:ext>
            </a:extLst>
          </p:cNvPr>
          <p:cNvSpPr/>
          <p:nvPr/>
        </p:nvSpPr>
        <p:spPr>
          <a:xfrm>
            <a:off x="3528484" y="581025"/>
            <a:ext cx="8058150" cy="5695950"/>
          </a:xfrm>
          <a:prstGeom prst="roundRect">
            <a:avLst>
              <a:gd name="adj" fmla="val 4622"/>
            </a:avLst>
          </a:prstGeom>
          <a:noFill/>
          <a:ln w="254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85767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7" presetClass="entr" presetSubtype="4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5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5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5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5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5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55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53" presetClass="entr" presetSubtype="16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55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55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55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55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55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53" presetClass="entr" presetSubtype="16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53" presetClass="entr" presetSubtype="16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2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9" dur="2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7" grpId="0" animBg="1"/>
      <p:bldP spid="6" grpId="0" animBg="1"/>
      <p:bldP spid="4" grpId="0" animBg="1"/>
      <p:bldP spid="13" grpId="0" animBg="1"/>
      <p:bldP spid="18" grpId="0" animBg="1"/>
      <p:bldP spid="19" grpId="0" animBg="1"/>
      <p:bldP spid="20" grpId="0" animBg="1"/>
      <p:bldP spid="21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12" grpId="0"/>
      <p:bldP spid="14" grpId="0"/>
      <p:bldP spid="15" grpId="0"/>
      <p:bldP spid="16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E0BE95F8-8814-4C82-B223-0EAAC3391D50}"/>
              </a:ext>
            </a:extLst>
          </p:cNvPr>
          <p:cNvGrpSpPr/>
          <p:nvPr/>
        </p:nvGrpSpPr>
        <p:grpSpPr>
          <a:xfrm>
            <a:off x="4302471" y="1504655"/>
            <a:ext cx="3841065" cy="2782103"/>
            <a:chOff x="4302471" y="1504655"/>
            <a:chExt cx="3841065" cy="2782103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C53744E2-9F5B-4336-A0FE-C847765291E5}"/>
                </a:ext>
              </a:extLst>
            </p:cNvPr>
            <p:cNvCxnSpPr>
              <a:cxnSpLocks/>
              <a:stCxn id="30" idx="4"/>
              <a:endCxn id="6" idx="0"/>
            </p:cNvCxnSpPr>
            <p:nvPr/>
          </p:nvCxnSpPr>
          <p:spPr>
            <a:xfrm flipH="1">
              <a:off x="4394243" y="1752467"/>
              <a:ext cx="872" cy="2534291"/>
            </a:xfrm>
            <a:prstGeom prst="line">
              <a:avLst/>
            </a:prstGeom>
            <a:ln w="12700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9FAED279-6A47-44C9-9401-E4F131A46B0A}"/>
                </a:ext>
              </a:extLst>
            </p:cNvPr>
            <p:cNvGrpSpPr/>
            <p:nvPr/>
          </p:nvGrpSpPr>
          <p:grpSpPr>
            <a:xfrm>
              <a:off x="4302471" y="1504655"/>
              <a:ext cx="2494543" cy="721993"/>
              <a:chOff x="940594" y="4027410"/>
              <a:chExt cx="2494543" cy="721993"/>
            </a:xfrm>
          </p:grpSpPr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339A8728-90CD-4625-8CE5-A508668E37D4}"/>
                  </a:ext>
                </a:extLst>
              </p:cNvPr>
              <p:cNvSpPr txBox="1"/>
              <p:nvPr/>
            </p:nvSpPr>
            <p:spPr>
              <a:xfrm>
                <a:off x="1156949" y="4027410"/>
                <a:ext cx="2278188" cy="72199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ts val="1700"/>
                  </a:lnSpc>
                </a:pPr>
                <a:r>
                  <a:rPr lang="en-US" sz="1000" b="1" dirty="0">
                    <a:latin typeface="Montserrat" panose="00000500000000000000" pitchFamily="50" charset="0"/>
                  </a:rPr>
                  <a:t>Guidance in App: </a:t>
                </a:r>
                <a:r>
                  <a:rPr lang="en-US" sz="1000" b="1" dirty="0">
                    <a:solidFill>
                      <a:schemeClr val="accent2"/>
                    </a:solidFill>
                    <a:latin typeface="Montserrat" panose="00000500000000000000" pitchFamily="50" charset="0"/>
                  </a:rPr>
                  <a:t>Development</a:t>
                </a:r>
              </a:p>
              <a:p>
                <a:pPr marL="171450" indent="-171450">
                  <a:lnSpc>
                    <a:spcPts val="1700"/>
                  </a:lnSpc>
                  <a:buFont typeface="Arial" panose="020B0604020202020204" pitchFamily="34" charset="0"/>
                  <a:buChar char="•"/>
                </a:pPr>
                <a:r>
                  <a:rPr lang="en-US" sz="1000" dirty="0">
                    <a:latin typeface="Montserrat" panose="00000500000000000000" pitchFamily="50" charset="0"/>
                  </a:rPr>
                  <a:t>Frontend Development</a:t>
                </a:r>
              </a:p>
              <a:p>
                <a:pPr marL="171450" indent="-171450">
                  <a:lnSpc>
                    <a:spcPts val="1700"/>
                  </a:lnSpc>
                  <a:buFont typeface="Arial" panose="020B0604020202020204" pitchFamily="34" charset="0"/>
                  <a:buChar char="•"/>
                </a:pPr>
                <a:r>
                  <a:rPr lang="en-US" sz="1000" dirty="0">
                    <a:latin typeface="Montserrat" panose="00000500000000000000" pitchFamily="50" charset="0"/>
                  </a:rPr>
                  <a:t>CMS Integration</a:t>
                </a:r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A42F4023-65AE-424D-9438-8FBA63C8B1D8}"/>
                  </a:ext>
                </a:extLst>
              </p:cNvPr>
              <p:cNvSpPr/>
              <p:nvPr/>
            </p:nvSpPr>
            <p:spPr>
              <a:xfrm>
                <a:off x="940594" y="4089935"/>
                <a:ext cx="185287" cy="185287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44743E15-BBA4-4140-B9C7-2B824CD59075}"/>
                </a:ext>
              </a:extLst>
            </p:cNvPr>
            <p:cNvGrpSpPr/>
            <p:nvPr/>
          </p:nvGrpSpPr>
          <p:grpSpPr>
            <a:xfrm>
              <a:off x="4302471" y="2359353"/>
              <a:ext cx="3841065" cy="721993"/>
              <a:chOff x="940594" y="4027410"/>
              <a:chExt cx="3841065" cy="721993"/>
            </a:xfrm>
          </p:grpSpPr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256CABEA-D22C-445A-9232-165928F29FB1}"/>
                  </a:ext>
                </a:extLst>
              </p:cNvPr>
              <p:cNvSpPr txBox="1"/>
              <p:nvPr/>
            </p:nvSpPr>
            <p:spPr>
              <a:xfrm>
                <a:off x="1156949" y="4027410"/>
                <a:ext cx="3624710" cy="72199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ts val="1700"/>
                  </a:lnSpc>
                </a:pPr>
                <a:r>
                  <a:rPr lang="en-US" sz="1000" b="1" dirty="0">
                    <a:latin typeface="Montserrat" panose="00000500000000000000" pitchFamily="50" charset="0"/>
                  </a:rPr>
                  <a:t>Content Production: </a:t>
                </a:r>
                <a:r>
                  <a:rPr lang="en-US" sz="1000" b="1" dirty="0">
                    <a:solidFill>
                      <a:schemeClr val="accent2"/>
                    </a:solidFill>
                    <a:latin typeface="Montserrat" panose="00000500000000000000" pitchFamily="50" charset="0"/>
                  </a:rPr>
                  <a:t>Implementation</a:t>
                </a:r>
              </a:p>
              <a:p>
                <a:pPr marL="171450" indent="-171450">
                  <a:lnSpc>
                    <a:spcPts val="1700"/>
                  </a:lnSpc>
                  <a:buFont typeface="Arial" panose="020B0604020202020204" pitchFamily="34" charset="0"/>
                  <a:buChar char="•"/>
                </a:pPr>
                <a:r>
                  <a:rPr lang="en-US" sz="1000" dirty="0">
                    <a:latin typeface="Montserrat" panose="00000500000000000000" pitchFamily="50" charset="0"/>
                  </a:rPr>
                  <a:t>“How can we help” content, goal- &amp; interest-based</a:t>
                </a:r>
              </a:p>
              <a:p>
                <a:pPr marL="171450" indent="-171450">
                  <a:lnSpc>
                    <a:spcPts val="1700"/>
                  </a:lnSpc>
                  <a:buFont typeface="Arial" panose="020B0604020202020204" pitchFamily="34" charset="0"/>
                  <a:buChar char="•"/>
                </a:pPr>
                <a:r>
                  <a:rPr lang="en-US" sz="1000" dirty="0">
                    <a:latin typeface="Montserrat" panose="00000500000000000000" pitchFamily="50" charset="0"/>
                  </a:rPr>
                  <a:t>“Ideas for your visit” content, goal- &amp; interest-based</a:t>
                </a:r>
              </a:p>
            </p:txBody>
          </p:sp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D5F37AA4-FD95-426F-A50D-D88C53FAF060}"/>
                  </a:ext>
                </a:extLst>
              </p:cNvPr>
              <p:cNvSpPr/>
              <p:nvPr/>
            </p:nvSpPr>
            <p:spPr>
              <a:xfrm>
                <a:off x="940594" y="4089935"/>
                <a:ext cx="185287" cy="185287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C65A7BDE-B0B1-4042-8DED-724A3947224B}"/>
                </a:ext>
              </a:extLst>
            </p:cNvPr>
            <p:cNvGrpSpPr/>
            <p:nvPr/>
          </p:nvGrpSpPr>
          <p:grpSpPr>
            <a:xfrm>
              <a:off x="4302471" y="3214051"/>
              <a:ext cx="3140553" cy="940001"/>
              <a:chOff x="940594" y="4027410"/>
              <a:chExt cx="3140553" cy="940001"/>
            </a:xfrm>
          </p:grpSpPr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F356AE23-5DBE-4C26-8817-A4CAA8F91643}"/>
                  </a:ext>
                </a:extLst>
              </p:cNvPr>
              <p:cNvSpPr txBox="1"/>
              <p:nvPr/>
            </p:nvSpPr>
            <p:spPr>
              <a:xfrm>
                <a:off x="1156949" y="4027410"/>
                <a:ext cx="2924198" cy="94000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ts val="1700"/>
                  </a:lnSpc>
                </a:pPr>
                <a:r>
                  <a:rPr lang="en-US" sz="1000" b="1" dirty="0">
                    <a:latin typeface="Montserrat" panose="00000500000000000000" pitchFamily="50" charset="0"/>
                  </a:rPr>
                  <a:t>Personalization: </a:t>
                </a:r>
                <a:r>
                  <a:rPr lang="en-US" sz="1000" b="1" dirty="0">
                    <a:solidFill>
                      <a:schemeClr val="accent2"/>
                    </a:solidFill>
                    <a:latin typeface="Montserrat" panose="00000500000000000000" pitchFamily="50" charset="0"/>
                  </a:rPr>
                  <a:t>Analysis &amp; Development</a:t>
                </a:r>
              </a:p>
              <a:p>
                <a:pPr marL="171450" indent="-171450">
                  <a:lnSpc>
                    <a:spcPts val="1700"/>
                  </a:lnSpc>
                  <a:buFont typeface="Arial" panose="020B0604020202020204" pitchFamily="34" charset="0"/>
                  <a:buChar char="•"/>
                </a:pPr>
                <a:r>
                  <a:rPr lang="en-US" sz="1000" dirty="0">
                    <a:latin typeface="Montserrat" panose="00000500000000000000" pitchFamily="50" charset="0"/>
                  </a:rPr>
                  <a:t>Archetype identification</a:t>
                </a:r>
              </a:p>
              <a:p>
                <a:pPr marL="171450" indent="-171450">
                  <a:lnSpc>
                    <a:spcPts val="1700"/>
                  </a:lnSpc>
                  <a:buFont typeface="Arial" panose="020B0604020202020204" pitchFamily="34" charset="0"/>
                  <a:buChar char="•"/>
                </a:pPr>
                <a:r>
                  <a:rPr lang="en-US" sz="1000" dirty="0">
                    <a:latin typeface="Montserrat" panose="00000500000000000000" pitchFamily="50" charset="0"/>
                  </a:rPr>
                  <a:t>Orientation definition (UX)</a:t>
                </a:r>
              </a:p>
              <a:p>
                <a:pPr marL="171450" indent="-171450">
                  <a:lnSpc>
                    <a:spcPts val="1700"/>
                  </a:lnSpc>
                  <a:buFont typeface="Arial" panose="020B0604020202020204" pitchFamily="34" charset="0"/>
                  <a:buChar char="•"/>
                </a:pPr>
                <a:r>
                  <a:rPr lang="en-US" sz="1000" dirty="0">
                    <a:latin typeface="Montserrat" panose="00000500000000000000" pitchFamily="50" charset="0"/>
                  </a:rPr>
                  <a:t>Sample Templates</a:t>
                </a:r>
              </a:p>
            </p:txBody>
          </p: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FE072C31-EBD2-4847-B05B-9014586E8E88}"/>
                  </a:ext>
                </a:extLst>
              </p:cNvPr>
              <p:cNvSpPr/>
              <p:nvPr/>
            </p:nvSpPr>
            <p:spPr>
              <a:xfrm>
                <a:off x="940594" y="4089935"/>
                <a:ext cx="185287" cy="185287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56" name="Rectangle 55">
            <a:extLst>
              <a:ext uri="{FF2B5EF4-FFF2-40B4-BE49-F238E27FC236}">
                <a16:creationId xmlns:a16="http://schemas.microsoft.com/office/drawing/2014/main" id="{63DA1BFA-495D-44EE-B2F2-C7CFD26DF187}"/>
              </a:ext>
            </a:extLst>
          </p:cNvPr>
          <p:cNvSpPr/>
          <p:nvPr/>
        </p:nvSpPr>
        <p:spPr>
          <a:xfrm>
            <a:off x="4270532" y="4534179"/>
            <a:ext cx="3622600" cy="3801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>
              <a:latin typeface="Montserrat" panose="00000500000000000000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9F86C77-BAE8-4A6A-A78A-5C7072DA5F4E}"/>
              </a:ext>
            </a:extLst>
          </p:cNvPr>
          <p:cNvSpPr txBox="1"/>
          <p:nvPr/>
        </p:nvSpPr>
        <p:spPr>
          <a:xfrm>
            <a:off x="4971173" y="254954"/>
            <a:ext cx="2097369" cy="954107"/>
          </a:xfrm>
          <a:prstGeom prst="rect">
            <a:avLst/>
          </a:prstGeom>
          <a:noFill/>
        </p:spPr>
        <p:txBody>
          <a:bodyPr wrap="none" lIns="182880" tIns="91440" rIns="182880" bIns="91440" rtlCol="0" anchor="ctr" anchorCtr="0">
            <a:spAutoFit/>
          </a:bodyPr>
          <a:lstStyle/>
          <a:p>
            <a:pPr algn="ctr"/>
            <a:r>
              <a:rPr lang="en-US" sz="3000" b="1" dirty="0">
                <a:gradFill flip="none" rotWithShape="1"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tx2"/>
                    </a:gs>
                  </a:gsLst>
                  <a:lin ang="5400000" scaled="0"/>
                  <a:tileRect/>
                </a:gradFill>
                <a:latin typeface="Montserrat" panose="00000500000000000000" pitchFamily="50" charset="0"/>
              </a:rPr>
              <a:t>NOW</a:t>
            </a:r>
          </a:p>
          <a:p>
            <a:pPr algn="ctr"/>
            <a:r>
              <a:rPr lang="en-US" sz="2000" dirty="0">
                <a:gradFill flip="none" rotWithShape="1"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tx2"/>
                    </a:gs>
                  </a:gsLst>
                  <a:lin ang="5400000" scaled="0"/>
                  <a:tileRect/>
                </a:gradFill>
                <a:latin typeface="Montserrat" panose="00000500000000000000" pitchFamily="50" charset="0"/>
              </a:rPr>
              <a:t>First 6 Weeks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75AE723-4C77-459C-992A-F08C0AAF51F1}"/>
              </a:ext>
            </a:extLst>
          </p:cNvPr>
          <p:cNvSpPr txBox="1"/>
          <p:nvPr/>
        </p:nvSpPr>
        <p:spPr>
          <a:xfrm>
            <a:off x="895355" y="671117"/>
            <a:ext cx="11400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tx2">
                    <a:lumMod val="40000"/>
                    <a:lumOff val="60000"/>
                  </a:schemeClr>
                </a:solidFill>
                <a:latin typeface="Montserrat" panose="00000500000000000000" pitchFamily="50" charset="0"/>
              </a:rPr>
              <a:t>Begin</a:t>
            </a:r>
          </a:p>
          <a:p>
            <a:r>
              <a:rPr lang="en-US" sz="1200" b="1" dirty="0">
                <a:solidFill>
                  <a:schemeClr val="accent2"/>
                </a:solidFill>
                <a:latin typeface="Montserrat" panose="00000500000000000000" pitchFamily="50" charset="0"/>
              </a:rPr>
              <a:t>January 6th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1029B23-3F87-4AF9-B6F2-F8941349C77E}"/>
              </a:ext>
            </a:extLst>
          </p:cNvPr>
          <p:cNvSpPr txBox="1"/>
          <p:nvPr/>
        </p:nvSpPr>
        <p:spPr>
          <a:xfrm>
            <a:off x="9975966" y="671117"/>
            <a:ext cx="12923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>
                <a:solidFill>
                  <a:schemeClr val="tx2">
                    <a:lumMod val="40000"/>
                    <a:lumOff val="60000"/>
                  </a:schemeClr>
                </a:solidFill>
                <a:latin typeface="Montserrat" panose="00000500000000000000" pitchFamily="50" charset="0"/>
              </a:rPr>
              <a:t>End</a:t>
            </a:r>
          </a:p>
          <a:p>
            <a:pPr algn="r"/>
            <a:r>
              <a:rPr lang="en-US" sz="1200" b="1" dirty="0">
                <a:solidFill>
                  <a:schemeClr val="accent2"/>
                </a:solidFill>
                <a:latin typeface="Montserrat" panose="00000500000000000000" pitchFamily="50" charset="0"/>
              </a:rPr>
              <a:t>February 14th</a:t>
            </a:r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CC5F215E-8998-4733-9675-515A16CDF1AB}"/>
              </a:ext>
            </a:extLst>
          </p:cNvPr>
          <p:cNvCxnSpPr>
            <a:cxnSpLocks/>
          </p:cNvCxnSpPr>
          <p:nvPr/>
        </p:nvCxnSpPr>
        <p:spPr>
          <a:xfrm>
            <a:off x="895355" y="1311669"/>
            <a:ext cx="10372952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2716402-61EA-4ABF-BB5B-75508A752A4C}"/>
              </a:ext>
            </a:extLst>
          </p:cNvPr>
          <p:cNvGrpSpPr/>
          <p:nvPr/>
        </p:nvGrpSpPr>
        <p:grpSpPr>
          <a:xfrm>
            <a:off x="926424" y="4534180"/>
            <a:ext cx="2863233" cy="1953932"/>
            <a:chOff x="926424" y="4534180"/>
            <a:chExt cx="2863233" cy="1953932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2ED92E0-525A-4937-AE9C-4580A047ACB7}"/>
                </a:ext>
              </a:extLst>
            </p:cNvPr>
            <p:cNvSpPr txBox="1"/>
            <p:nvPr/>
          </p:nvSpPr>
          <p:spPr>
            <a:xfrm>
              <a:off x="1142779" y="4730159"/>
              <a:ext cx="2646878" cy="72199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ts val="1700"/>
                </a:lnSpc>
              </a:pPr>
              <a:r>
                <a:rPr lang="en-US" sz="1000" b="1" dirty="0">
                  <a:latin typeface="Montserrat" panose="00000500000000000000" pitchFamily="50" charset="0"/>
                </a:rPr>
                <a:t>Content Management: </a:t>
              </a:r>
              <a:r>
                <a:rPr lang="en-US" sz="1000" b="1" dirty="0">
                  <a:solidFill>
                    <a:schemeClr val="accent2"/>
                  </a:solidFill>
                  <a:latin typeface="Montserrat" panose="00000500000000000000" pitchFamily="50" charset="0"/>
                </a:rPr>
                <a:t>Development</a:t>
              </a:r>
            </a:p>
            <a:p>
              <a:pPr marL="171450" indent="-171450">
                <a:lnSpc>
                  <a:spcPts val="1700"/>
                </a:lnSpc>
                <a:buFont typeface="Arial" panose="020B0604020202020204" pitchFamily="34" charset="0"/>
                <a:buChar char="•"/>
              </a:pPr>
              <a:r>
                <a:rPr lang="en-US" sz="1000" dirty="0">
                  <a:latin typeface="Montserrat" panose="00000500000000000000" pitchFamily="50" charset="0"/>
                </a:rPr>
                <a:t>API Development</a:t>
              </a:r>
            </a:p>
            <a:p>
              <a:pPr marL="171450" indent="-171450">
                <a:lnSpc>
                  <a:spcPts val="1700"/>
                </a:lnSpc>
                <a:buFont typeface="Arial" panose="020B0604020202020204" pitchFamily="34" charset="0"/>
                <a:buChar char="•"/>
              </a:pPr>
              <a:r>
                <a:rPr lang="en-US" sz="1000" dirty="0">
                  <a:latin typeface="Montserrat" panose="00000500000000000000" pitchFamily="50" charset="0"/>
                </a:rPr>
                <a:t>CMS Integration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36433FA-AEDC-438D-B39B-6EC2D2297AE0}"/>
                </a:ext>
              </a:extLst>
            </p:cNvPr>
            <p:cNvSpPr txBox="1"/>
            <p:nvPr/>
          </p:nvSpPr>
          <p:spPr>
            <a:xfrm>
              <a:off x="1142779" y="5527745"/>
              <a:ext cx="1835759" cy="94000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ts val="1700"/>
                </a:lnSpc>
              </a:pPr>
              <a:r>
                <a:rPr lang="en-US" sz="1000" b="1" dirty="0">
                  <a:latin typeface="Montserrat" panose="00000500000000000000" pitchFamily="50" charset="0"/>
                </a:rPr>
                <a:t>Guidance in App: </a:t>
              </a:r>
              <a:r>
                <a:rPr lang="en-US" sz="1000" b="1" dirty="0">
                  <a:solidFill>
                    <a:schemeClr val="accent2"/>
                  </a:solidFill>
                  <a:latin typeface="Montserrat" panose="00000500000000000000" pitchFamily="50" charset="0"/>
                </a:rPr>
                <a:t>Design</a:t>
              </a:r>
            </a:p>
            <a:p>
              <a:pPr marL="171450" indent="-171450">
                <a:lnSpc>
                  <a:spcPts val="1700"/>
                </a:lnSpc>
                <a:buFont typeface="Arial" panose="020B0604020202020204" pitchFamily="34" charset="0"/>
                <a:buChar char="•"/>
              </a:pPr>
              <a:r>
                <a:rPr lang="en-US" sz="1000" dirty="0">
                  <a:latin typeface="Montserrat" panose="00000500000000000000" pitchFamily="50" charset="0"/>
                </a:rPr>
                <a:t>User Experience</a:t>
              </a:r>
            </a:p>
            <a:p>
              <a:pPr marL="171450" indent="-171450">
                <a:lnSpc>
                  <a:spcPts val="1700"/>
                </a:lnSpc>
                <a:buFont typeface="Arial" panose="020B0604020202020204" pitchFamily="34" charset="0"/>
                <a:buChar char="•"/>
              </a:pPr>
              <a:r>
                <a:rPr lang="en-US" sz="1000" dirty="0">
                  <a:latin typeface="Montserrat" panose="00000500000000000000" pitchFamily="50" charset="0"/>
                </a:rPr>
                <a:t>Visual Design</a:t>
              </a:r>
            </a:p>
            <a:p>
              <a:pPr marL="171450" indent="-171450">
                <a:lnSpc>
                  <a:spcPts val="1700"/>
                </a:lnSpc>
                <a:buFont typeface="Arial" panose="020B0604020202020204" pitchFamily="34" charset="0"/>
                <a:buChar char="•"/>
              </a:pPr>
              <a:r>
                <a:rPr lang="en-US" sz="1000" dirty="0">
                  <a:latin typeface="Montserrat" panose="00000500000000000000" pitchFamily="50" charset="0"/>
                </a:rPr>
                <a:t>Content Map</a:t>
              </a:r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139825A9-181E-4A36-97BB-90BFD60C8F13}"/>
                </a:ext>
              </a:extLst>
            </p:cNvPr>
            <p:cNvGrpSpPr/>
            <p:nvPr/>
          </p:nvGrpSpPr>
          <p:grpSpPr>
            <a:xfrm>
              <a:off x="926424" y="4534180"/>
              <a:ext cx="185287" cy="1953932"/>
              <a:chOff x="926424" y="4534180"/>
              <a:chExt cx="185287" cy="1953932"/>
            </a:xfrm>
          </p:grpSpPr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496E8969-ACB5-4ADC-8662-7761E27D46A2}"/>
                  </a:ext>
                </a:extLst>
              </p:cNvPr>
              <p:cNvCxnSpPr>
                <a:cxnSpLocks/>
                <a:stCxn id="2" idx="4"/>
              </p:cNvCxnSpPr>
              <p:nvPr/>
            </p:nvCxnSpPr>
            <p:spPr>
              <a:xfrm>
                <a:off x="1019067" y="4534180"/>
                <a:ext cx="0" cy="1953932"/>
              </a:xfrm>
              <a:prstGeom prst="line">
                <a:avLst/>
              </a:prstGeom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51A5E92D-14D8-4E19-B070-330D601D76BD}"/>
                  </a:ext>
                </a:extLst>
              </p:cNvPr>
              <p:cNvSpPr/>
              <p:nvPr/>
            </p:nvSpPr>
            <p:spPr>
              <a:xfrm>
                <a:off x="926424" y="4792684"/>
                <a:ext cx="185287" cy="185287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DC3FFDB4-8F17-40D6-B772-13C4E750BF0F}"/>
                  </a:ext>
                </a:extLst>
              </p:cNvPr>
              <p:cNvSpPr/>
              <p:nvPr/>
            </p:nvSpPr>
            <p:spPr>
              <a:xfrm>
                <a:off x="926424" y="5590270"/>
                <a:ext cx="185287" cy="185287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2BF3A57-464E-4E6B-B8AA-E9476BB20BCD}"/>
              </a:ext>
            </a:extLst>
          </p:cNvPr>
          <p:cNvGrpSpPr/>
          <p:nvPr/>
        </p:nvGrpSpPr>
        <p:grpSpPr>
          <a:xfrm>
            <a:off x="7679044" y="4534180"/>
            <a:ext cx="3534892" cy="1715558"/>
            <a:chOff x="7679044" y="4534180"/>
            <a:chExt cx="3534892" cy="1715558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5F46549-87AF-4859-9A1F-C1312F756671}"/>
                </a:ext>
              </a:extLst>
            </p:cNvPr>
            <p:cNvCxnSpPr>
              <a:cxnSpLocks/>
              <a:stCxn id="7" idx="4"/>
            </p:cNvCxnSpPr>
            <p:nvPr/>
          </p:nvCxnSpPr>
          <p:spPr>
            <a:xfrm>
              <a:off x="7769419" y="4534180"/>
              <a:ext cx="0" cy="1715558"/>
            </a:xfrm>
            <a:prstGeom prst="line">
              <a:avLst/>
            </a:prstGeom>
            <a:ln w="12700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B7291079-6F13-4BB3-8947-889C0D263707}"/>
                </a:ext>
              </a:extLst>
            </p:cNvPr>
            <p:cNvGrpSpPr/>
            <p:nvPr/>
          </p:nvGrpSpPr>
          <p:grpSpPr>
            <a:xfrm>
              <a:off x="7679044" y="4730159"/>
              <a:ext cx="3534892" cy="721993"/>
              <a:chOff x="940594" y="4027410"/>
              <a:chExt cx="3534892" cy="721993"/>
            </a:xfrm>
          </p:grpSpPr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5667A603-D8CD-49AE-B66E-A1E1711B981B}"/>
                  </a:ext>
                </a:extLst>
              </p:cNvPr>
              <p:cNvSpPr txBox="1"/>
              <p:nvPr/>
            </p:nvSpPr>
            <p:spPr>
              <a:xfrm>
                <a:off x="1156949" y="4027410"/>
                <a:ext cx="3318537" cy="72199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ts val="1700"/>
                  </a:lnSpc>
                </a:pPr>
                <a:r>
                  <a:rPr lang="en-US" sz="1000" b="1" dirty="0">
                    <a:latin typeface="Montserrat" panose="00000500000000000000" pitchFamily="50" charset="0"/>
                  </a:rPr>
                  <a:t>Personalization Profile: </a:t>
                </a:r>
                <a:r>
                  <a:rPr lang="en-US" sz="1000" b="1" dirty="0">
                    <a:solidFill>
                      <a:schemeClr val="accent2"/>
                    </a:solidFill>
                    <a:latin typeface="Montserrat" panose="00000500000000000000" pitchFamily="50" charset="0"/>
                  </a:rPr>
                  <a:t>Development</a:t>
                </a:r>
              </a:p>
              <a:p>
                <a:pPr marL="171450" indent="-171450">
                  <a:lnSpc>
                    <a:spcPts val="1700"/>
                  </a:lnSpc>
                  <a:buFont typeface="Arial" panose="020B0604020202020204" pitchFamily="34" charset="0"/>
                  <a:buChar char="•"/>
                </a:pPr>
                <a:r>
                  <a:rPr lang="en-US" sz="1000" dirty="0">
                    <a:latin typeface="Montserrat" panose="00000500000000000000" pitchFamily="50" charset="0"/>
                  </a:rPr>
                  <a:t>Data Archetypes API (endpoints</a:t>
                </a:r>
              </a:p>
              <a:p>
                <a:pPr marL="171450" indent="-171450">
                  <a:lnSpc>
                    <a:spcPts val="1700"/>
                  </a:lnSpc>
                  <a:buFont typeface="Arial" panose="020B0604020202020204" pitchFamily="34" charset="0"/>
                  <a:buChar char="•"/>
                </a:pPr>
                <a:r>
                  <a:rPr lang="en-US" sz="1000" dirty="0">
                    <a:latin typeface="Montserrat" panose="00000500000000000000" pitchFamily="50" charset="0"/>
                  </a:rPr>
                  <a:t>Archetype assignment based on on-boarding)</a:t>
                </a:r>
              </a:p>
            </p:txBody>
          </p:sp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95440188-75E6-4178-8297-450BB25D9438}"/>
                  </a:ext>
                </a:extLst>
              </p:cNvPr>
              <p:cNvSpPr/>
              <p:nvPr/>
            </p:nvSpPr>
            <p:spPr>
              <a:xfrm>
                <a:off x="940594" y="4089935"/>
                <a:ext cx="185287" cy="185287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65E1E60B-8841-430D-9462-EDA395C4A024}"/>
                </a:ext>
              </a:extLst>
            </p:cNvPr>
            <p:cNvGrpSpPr/>
            <p:nvPr/>
          </p:nvGrpSpPr>
          <p:grpSpPr>
            <a:xfrm>
              <a:off x="7679044" y="5527745"/>
              <a:ext cx="3409858" cy="721993"/>
              <a:chOff x="940594" y="4027410"/>
              <a:chExt cx="3409858" cy="721993"/>
            </a:xfrm>
          </p:grpSpPr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D3EEDC71-F779-41FA-9707-4FBD39BD049A}"/>
                  </a:ext>
                </a:extLst>
              </p:cNvPr>
              <p:cNvSpPr txBox="1"/>
              <p:nvPr/>
            </p:nvSpPr>
            <p:spPr>
              <a:xfrm>
                <a:off x="1156949" y="4027410"/>
                <a:ext cx="3193503" cy="72199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ts val="1700"/>
                  </a:lnSpc>
                </a:pPr>
                <a:r>
                  <a:rPr lang="en-US" sz="1000" b="1" dirty="0">
                    <a:latin typeface="Montserrat" panose="00000500000000000000" pitchFamily="50" charset="0"/>
                  </a:rPr>
                  <a:t>Content Production: </a:t>
                </a:r>
                <a:r>
                  <a:rPr lang="en-US" sz="1000" b="1" dirty="0">
                    <a:solidFill>
                      <a:schemeClr val="accent2"/>
                    </a:solidFill>
                    <a:latin typeface="Montserrat" panose="00000500000000000000" pitchFamily="50" charset="0"/>
                  </a:rPr>
                  <a:t>Implementation</a:t>
                </a:r>
              </a:p>
              <a:p>
                <a:pPr marL="171450" indent="-171450">
                  <a:lnSpc>
                    <a:spcPts val="1700"/>
                  </a:lnSpc>
                  <a:buFont typeface="Arial" panose="020B0604020202020204" pitchFamily="34" charset="0"/>
                  <a:buChar char="•"/>
                </a:pPr>
                <a:r>
                  <a:rPr lang="en-US" sz="1000" dirty="0">
                    <a:latin typeface="Montserrat" panose="00000500000000000000" pitchFamily="50" charset="0"/>
                  </a:rPr>
                  <a:t>Additional content branching by archetypes</a:t>
                </a:r>
              </a:p>
              <a:p>
                <a:pPr marL="171450" indent="-171450">
                  <a:lnSpc>
                    <a:spcPts val="1700"/>
                  </a:lnSpc>
                  <a:buFont typeface="Arial" panose="020B0604020202020204" pitchFamily="34" charset="0"/>
                  <a:buChar char="•"/>
                </a:pPr>
                <a:r>
                  <a:rPr lang="en-US" sz="1000" dirty="0">
                    <a:latin typeface="Montserrat" panose="00000500000000000000" pitchFamily="50" charset="0"/>
                  </a:rPr>
                  <a:t>Profile/Content Mapping</a:t>
                </a:r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7056C7CA-BB7E-417C-AFF7-355144838128}"/>
                  </a:ext>
                </a:extLst>
              </p:cNvPr>
              <p:cNvSpPr/>
              <p:nvPr/>
            </p:nvSpPr>
            <p:spPr>
              <a:xfrm>
                <a:off x="940594" y="4089935"/>
                <a:ext cx="185287" cy="185287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CEE52171-1A6C-4083-98CC-ACF51E72BE7C}"/>
              </a:ext>
            </a:extLst>
          </p:cNvPr>
          <p:cNvSpPr txBox="1"/>
          <p:nvPr/>
        </p:nvSpPr>
        <p:spPr>
          <a:xfrm>
            <a:off x="712733" y="3833665"/>
            <a:ext cx="61266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b="1" dirty="0">
                <a:solidFill>
                  <a:schemeClr val="tx2">
                    <a:lumMod val="40000"/>
                    <a:lumOff val="60000"/>
                  </a:schemeClr>
                </a:solidFill>
                <a:latin typeface="Montserrat" panose="00000500000000000000" pitchFamily="50" charset="0"/>
              </a:rPr>
              <a:t>JAN 6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BE81BB6-BB68-4E48-A9D6-9CF915CC0803}"/>
              </a:ext>
            </a:extLst>
          </p:cNvPr>
          <p:cNvSpPr txBox="1"/>
          <p:nvPr/>
        </p:nvSpPr>
        <p:spPr>
          <a:xfrm>
            <a:off x="4043311" y="4714750"/>
            <a:ext cx="70243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b="1" dirty="0">
                <a:solidFill>
                  <a:schemeClr val="tx2">
                    <a:lumMod val="40000"/>
                    <a:lumOff val="60000"/>
                  </a:schemeClr>
                </a:solidFill>
                <a:latin typeface="Montserrat" panose="00000500000000000000" pitchFamily="50" charset="0"/>
              </a:rPr>
              <a:t>JAN 20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71049E5-349C-4E7D-954E-207D23A8A868}"/>
              </a:ext>
            </a:extLst>
          </p:cNvPr>
          <p:cNvSpPr txBox="1"/>
          <p:nvPr/>
        </p:nvSpPr>
        <p:spPr>
          <a:xfrm>
            <a:off x="7470369" y="3833665"/>
            <a:ext cx="59984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b="1" dirty="0">
                <a:solidFill>
                  <a:schemeClr val="tx2">
                    <a:lumMod val="40000"/>
                    <a:lumOff val="60000"/>
                  </a:schemeClr>
                </a:solidFill>
                <a:latin typeface="Montserrat" panose="00000500000000000000" pitchFamily="50" charset="0"/>
              </a:rPr>
              <a:t>FEB 3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42F03AF-A419-4F54-AA76-851577B1C0C1}"/>
              </a:ext>
            </a:extLst>
          </p:cNvPr>
          <p:cNvSpPr txBox="1"/>
          <p:nvPr/>
        </p:nvSpPr>
        <p:spPr>
          <a:xfrm>
            <a:off x="10810493" y="3833665"/>
            <a:ext cx="66877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b="1" dirty="0">
                <a:solidFill>
                  <a:schemeClr val="tx2">
                    <a:lumMod val="40000"/>
                    <a:lumOff val="60000"/>
                  </a:schemeClr>
                </a:solidFill>
                <a:latin typeface="Montserrat" panose="00000500000000000000" pitchFamily="50" charset="0"/>
              </a:rPr>
              <a:t>FEB 14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2FA772A-0823-4CEA-B50A-D6D642827B88}"/>
              </a:ext>
            </a:extLst>
          </p:cNvPr>
          <p:cNvSpPr/>
          <p:nvPr/>
        </p:nvSpPr>
        <p:spPr>
          <a:xfrm>
            <a:off x="7645707" y="4286757"/>
            <a:ext cx="3596632" cy="247424"/>
          </a:xfrm>
          <a:prstGeom prst="rect">
            <a:avLst/>
          </a:prstGeom>
          <a:gradFill flip="none" rotWithShape="1">
            <a:gsLst>
              <a:gs pos="50000">
                <a:schemeClr val="accent6"/>
              </a:gs>
              <a:gs pos="100000">
                <a:schemeClr val="bg1"/>
              </a:gs>
              <a:gs pos="0">
                <a:schemeClr val="bg1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Montserrat" panose="00000500000000000000" pitchFamily="50" charset="0"/>
              </a:rPr>
              <a:t>Sprint 3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B1C90A9-72C5-48C5-9CBB-2347CFCA5D99}"/>
              </a:ext>
            </a:extLst>
          </p:cNvPr>
          <p:cNvSpPr/>
          <p:nvPr/>
        </p:nvSpPr>
        <p:spPr>
          <a:xfrm>
            <a:off x="4270532" y="4286757"/>
            <a:ext cx="3622600" cy="247424"/>
          </a:xfrm>
          <a:prstGeom prst="rect">
            <a:avLst/>
          </a:prstGeom>
          <a:gradFill flip="none" rotWithShape="1">
            <a:gsLst>
              <a:gs pos="50000">
                <a:schemeClr val="accent6"/>
              </a:gs>
              <a:gs pos="100000">
                <a:schemeClr val="bg1"/>
              </a:gs>
              <a:gs pos="0">
                <a:schemeClr val="bg1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Montserrat" panose="00000500000000000000" pitchFamily="50" charset="0"/>
              </a:rPr>
              <a:t>Sprint 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95BF632-DE0D-4F7E-B987-74DF4B980595}"/>
              </a:ext>
            </a:extLst>
          </p:cNvPr>
          <p:cNvSpPr/>
          <p:nvPr/>
        </p:nvSpPr>
        <p:spPr>
          <a:xfrm>
            <a:off x="921321" y="4286757"/>
            <a:ext cx="3596632" cy="247424"/>
          </a:xfrm>
          <a:prstGeom prst="rect">
            <a:avLst/>
          </a:prstGeom>
          <a:gradFill flip="none" rotWithShape="1">
            <a:gsLst>
              <a:gs pos="50000">
                <a:schemeClr val="accent6"/>
              </a:gs>
              <a:gs pos="100000">
                <a:schemeClr val="bg1"/>
              </a:gs>
              <a:gs pos="0">
                <a:schemeClr val="bg1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Montserrat" panose="00000500000000000000" pitchFamily="50" charset="0"/>
              </a:rPr>
              <a:t>Sprint 1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C2EAEE5-997D-449A-BAB1-56AB7637B08B}"/>
              </a:ext>
            </a:extLst>
          </p:cNvPr>
          <p:cNvSpPr/>
          <p:nvPr/>
        </p:nvSpPr>
        <p:spPr>
          <a:xfrm>
            <a:off x="4270531" y="4286758"/>
            <a:ext cx="247424" cy="247422"/>
          </a:xfrm>
          <a:prstGeom prst="ellipse">
            <a:avLst/>
          </a:prstGeom>
          <a:solidFill>
            <a:schemeClr val="accent2"/>
          </a:solidFill>
          <a:ln w="76200">
            <a:solidFill>
              <a:schemeClr val="bg1"/>
            </a:solidFill>
          </a:ln>
          <a:effectLst>
            <a:outerShdw blurRad="241300" dist="88900" dir="2700000" sx="96000" sy="96000" algn="tl" rotWithShape="0">
              <a:schemeClr val="tx2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30D2BFF-CE83-457D-A289-7409E755D271}"/>
              </a:ext>
            </a:extLst>
          </p:cNvPr>
          <p:cNvSpPr/>
          <p:nvPr/>
        </p:nvSpPr>
        <p:spPr>
          <a:xfrm>
            <a:off x="7645707" y="4286758"/>
            <a:ext cx="247424" cy="247422"/>
          </a:xfrm>
          <a:prstGeom prst="ellipse">
            <a:avLst/>
          </a:prstGeom>
          <a:solidFill>
            <a:schemeClr val="accent2"/>
          </a:solidFill>
          <a:ln w="76200">
            <a:solidFill>
              <a:schemeClr val="bg1"/>
            </a:solidFill>
          </a:ln>
          <a:effectLst>
            <a:outerShdw blurRad="241300" dist="88900" dir="2700000" sx="96000" sy="96000" algn="tl" rotWithShape="0">
              <a:schemeClr val="tx2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C0CA049-69BF-469D-89C0-1E824B99F836}"/>
              </a:ext>
            </a:extLst>
          </p:cNvPr>
          <p:cNvSpPr/>
          <p:nvPr/>
        </p:nvSpPr>
        <p:spPr>
          <a:xfrm>
            <a:off x="11020883" y="4286758"/>
            <a:ext cx="247424" cy="247422"/>
          </a:xfrm>
          <a:prstGeom prst="ellipse">
            <a:avLst/>
          </a:prstGeom>
          <a:solidFill>
            <a:schemeClr val="accent2"/>
          </a:solidFill>
          <a:ln w="76200">
            <a:solidFill>
              <a:schemeClr val="bg1"/>
            </a:solidFill>
          </a:ln>
          <a:effectLst>
            <a:outerShdw blurRad="241300" dist="88900" dir="2700000" sx="96000" sy="96000" algn="tl" rotWithShape="0">
              <a:schemeClr val="tx2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6743BD66-1339-40A6-81E5-FA7D5C8B9487}"/>
              </a:ext>
            </a:extLst>
          </p:cNvPr>
          <p:cNvSpPr/>
          <p:nvPr/>
        </p:nvSpPr>
        <p:spPr>
          <a:xfrm>
            <a:off x="895355" y="4286758"/>
            <a:ext cx="247424" cy="247422"/>
          </a:xfrm>
          <a:prstGeom prst="ellipse">
            <a:avLst/>
          </a:prstGeom>
          <a:solidFill>
            <a:schemeClr val="accent2"/>
          </a:solidFill>
          <a:ln w="76200">
            <a:solidFill>
              <a:schemeClr val="bg1"/>
            </a:solidFill>
          </a:ln>
          <a:effectLst>
            <a:outerShdw blurRad="241300" dist="88900" dir="2700000" sx="96000" sy="96000" algn="tl" rotWithShape="0">
              <a:schemeClr val="tx2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916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-0.11064 L 1.875E-6 -3.7037E-6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532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75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7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37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1" dur="1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6" presetClass="entr" presetSubtype="37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4" dur="1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6" presetClass="entr" presetSubtype="37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7" dur="1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3" presetClass="entr" presetSubtype="28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3" presetClass="entr" presetSubtype="28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3" presetClass="entr" presetSubtype="28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3" presetClass="entr" presetSubtype="28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55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1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1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2" presetClass="entr" presetSubtype="4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15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4" dur="1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2" presetClass="entr" presetSubtype="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15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68" dur="1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2" presetClass="entr" presetSubtype="4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1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2" dur="1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2" presetClass="entr" presetSubtype="4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1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6" dur="1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2" presetClass="entr" presetSubtype="1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1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0" dur="1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2" presetClass="entr" presetSubtype="1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15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4" dur="1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2" presetClass="entr" presetSubtype="4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1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8" dur="1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 animBg="1"/>
      <p:bldP spid="3" grpId="0"/>
      <p:bldP spid="55" grpId="0"/>
      <p:bldP spid="57" grpId="0"/>
      <p:bldP spid="48" grpId="0"/>
      <p:bldP spid="50" grpId="0"/>
      <p:bldP spid="52" grpId="0"/>
      <p:bldP spid="53" grpId="0"/>
      <p:bldP spid="12" grpId="0" animBg="1"/>
      <p:bldP spid="11" grpId="0" animBg="1"/>
      <p:bldP spid="10" grpId="0" animBg="1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2" grpId="0" animBg="1"/>
      <p:bldP spid="2" grpId="1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81" name="Group 7180">
            <a:extLst>
              <a:ext uri="{FF2B5EF4-FFF2-40B4-BE49-F238E27FC236}">
                <a16:creationId xmlns:a16="http://schemas.microsoft.com/office/drawing/2014/main" id="{A872F5CC-987C-49EE-A2BE-E0A83824B1D1}"/>
              </a:ext>
            </a:extLst>
          </p:cNvPr>
          <p:cNvGrpSpPr/>
          <p:nvPr/>
        </p:nvGrpSpPr>
        <p:grpSpPr>
          <a:xfrm>
            <a:off x="528186" y="639985"/>
            <a:ext cx="11135628" cy="5578031"/>
            <a:chOff x="528186" y="639985"/>
            <a:chExt cx="11135628" cy="5578031"/>
          </a:xfrm>
        </p:grpSpPr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7F6ADF5D-A21B-44F7-8BA1-96AB51A754FC}"/>
                </a:ext>
              </a:extLst>
            </p:cNvPr>
            <p:cNvSpPr/>
            <p:nvPr/>
          </p:nvSpPr>
          <p:spPr>
            <a:xfrm>
              <a:off x="543426" y="1153525"/>
              <a:ext cx="11120388" cy="2352708"/>
            </a:xfrm>
            <a:prstGeom prst="roundRect">
              <a:avLst>
                <a:gd name="adj" fmla="val 7706"/>
              </a:avLst>
            </a:prstGeom>
            <a:solidFill>
              <a:schemeClr val="tx2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0" rtlCol="0" anchor="ctr"/>
            <a:lstStyle/>
            <a:p>
              <a:r>
                <a:rPr lang="en-US" sz="1300" b="1" dirty="0">
                  <a:solidFill>
                    <a:schemeClr val="tx1"/>
                  </a:solidFill>
                  <a:latin typeface="Montserrat" panose="00000500000000000000" pitchFamily="50" charset="0"/>
                </a:rPr>
                <a:t>Web App</a:t>
              </a:r>
            </a:p>
          </p:txBody>
        </p:sp>
        <p:sp>
          <p:nvSpPr>
            <p:cNvPr id="143" name="Rectangle: Rounded Corners 142">
              <a:extLst>
                <a:ext uri="{FF2B5EF4-FFF2-40B4-BE49-F238E27FC236}">
                  <a16:creationId xmlns:a16="http://schemas.microsoft.com/office/drawing/2014/main" id="{7212492C-005C-4FAD-BB8A-ED43426D3A57}"/>
                </a:ext>
              </a:extLst>
            </p:cNvPr>
            <p:cNvSpPr/>
            <p:nvPr/>
          </p:nvSpPr>
          <p:spPr>
            <a:xfrm>
              <a:off x="2186940" y="1300963"/>
              <a:ext cx="9323069" cy="2057832"/>
            </a:xfrm>
            <a:prstGeom prst="roundRect">
              <a:avLst>
                <a:gd name="adj" fmla="val 5484"/>
              </a:avLst>
            </a:prstGeom>
            <a:noFill/>
            <a:ln w="6350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7160" tIns="91440" rtlCol="0" anchor="t" anchorCtr="0"/>
            <a:lstStyle/>
            <a:p>
              <a:r>
                <a:rPr lang="en-US" sz="1000" b="1" dirty="0">
                  <a:solidFill>
                    <a:schemeClr val="tx2"/>
                  </a:solidFill>
                  <a:latin typeface="Montserrat" panose="00000500000000000000" pitchFamily="50" charset="0"/>
                </a:rPr>
                <a:t>Drive New User Adoption</a:t>
              </a:r>
            </a:p>
          </p:txBody>
        </p:sp>
        <p:sp>
          <p:nvSpPr>
            <p:cNvPr id="49" name="Rectangle: Rounded Corners 48">
              <a:extLst>
                <a:ext uri="{FF2B5EF4-FFF2-40B4-BE49-F238E27FC236}">
                  <a16:creationId xmlns:a16="http://schemas.microsoft.com/office/drawing/2014/main" id="{DE329621-A158-4AD3-BC69-ED4E3B7083C0}"/>
                </a:ext>
              </a:extLst>
            </p:cNvPr>
            <p:cNvSpPr/>
            <p:nvPr/>
          </p:nvSpPr>
          <p:spPr>
            <a:xfrm>
              <a:off x="8485283" y="1726918"/>
              <a:ext cx="2914213" cy="342116"/>
            </a:xfrm>
            <a:prstGeom prst="roundRect">
              <a:avLst>
                <a:gd name="adj" fmla="val 2945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74320" rtlCol="0" anchor="ctr"/>
            <a:lstStyle/>
            <a:p>
              <a:r>
                <a:rPr lang="en-US" sz="10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Improve Sync Performance</a:t>
              </a:r>
            </a:p>
          </p:txBody>
        </p:sp>
        <p:sp>
          <p:nvSpPr>
            <p:cNvPr id="55" name="Rectangle: Rounded Corners 54">
              <a:extLst>
                <a:ext uri="{FF2B5EF4-FFF2-40B4-BE49-F238E27FC236}">
                  <a16:creationId xmlns:a16="http://schemas.microsoft.com/office/drawing/2014/main" id="{8150F0D8-0504-422A-B5F6-2886E5E5C136}"/>
                </a:ext>
              </a:extLst>
            </p:cNvPr>
            <p:cNvSpPr/>
            <p:nvPr/>
          </p:nvSpPr>
          <p:spPr>
            <a:xfrm>
              <a:off x="5391367" y="1726918"/>
              <a:ext cx="2914213" cy="342116"/>
            </a:xfrm>
            <a:prstGeom prst="roundRect">
              <a:avLst>
                <a:gd name="adj" fmla="val 2945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74320" rtlCol="0" anchor="ctr"/>
            <a:lstStyle/>
            <a:p>
              <a:r>
                <a:rPr lang="en-US" sz="10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SSD for user management</a:t>
              </a:r>
            </a:p>
          </p:txBody>
        </p:sp>
        <p:sp>
          <p:nvSpPr>
            <p:cNvPr id="60" name="Rectangle: Rounded Corners 59">
              <a:extLst>
                <a:ext uri="{FF2B5EF4-FFF2-40B4-BE49-F238E27FC236}">
                  <a16:creationId xmlns:a16="http://schemas.microsoft.com/office/drawing/2014/main" id="{2E52E8E2-07D9-4DEE-9D6F-3770A9C84F8B}"/>
                </a:ext>
              </a:extLst>
            </p:cNvPr>
            <p:cNvSpPr/>
            <p:nvPr/>
          </p:nvSpPr>
          <p:spPr>
            <a:xfrm>
              <a:off x="2297452" y="1726918"/>
              <a:ext cx="2914213" cy="342116"/>
            </a:xfrm>
            <a:prstGeom prst="roundRect">
              <a:avLst>
                <a:gd name="adj" fmla="val 2945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20040" rtlCol="0" anchor="ctr"/>
            <a:lstStyle/>
            <a:p>
              <a:r>
                <a:rPr lang="en-US" sz="10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Video Calls</a:t>
              </a:r>
            </a:p>
          </p:txBody>
        </p:sp>
        <p:sp>
          <p:nvSpPr>
            <p:cNvPr id="61" name="Rectangle: Rounded Corners 60">
              <a:extLst>
                <a:ext uri="{FF2B5EF4-FFF2-40B4-BE49-F238E27FC236}">
                  <a16:creationId xmlns:a16="http://schemas.microsoft.com/office/drawing/2014/main" id="{74B47CBA-66D2-4DDF-B4C5-39B99E84CEFE}"/>
                </a:ext>
              </a:extLst>
            </p:cNvPr>
            <p:cNvSpPr/>
            <p:nvPr/>
          </p:nvSpPr>
          <p:spPr>
            <a:xfrm>
              <a:off x="2297452" y="2158821"/>
              <a:ext cx="2914213" cy="342116"/>
            </a:xfrm>
            <a:prstGeom prst="roundRect">
              <a:avLst>
                <a:gd name="adj" fmla="val 2945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74320" rtlCol="0" anchor="ctr"/>
            <a:lstStyle/>
            <a:p>
              <a:r>
                <a:rPr lang="en-US" sz="10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New onboarding experience</a:t>
              </a:r>
            </a:p>
          </p:txBody>
        </p:sp>
        <p:sp>
          <p:nvSpPr>
            <p:cNvPr id="62" name="Rectangle: Rounded Corners 61">
              <a:extLst>
                <a:ext uri="{FF2B5EF4-FFF2-40B4-BE49-F238E27FC236}">
                  <a16:creationId xmlns:a16="http://schemas.microsoft.com/office/drawing/2014/main" id="{1724EFF9-FF13-479C-9D36-7ABAAF2CAB12}"/>
                </a:ext>
              </a:extLst>
            </p:cNvPr>
            <p:cNvSpPr/>
            <p:nvPr/>
          </p:nvSpPr>
          <p:spPr>
            <a:xfrm>
              <a:off x="2297452" y="2590724"/>
              <a:ext cx="2914213" cy="342116"/>
            </a:xfrm>
            <a:prstGeom prst="roundRect">
              <a:avLst>
                <a:gd name="adj" fmla="val 2945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74320" rtlCol="0" anchor="ctr"/>
            <a:lstStyle/>
            <a:p>
              <a:r>
                <a:rPr lang="en-US" sz="10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Asana Integrations</a:t>
              </a:r>
            </a:p>
          </p:txBody>
        </p:sp>
        <p:sp>
          <p:nvSpPr>
            <p:cNvPr id="52" name="Rectangle: Rounded Corners 51">
              <a:extLst>
                <a:ext uri="{FF2B5EF4-FFF2-40B4-BE49-F238E27FC236}">
                  <a16:creationId xmlns:a16="http://schemas.microsoft.com/office/drawing/2014/main" id="{20EE9FEF-02BF-4DBB-93D0-DAC54A313404}"/>
                </a:ext>
              </a:extLst>
            </p:cNvPr>
            <p:cNvSpPr/>
            <p:nvPr/>
          </p:nvSpPr>
          <p:spPr>
            <a:xfrm flipH="1">
              <a:off x="2416823" y="1840706"/>
              <a:ext cx="114540" cy="11454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: Rounded Corners 63">
              <a:extLst>
                <a:ext uri="{FF2B5EF4-FFF2-40B4-BE49-F238E27FC236}">
                  <a16:creationId xmlns:a16="http://schemas.microsoft.com/office/drawing/2014/main" id="{93C4E030-8BA1-40AA-83ED-ABCDBEBA1B51}"/>
                </a:ext>
              </a:extLst>
            </p:cNvPr>
            <p:cNvSpPr/>
            <p:nvPr/>
          </p:nvSpPr>
          <p:spPr>
            <a:xfrm flipH="1">
              <a:off x="2416823" y="2272609"/>
              <a:ext cx="114540" cy="11454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: Rounded Corners 64">
              <a:extLst>
                <a:ext uri="{FF2B5EF4-FFF2-40B4-BE49-F238E27FC236}">
                  <a16:creationId xmlns:a16="http://schemas.microsoft.com/office/drawing/2014/main" id="{49590171-25CC-4FEE-9D7C-110BAA932215}"/>
                </a:ext>
              </a:extLst>
            </p:cNvPr>
            <p:cNvSpPr/>
            <p:nvPr/>
          </p:nvSpPr>
          <p:spPr>
            <a:xfrm flipH="1">
              <a:off x="2416823" y="2704512"/>
              <a:ext cx="114540" cy="11454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Rectangle: Rounded Corners 69">
              <a:extLst>
                <a:ext uri="{FF2B5EF4-FFF2-40B4-BE49-F238E27FC236}">
                  <a16:creationId xmlns:a16="http://schemas.microsoft.com/office/drawing/2014/main" id="{19AACDF8-C8BE-4C92-B01E-9578ADF4DFA6}"/>
                </a:ext>
              </a:extLst>
            </p:cNvPr>
            <p:cNvSpPr/>
            <p:nvPr/>
          </p:nvSpPr>
          <p:spPr>
            <a:xfrm flipH="1">
              <a:off x="5510738" y="1840706"/>
              <a:ext cx="114540" cy="11454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: Rounded Corners 77">
              <a:extLst>
                <a:ext uri="{FF2B5EF4-FFF2-40B4-BE49-F238E27FC236}">
                  <a16:creationId xmlns:a16="http://schemas.microsoft.com/office/drawing/2014/main" id="{3A62F3BB-210A-4D4D-A12B-2127EBCB6739}"/>
                </a:ext>
              </a:extLst>
            </p:cNvPr>
            <p:cNvSpPr/>
            <p:nvPr/>
          </p:nvSpPr>
          <p:spPr>
            <a:xfrm flipH="1">
              <a:off x="8604654" y="1840706"/>
              <a:ext cx="114540" cy="11454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: Rounded Corners 112">
              <a:extLst>
                <a:ext uri="{FF2B5EF4-FFF2-40B4-BE49-F238E27FC236}">
                  <a16:creationId xmlns:a16="http://schemas.microsoft.com/office/drawing/2014/main" id="{88334834-D1C6-4056-9971-5CA961C7F992}"/>
                </a:ext>
              </a:extLst>
            </p:cNvPr>
            <p:cNvSpPr/>
            <p:nvPr/>
          </p:nvSpPr>
          <p:spPr>
            <a:xfrm>
              <a:off x="528186" y="3766212"/>
              <a:ext cx="11120388" cy="2451804"/>
            </a:xfrm>
            <a:prstGeom prst="roundRect">
              <a:avLst>
                <a:gd name="adj" fmla="val 7706"/>
              </a:avLst>
            </a:prstGeom>
            <a:solidFill>
              <a:schemeClr val="tx2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0" rtlCol="0" anchor="ctr"/>
            <a:lstStyle/>
            <a:p>
              <a:r>
                <a:rPr lang="en-US" sz="1300" b="1" dirty="0">
                  <a:solidFill>
                    <a:schemeClr val="tx1"/>
                  </a:solidFill>
                  <a:latin typeface="Montserrat" panose="00000500000000000000" pitchFamily="50" charset="0"/>
                </a:rPr>
                <a:t>Mobile App</a:t>
              </a:r>
            </a:p>
          </p:txBody>
        </p:sp>
        <p:grpSp>
          <p:nvGrpSpPr>
            <p:cNvPr id="7174" name="Group 7173">
              <a:extLst>
                <a:ext uri="{FF2B5EF4-FFF2-40B4-BE49-F238E27FC236}">
                  <a16:creationId xmlns:a16="http://schemas.microsoft.com/office/drawing/2014/main" id="{E4AD35B3-C199-49A7-A25B-7E527049E9AA}"/>
                </a:ext>
              </a:extLst>
            </p:cNvPr>
            <p:cNvGrpSpPr/>
            <p:nvPr/>
          </p:nvGrpSpPr>
          <p:grpSpPr>
            <a:xfrm>
              <a:off x="2297452" y="4318418"/>
              <a:ext cx="6008128" cy="1637825"/>
              <a:chOff x="2392727" y="4510360"/>
              <a:chExt cx="6008128" cy="1637825"/>
            </a:xfrm>
          </p:grpSpPr>
          <p:sp>
            <p:nvSpPr>
              <p:cNvPr id="120" name="Rectangle: Rounded Corners 119">
                <a:extLst>
                  <a:ext uri="{FF2B5EF4-FFF2-40B4-BE49-F238E27FC236}">
                    <a16:creationId xmlns:a16="http://schemas.microsoft.com/office/drawing/2014/main" id="{66791411-20D2-4421-8AE3-CA6AA1FFFAA1}"/>
                  </a:ext>
                </a:extLst>
              </p:cNvPr>
              <p:cNvSpPr/>
              <p:nvPr/>
            </p:nvSpPr>
            <p:spPr>
              <a:xfrm>
                <a:off x="5486642" y="4510360"/>
                <a:ext cx="2914213" cy="342116"/>
              </a:xfrm>
              <a:prstGeom prst="roundRect">
                <a:avLst>
                  <a:gd name="adj" fmla="val 29458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274320" rtlCol="0" anchor="ctr"/>
              <a:lstStyle/>
              <a:p>
                <a:r>
                  <a:rPr lang="en-US" sz="1000" dirty="0">
                    <a:solidFill>
                      <a:schemeClr val="tx2"/>
                    </a:solidFill>
                    <a:latin typeface="Montserrat" panose="00000500000000000000" pitchFamily="50" charset="0"/>
                  </a:rPr>
                  <a:t>Share Dropbox files</a:t>
                </a:r>
              </a:p>
            </p:txBody>
          </p:sp>
          <p:sp>
            <p:nvSpPr>
              <p:cNvPr id="121" name="Rectangle: Rounded Corners 120">
                <a:extLst>
                  <a:ext uri="{FF2B5EF4-FFF2-40B4-BE49-F238E27FC236}">
                    <a16:creationId xmlns:a16="http://schemas.microsoft.com/office/drawing/2014/main" id="{209BEA91-4B03-4D98-B0C3-8E5ECE9249BA}"/>
                  </a:ext>
                </a:extLst>
              </p:cNvPr>
              <p:cNvSpPr/>
              <p:nvPr/>
            </p:nvSpPr>
            <p:spPr>
              <a:xfrm>
                <a:off x="5486642" y="4942263"/>
                <a:ext cx="2914213" cy="463024"/>
              </a:xfrm>
              <a:prstGeom prst="roundRect">
                <a:avLst>
                  <a:gd name="adj" fmla="val 22601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274320" rtlCol="0" anchor="ctr"/>
              <a:lstStyle/>
              <a:p>
                <a:r>
                  <a:rPr lang="en-US" sz="1000" dirty="0">
                    <a:solidFill>
                      <a:schemeClr val="tx2"/>
                    </a:solidFill>
                    <a:latin typeface="Montserrat" panose="00000500000000000000" pitchFamily="50" charset="0"/>
                  </a:rPr>
                  <a:t>Core enhancements to support large communities</a:t>
                </a:r>
              </a:p>
            </p:txBody>
          </p:sp>
          <p:sp>
            <p:nvSpPr>
              <p:cNvPr id="123" name="Rectangle: Rounded Corners 122">
                <a:extLst>
                  <a:ext uri="{FF2B5EF4-FFF2-40B4-BE49-F238E27FC236}">
                    <a16:creationId xmlns:a16="http://schemas.microsoft.com/office/drawing/2014/main" id="{C3C37330-F106-48D4-9704-5B6E93305FAE}"/>
                  </a:ext>
                </a:extLst>
              </p:cNvPr>
              <p:cNvSpPr/>
              <p:nvPr/>
            </p:nvSpPr>
            <p:spPr>
              <a:xfrm>
                <a:off x="2392727" y="5806069"/>
                <a:ext cx="2914213" cy="342116"/>
              </a:xfrm>
              <a:prstGeom prst="roundRect">
                <a:avLst>
                  <a:gd name="adj" fmla="val 29458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274320" rtlCol="0" anchor="ctr"/>
              <a:lstStyle/>
              <a:p>
                <a:r>
                  <a:rPr lang="en-US" sz="1000">
                    <a:solidFill>
                      <a:schemeClr val="tx2"/>
                    </a:solidFill>
                    <a:latin typeface="Montserrat" panose="00000500000000000000" pitchFamily="50" charset="0"/>
                  </a:rPr>
                  <a:t>Video Call enhancements</a:t>
                </a:r>
                <a:endParaRPr lang="en-US" sz="1000" dirty="0">
                  <a:solidFill>
                    <a:schemeClr val="tx2"/>
                  </a:solidFill>
                  <a:latin typeface="Montserrat" panose="00000500000000000000" pitchFamily="50" charset="0"/>
                </a:endParaRPr>
              </a:p>
            </p:txBody>
          </p:sp>
          <p:sp>
            <p:nvSpPr>
              <p:cNvPr id="124" name="Rectangle: Rounded Corners 123">
                <a:extLst>
                  <a:ext uri="{FF2B5EF4-FFF2-40B4-BE49-F238E27FC236}">
                    <a16:creationId xmlns:a16="http://schemas.microsoft.com/office/drawing/2014/main" id="{0E7043BD-8747-41D5-B987-CEEEE8FE2E41}"/>
                  </a:ext>
                </a:extLst>
              </p:cNvPr>
              <p:cNvSpPr/>
              <p:nvPr/>
            </p:nvSpPr>
            <p:spPr>
              <a:xfrm>
                <a:off x="2392727" y="4510360"/>
                <a:ext cx="2914213" cy="342116"/>
              </a:xfrm>
              <a:prstGeom prst="roundRect">
                <a:avLst>
                  <a:gd name="adj" fmla="val 29458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20040" rtlCol="0" anchor="ctr"/>
              <a:lstStyle/>
              <a:p>
                <a:r>
                  <a:rPr lang="en-US" sz="1000" dirty="0">
                    <a:solidFill>
                      <a:schemeClr val="tx2"/>
                    </a:solidFill>
                    <a:latin typeface="Montserrat" panose="00000500000000000000" pitchFamily="50" charset="0"/>
                  </a:rPr>
                  <a:t>Video Call enhancements</a:t>
                </a:r>
              </a:p>
            </p:txBody>
          </p:sp>
          <p:sp>
            <p:nvSpPr>
              <p:cNvPr id="125" name="Rectangle: Rounded Corners 124">
                <a:extLst>
                  <a:ext uri="{FF2B5EF4-FFF2-40B4-BE49-F238E27FC236}">
                    <a16:creationId xmlns:a16="http://schemas.microsoft.com/office/drawing/2014/main" id="{BB26BDD9-C675-45C7-99DE-2C89FB327887}"/>
                  </a:ext>
                </a:extLst>
              </p:cNvPr>
              <p:cNvSpPr/>
              <p:nvPr/>
            </p:nvSpPr>
            <p:spPr>
              <a:xfrm>
                <a:off x="2392727" y="4942263"/>
                <a:ext cx="2914213" cy="342116"/>
              </a:xfrm>
              <a:prstGeom prst="roundRect">
                <a:avLst>
                  <a:gd name="adj" fmla="val 29458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274320" rtlCol="0" anchor="ctr"/>
              <a:lstStyle/>
              <a:p>
                <a:r>
                  <a:rPr lang="en-US" sz="1000" dirty="0">
                    <a:solidFill>
                      <a:schemeClr val="tx2"/>
                    </a:solidFill>
                    <a:latin typeface="Montserrat" panose="00000500000000000000" pitchFamily="50" charset="0"/>
                  </a:rPr>
                  <a:t>Core messaging enhancements</a:t>
                </a:r>
              </a:p>
            </p:txBody>
          </p:sp>
          <p:sp>
            <p:nvSpPr>
              <p:cNvPr id="126" name="Rectangle: Rounded Corners 125">
                <a:extLst>
                  <a:ext uri="{FF2B5EF4-FFF2-40B4-BE49-F238E27FC236}">
                    <a16:creationId xmlns:a16="http://schemas.microsoft.com/office/drawing/2014/main" id="{D16295A6-564E-4A02-BD5D-D063D72FE614}"/>
                  </a:ext>
                </a:extLst>
              </p:cNvPr>
              <p:cNvSpPr/>
              <p:nvPr/>
            </p:nvSpPr>
            <p:spPr>
              <a:xfrm>
                <a:off x="2392727" y="5374166"/>
                <a:ext cx="2914213" cy="342116"/>
              </a:xfrm>
              <a:prstGeom prst="roundRect">
                <a:avLst>
                  <a:gd name="adj" fmla="val 29458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274320" rtlCol="0" anchor="ctr"/>
              <a:lstStyle/>
              <a:p>
                <a:r>
                  <a:rPr lang="en-US" sz="1000" dirty="0">
                    <a:solidFill>
                      <a:schemeClr val="tx2"/>
                    </a:solidFill>
                    <a:latin typeface="Montserrat" panose="00000500000000000000" pitchFamily="50" charset="0"/>
                  </a:rPr>
                  <a:t>Customer text formatting</a:t>
                </a:r>
              </a:p>
            </p:txBody>
          </p:sp>
          <p:sp>
            <p:nvSpPr>
              <p:cNvPr id="138" name="Rectangle: Rounded Corners 137">
                <a:extLst>
                  <a:ext uri="{FF2B5EF4-FFF2-40B4-BE49-F238E27FC236}">
                    <a16:creationId xmlns:a16="http://schemas.microsoft.com/office/drawing/2014/main" id="{17C2B3C8-850F-4FCC-BF95-4A1C9EC0F83E}"/>
                  </a:ext>
                </a:extLst>
              </p:cNvPr>
              <p:cNvSpPr/>
              <p:nvPr/>
            </p:nvSpPr>
            <p:spPr>
              <a:xfrm flipH="1">
                <a:off x="2512098" y="4624148"/>
                <a:ext cx="114540" cy="114540"/>
              </a:xfrm>
              <a:prstGeom prst="roundRect">
                <a:avLst>
                  <a:gd name="adj" fmla="val 50000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Rectangle: Rounded Corners 138">
                <a:extLst>
                  <a:ext uri="{FF2B5EF4-FFF2-40B4-BE49-F238E27FC236}">
                    <a16:creationId xmlns:a16="http://schemas.microsoft.com/office/drawing/2014/main" id="{994E9B94-FBB4-4E3C-8273-6028A4541247}"/>
                  </a:ext>
                </a:extLst>
              </p:cNvPr>
              <p:cNvSpPr/>
              <p:nvPr/>
            </p:nvSpPr>
            <p:spPr>
              <a:xfrm flipH="1">
                <a:off x="2512098" y="5056051"/>
                <a:ext cx="114540" cy="114540"/>
              </a:xfrm>
              <a:prstGeom prst="roundRect">
                <a:avLst>
                  <a:gd name="adj" fmla="val 50000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0" name="Rectangle: Rounded Corners 139">
                <a:extLst>
                  <a:ext uri="{FF2B5EF4-FFF2-40B4-BE49-F238E27FC236}">
                    <a16:creationId xmlns:a16="http://schemas.microsoft.com/office/drawing/2014/main" id="{23EBF807-AB36-47DB-A3F0-5F6202CF4D80}"/>
                  </a:ext>
                </a:extLst>
              </p:cNvPr>
              <p:cNvSpPr/>
              <p:nvPr/>
            </p:nvSpPr>
            <p:spPr>
              <a:xfrm flipH="1">
                <a:off x="2512098" y="5487954"/>
                <a:ext cx="114540" cy="114540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Rectangle: Rounded Corners 140">
                <a:extLst>
                  <a:ext uri="{FF2B5EF4-FFF2-40B4-BE49-F238E27FC236}">
                    <a16:creationId xmlns:a16="http://schemas.microsoft.com/office/drawing/2014/main" id="{667C403B-C7BA-42CB-A647-AA355AD7AADB}"/>
                  </a:ext>
                </a:extLst>
              </p:cNvPr>
              <p:cNvSpPr/>
              <p:nvPr/>
            </p:nvSpPr>
            <p:spPr>
              <a:xfrm flipH="1">
                <a:off x="2512098" y="5919857"/>
                <a:ext cx="114540" cy="114540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4" name="Rectangle: Rounded Corners 133">
                <a:extLst>
                  <a:ext uri="{FF2B5EF4-FFF2-40B4-BE49-F238E27FC236}">
                    <a16:creationId xmlns:a16="http://schemas.microsoft.com/office/drawing/2014/main" id="{33AAD75F-91CB-47DD-A692-885D191D09C0}"/>
                  </a:ext>
                </a:extLst>
              </p:cNvPr>
              <p:cNvSpPr/>
              <p:nvPr/>
            </p:nvSpPr>
            <p:spPr>
              <a:xfrm flipH="1">
                <a:off x="5606013" y="4624148"/>
                <a:ext cx="114540" cy="114540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5" name="Rectangle: Rounded Corners 134">
                <a:extLst>
                  <a:ext uri="{FF2B5EF4-FFF2-40B4-BE49-F238E27FC236}">
                    <a16:creationId xmlns:a16="http://schemas.microsoft.com/office/drawing/2014/main" id="{435B7D8D-8BA7-4852-B146-FDFB991861FB}"/>
                  </a:ext>
                </a:extLst>
              </p:cNvPr>
              <p:cNvSpPr/>
              <p:nvPr/>
            </p:nvSpPr>
            <p:spPr>
              <a:xfrm flipH="1">
                <a:off x="5606013" y="5116505"/>
                <a:ext cx="114540" cy="114540"/>
              </a:xfrm>
              <a:prstGeom prst="roundRect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7172" name="Group 7171">
                <a:extLst>
                  <a:ext uri="{FF2B5EF4-FFF2-40B4-BE49-F238E27FC236}">
                    <a16:creationId xmlns:a16="http://schemas.microsoft.com/office/drawing/2014/main" id="{BAC3572B-87A7-4303-9420-CF8AAFC83675}"/>
                  </a:ext>
                </a:extLst>
              </p:cNvPr>
              <p:cNvGrpSpPr/>
              <p:nvPr/>
            </p:nvGrpSpPr>
            <p:grpSpPr>
              <a:xfrm>
                <a:off x="5486642" y="5487954"/>
                <a:ext cx="2914213" cy="342116"/>
                <a:chOff x="5486642" y="5440841"/>
                <a:chExt cx="2914213" cy="342116"/>
              </a:xfrm>
            </p:grpSpPr>
            <p:sp>
              <p:nvSpPr>
                <p:cNvPr id="122" name="Rectangle: Rounded Corners 121">
                  <a:extLst>
                    <a:ext uri="{FF2B5EF4-FFF2-40B4-BE49-F238E27FC236}">
                      <a16:creationId xmlns:a16="http://schemas.microsoft.com/office/drawing/2014/main" id="{749D51B2-A910-4DBD-876E-C8A93D12A9E6}"/>
                    </a:ext>
                  </a:extLst>
                </p:cNvPr>
                <p:cNvSpPr/>
                <p:nvPr/>
              </p:nvSpPr>
              <p:spPr>
                <a:xfrm>
                  <a:off x="5486642" y="5440841"/>
                  <a:ext cx="2914213" cy="342116"/>
                </a:xfrm>
                <a:prstGeom prst="roundRect">
                  <a:avLst>
                    <a:gd name="adj" fmla="val 29458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274320" rtlCol="0" anchor="ctr"/>
                <a:lstStyle/>
                <a:p>
                  <a:r>
                    <a:rPr lang="en-US" sz="1000" dirty="0">
                      <a:solidFill>
                        <a:schemeClr val="tx2"/>
                      </a:solidFill>
                      <a:latin typeface="Montserrat" panose="00000500000000000000" pitchFamily="50" charset="0"/>
                    </a:rPr>
                    <a:t>Eliminate Dropped Audio calls</a:t>
                  </a:r>
                </a:p>
              </p:txBody>
            </p:sp>
            <p:sp>
              <p:nvSpPr>
                <p:cNvPr id="136" name="Rectangle: Rounded Corners 135">
                  <a:extLst>
                    <a:ext uri="{FF2B5EF4-FFF2-40B4-BE49-F238E27FC236}">
                      <a16:creationId xmlns:a16="http://schemas.microsoft.com/office/drawing/2014/main" id="{A62B4A11-103E-4945-8ACD-F9C45E70B624}"/>
                    </a:ext>
                  </a:extLst>
                </p:cNvPr>
                <p:cNvSpPr/>
                <p:nvPr/>
              </p:nvSpPr>
              <p:spPr>
                <a:xfrm flipH="1">
                  <a:off x="5606013" y="5554629"/>
                  <a:ext cx="114540" cy="11454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45" name="Rectangle: Rounded Corners 144">
              <a:extLst>
                <a:ext uri="{FF2B5EF4-FFF2-40B4-BE49-F238E27FC236}">
                  <a16:creationId xmlns:a16="http://schemas.microsoft.com/office/drawing/2014/main" id="{25684CF9-6B2B-471C-AAD6-7C1F10A9A7BE}"/>
                </a:ext>
              </a:extLst>
            </p:cNvPr>
            <p:cNvSpPr/>
            <p:nvPr/>
          </p:nvSpPr>
          <p:spPr>
            <a:xfrm>
              <a:off x="2186940" y="3902706"/>
              <a:ext cx="9323069" cy="2178816"/>
            </a:xfrm>
            <a:prstGeom prst="roundRect">
              <a:avLst>
                <a:gd name="adj" fmla="val 5484"/>
              </a:avLst>
            </a:prstGeom>
            <a:noFill/>
            <a:ln w="6350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7160" tIns="91440" rtlCol="0" anchor="t" anchorCtr="0"/>
            <a:lstStyle/>
            <a:p>
              <a:r>
                <a:rPr lang="en-US" sz="1000" b="1" dirty="0">
                  <a:solidFill>
                    <a:schemeClr val="tx2"/>
                  </a:solidFill>
                  <a:latin typeface="Montserrat" panose="00000500000000000000" pitchFamily="50" charset="0"/>
                </a:rPr>
                <a:t>Address Critical User Pain Points</a:t>
              </a:r>
            </a:p>
          </p:txBody>
        </p:sp>
        <p:sp>
          <p:nvSpPr>
            <p:cNvPr id="7175" name="TextBox 7174">
              <a:extLst>
                <a:ext uri="{FF2B5EF4-FFF2-40B4-BE49-F238E27FC236}">
                  <a16:creationId xmlns:a16="http://schemas.microsoft.com/office/drawing/2014/main" id="{6D82EF7E-BF0A-48E4-8412-DBC3608AE549}"/>
                </a:ext>
              </a:extLst>
            </p:cNvPr>
            <p:cNvSpPr txBox="1"/>
            <p:nvPr/>
          </p:nvSpPr>
          <p:spPr>
            <a:xfrm>
              <a:off x="3337617" y="639985"/>
              <a:ext cx="8338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1"/>
                  </a:solidFill>
                  <a:latin typeface="Montserrat" panose="00000500000000000000" pitchFamily="50" charset="0"/>
                </a:rPr>
                <a:t>NOW</a:t>
              </a:r>
            </a:p>
          </p:txBody>
        </p:sp>
        <p:sp>
          <p:nvSpPr>
            <p:cNvPr id="148" name="TextBox 147">
              <a:extLst>
                <a:ext uri="{FF2B5EF4-FFF2-40B4-BE49-F238E27FC236}">
                  <a16:creationId xmlns:a16="http://schemas.microsoft.com/office/drawing/2014/main" id="{835EA8C8-825C-498C-B205-AC5BDA70C8E7}"/>
                </a:ext>
              </a:extLst>
            </p:cNvPr>
            <p:cNvSpPr txBox="1"/>
            <p:nvPr/>
          </p:nvSpPr>
          <p:spPr>
            <a:xfrm>
              <a:off x="6431532" y="639985"/>
              <a:ext cx="8338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1"/>
                  </a:solidFill>
                  <a:latin typeface="Montserrat" panose="00000500000000000000" pitchFamily="50" charset="0"/>
                </a:rPr>
                <a:t>NEXT</a:t>
              </a:r>
            </a:p>
          </p:txBody>
        </p:sp>
        <p:sp>
          <p:nvSpPr>
            <p:cNvPr id="149" name="TextBox 148">
              <a:extLst>
                <a:ext uri="{FF2B5EF4-FFF2-40B4-BE49-F238E27FC236}">
                  <a16:creationId xmlns:a16="http://schemas.microsoft.com/office/drawing/2014/main" id="{971D2691-BB1C-4EC1-99ED-33034CF92496}"/>
                </a:ext>
              </a:extLst>
            </p:cNvPr>
            <p:cNvSpPr txBox="1"/>
            <p:nvPr/>
          </p:nvSpPr>
          <p:spPr>
            <a:xfrm>
              <a:off x="9458121" y="639985"/>
              <a:ext cx="9685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1"/>
                  </a:solidFill>
                  <a:latin typeface="Montserrat" panose="00000500000000000000" pitchFamily="50" charset="0"/>
                </a:rPr>
                <a:t>LATER</a:t>
              </a:r>
            </a:p>
          </p:txBody>
        </p:sp>
        <p:cxnSp>
          <p:nvCxnSpPr>
            <p:cNvPr id="7178" name="Straight Connector 7177">
              <a:extLst>
                <a:ext uri="{FF2B5EF4-FFF2-40B4-BE49-F238E27FC236}">
                  <a16:creationId xmlns:a16="http://schemas.microsoft.com/office/drawing/2014/main" id="{04013A1A-B2FB-4F4C-89BB-FDCA08CD066D}"/>
                </a:ext>
              </a:extLst>
            </p:cNvPr>
            <p:cNvCxnSpPr>
              <a:cxnSpLocks/>
            </p:cNvCxnSpPr>
            <p:nvPr/>
          </p:nvCxnSpPr>
          <p:spPr>
            <a:xfrm>
              <a:off x="5301516" y="749300"/>
              <a:ext cx="0" cy="5468716"/>
            </a:xfrm>
            <a:prstGeom prst="line">
              <a:avLst/>
            </a:prstGeom>
            <a:noFill/>
            <a:ln w="6350">
              <a:solidFill>
                <a:schemeClr val="tx2">
                  <a:lumMod val="40000"/>
                  <a:lumOff val="60000"/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55" name="Straight Connector 154">
              <a:extLst>
                <a:ext uri="{FF2B5EF4-FFF2-40B4-BE49-F238E27FC236}">
                  <a16:creationId xmlns:a16="http://schemas.microsoft.com/office/drawing/2014/main" id="{9426C32B-A656-49E2-95F1-64C1381F5A54}"/>
                </a:ext>
              </a:extLst>
            </p:cNvPr>
            <p:cNvCxnSpPr>
              <a:cxnSpLocks/>
            </p:cNvCxnSpPr>
            <p:nvPr/>
          </p:nvCxnSpPr>
          <p:spPr>
            <a:xfrm>
              <a:off x="8395431" y="749300"/>
              <a:ext cx="0" cy="5468716"/>
            </a:xfrm>
            <a:prstGeom prst="line">
              <a:avLst/>
            </a:prstGeom>
            <a:noFill/>
            <a:ln w="6350">
              <a:solidFill>
                <a:schemeClr val="tx2">
                  <a:lumMod val="40000"/>
                  <a:lumOff val="60000"/>
                  <a:alpha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</p:spTree>
    <p:extLst>
      <p:ext uri="{BB962C8B-B14F-4D97-AF65-F5344CB8AC3E}">
        <p14:creationId xmlns:p14="http://schemas.microsoft.com/office/powerpoint/2010/main" val="28910929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7F70B0E9-6636-4F10-BA27-295C7526C7FC}"/>
              </a:ext>
            </a:extLst>
          </p:cNvPr>
          <p:cNvGrpSpPr/>
          <p:nvPr/>
        </p:nvGrpSpPr>
        <p:grpSpPr>
          <a:xfrm>
            <a:off x="4387487" y="1125977"/>
            <a:ext cx="3417026" cy="5401511"/>
            <a:chOff x="4387487" y="1125977"/>
            <a:chExt cx="3417026" cy="5401511"/>
          </a:xfrm>
        </p:grpSpPr>
        <p:sp>
          <p:nvSpPr>
            <p:cNvPr id="223" name="Rectangle: Top Corners Rounded 222">
              <a:extLst>
                <a:ext uri="{FF2B5EF4-FFF2-40B4-BE49-F238E27FC236}">
                  <a16:creationId xmlns:a16="http://schemas.microsoft.com/office/drawing/2014/main" id="{A9192085-41FA-463C-90E4-AC3D40E7CC6E}"/>
                </a:ext>
              </a:extLst>
            </p:cNvPr>
            <p:cNvSpPr/>
            <p:nvPr/>
          </p:nvSpPr>
          <p:spPr bwMode="auto">
            <a:xfrm>
              <a:off x="4387487" y="1125978"/>
              <a:ext cx="3417026" cy="705286"/>
            </a:xfrm>
            <a:prstGeom prst="round2SameRect">
              <a:avLst>
                <a:gd name="adj1" fmla="val 20719"/>
                <a:gd name="adj2" fmla="val 0"/>
              </a:avLst>
            </a:prstGeom>
            <a:solidFill>
              <a:schemeClr val="tx2">
                <a:lumMod val="20000"/>
                <a:lumOff val="80000"/>
                <a:alpha val="20000"/>
              </a:schemeClr>
            </a:solidFill>
            <a:ln w="6350">
              <a:noFill/>
            </a:ln>
          </p:spPr>
          <p:txBody>
            <a:bodyPr lIns="0" tIns="0" rIns="0" bIns="0" rtlCol="0" anchor="ctr"/>
            <a:lstStyle/>
            <a:p>
              <a:pPr algn="ctr"/>
              <a:endParaRPr lang="en-US"/>
            </a:p>
          </p:txBody>
        </p:sp>
        <p:sp>
          <p:nvSpPr>
            <p:cNvPr id="147" name="Rectangle: Rounded Corners 146">
              <a:extLst>
                <a:ext uri="{FF2B5EF4-FFF2-40B4-BE49-F238E27FC236}">
                  <a16:creationId xmlns:a16="http://schemas.microsoft.com/office/drawing/2014/main" id="{DF08C716-50E3-47A2-A9F7-BD211B7B8FF4}"/>
                </a:ext>
              </a:extLst>
            </p:cNvPr>
            <p:cNvSpPr/>
            <p:nvPr/>
          </p:nvSpPr>
          <p:spPr bwMode="auto">
            <a:xfrm>
              <a:off x="4387487" y="1125977"/>
              <a:ext cx="3417026" cy="5401511"/>
            </a:xfrm>
            <a:prstGeom prst="roundRect">
              <a:avLst>
                <a:gd name="adj" fmla="val 4568"/>
              </a:avLst>
            </a:prstGeom>
            <a:noFill/>
            <a:ln w="6350">
              <a:solidFill>
                <a:schemeClr val="tx2">
                  <a:lumMod val="20000"/>
                  <a:lumOff val="80000"/>
                </a:schemeClr>
              </a:solidFill>
            </a:ln>
          </p:spPr>
          <p:txBody>
            <a:bodyPr lIns="0" tIns="0" rIns="0" bIns="0" rtlCol="0" anchor="ctr"/>
            <a:lstStyle/>
            <a:p>
              <a:pPr algn="ctr"/>
              <a:endParaRPr lang="en-US"/>
            </a:p>
          </p:txBody>
        </p: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D5ABEB93-0462-4610-926C-5865F81BB2F5}"/>
                </a:ext>
              </a:extLst>
            </p:cNvPr>
            <p:cNvCxnSpPr/>
            <p:nvPr/>
          </p:nvCxnSpPr>
          <p:spPr>
            <a:xfrm>
              <a:off x="4387487" y="1831264"/>
              <a:ext cx="3417026" cy="0"/>
            </a:xfrm>
            <a:prstGeom prst="line">
              <a:avLst/>
            </a:prstGeom>
            <a:solidFill>
              <a:schemeClr val="tx2">
                <a:lumMod val="20000"/>
                <a:lumOff val="80000"/>
                <a:alpha val="20000"/>
              </a:schemeClr>
            </a:solidFill>
            <a:ln w="6350">
              <a:solidFill>
                <a:schemeClr val="tx2">
                  <a:lumMod val="20000"/>
                  <a:lumOff val="80000"/>
                </a:schemeClr>
              </a:solidFill>
            </a:ln>
          </p:spPr>
        </p:cxn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DDBACD7-2299-4D03-8C63-00119E7B0C79}"/>
              </a:ext>
            </a:extLst>
          </p:cNvPr>
          <p:cNvGrpSpPr/>
          <p:nvPr/>
        </p:nvGrpSpPr>
        <p:grpSpPr>
          <a:xfrm>
            <a:off x="535806" y="1125977"/>
            <a:ext cx="3417026" cy="5401511"/>
            <a:chOff x="535806" y="1125977"/>
            <a:chExt cx="3417026" cy="5401511"/>
          </a:xfrm>
        </p:grpSpPr>
        <p:sp>
          <p:nvSpPr>
            <p:cNvPr id="219" name="Rectangle: Top Corners Rounded 218">
              <a:extLst>
                <a:ext uri="{FF2B5EF4-FFF2-40B4-BE49-F238E27FC236}">
                  <a16:creationId xmlns:a16="http://schemas.microsoft.com/office/drawing/2014/main" id="{3EC752A4-37CC-4170-BB85-D9C05C99CDC3}"/>
                </a:ext>
              </a:extLst>
            </p:cNvPr>
            <p:cNvSpPr/>
            <p:nvPr/>
          </p:nvSpPr>
          <p:spPr bwMode="auto">
            <a:xfrm>
              <a:off x="535806" y="1125978"/>
              <a:ext cx="3417026" cy="705286"/>
            </a:xfrm>
            <a:prstGeom prst="round2SameRect">
              <a:avLst>
                <a:gd name="adj1" fmla="val 20719"/>
                <a:gd name="adj2" fmla="val 0"/>
              </a:avLst>
            </a:prstGeom>
            <a:solidFill>
              <a:schemeClr val="tx2">
                <a:lumMod val="20000"/>
                <a:lumOff val="80000"/>
                <a:alpha val="20000"/>
              </a:schemeClr>
            </a:solidFill>
            <a:ln w="6350">
              <a:noFill/>
            </a:ln>
          </p:spPr>
          <p:txBody>
            <a:bodyPr lIns="0" tIns="0" rIns="0" bIns="0"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4C761A71-2AA2-4FA1-A266-8B8ABA8006F3}"/>
                </a:ext>
              </a:extLst>
            </p:cNvPr>
            <p:cNvSpPr/>
            <p:nvPr/>
          </p:nvSpPr>
          <p:spPr bwMode="auto">
            <a:xfrm>
              <a:off x="535806" y="1125977"/>
              <a:ext cx="3417026" cy="5401511"/>
            </a:xfrm>
            <a:prstGeom prst="roundRect">
              <a:avLst>
                <a:gd name="adj" fmla="val 4568"/>
              </a:avLst>
            </a:prstGeom>
            <a:noFill/>
            <a:ln w="6350">
              <a:solidFill>
                <a:schemeClr val="tx2">
                  <a:lumMod val="20000"/>
                  <a:lumOff val="80000"/>
                </a:schemeClr>
              </a:solidFill>
            </a:ln>
          </p:spPr>
          <p:txBody>
            <a:bodyPr lIns="0" tIns="0" rIns="0" bIns="0"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E25E67C-820E-4144-B7EC-7B8FD27D5957}"/>
                </a:ext>
              </a:extLst>
            </p:cNvPr>
            <p:cNvCxnSpPr/>
            <p:nvPr/>
          </p:nvCxnSpPr>
          <p:spPr>
            <a:xfrm>
              <a:off x="535806" y="1831264"/>
              <a:ext cx="3417026" cy="0"/>
            </a:xfrm>
            <a:prstGeom prst="line">
              <a:avLst/>
            </a:prstGeom>
            <a:solidFill>
              <a:schemeClr val="tx2">
                <a:lumMod val="20000"/>
                <a:lumOff val="80000"/>
                <a:alpha val="20000"/>
              </a:schemeClr>
            </a:solidFill>
            <a:ln w="6350">
              <a:solidFill>
                <a:schemeClr val="tx2">
                  <a:lumMod val="20000"/>
                  <a:lumOff val="80000"/>
                </a:schemeClr>
              </a:solidFill>
            </a:ln>
          </p:spPr>
        </p:cxn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63E1AD5-61D3-444A-9205-48780C0BBA5B}"/>
              </a:ext>
            </a:extLst>
          </p:cNvPr>
          <p:cNvGrpSpPr/>
          <p:nvPr/>
        </p:nvGrpSpPr>
        <p:grpSpPr>
          <a:xfrm>
            <a:off x="8239168" y="1125977"/>
            <a:ext cx="3417026" cy="5401511"/>
            <a:chOff x="8239168" y="1125977"/>
            <a:chExt cx="3417026" cy="5401511"/>
          </a:xfrm>
        </p:grpSpPr>
        <p:sp>
          <p:nvSpPr>
            <p:cNvPr id="224" name="Rectangle: Top Corners Rounded 223">
              <a:extLst>
                <a:ext uri="{FF2B5EF4-FFF2-40B4-BE49-F238E27FC236}">
                  <a16:creationId xmlns:a16="http://schemas.microsoft.com/office/drawing/2014/main" id="{491D7757-1AB3-404A-B566-11E14AEFA7CB}"/>
                </a:ext>
              </a:extLst>
            </p:cNvPr>
            <p:cNvSpPr/>
            <p:nvPr/>
          </p:nvSpPr>
          <p:spPr bwMode="auto">
            <a:xfrm>
              <a:off x="8239168" y="1125978"/>
              <a:ext cx="3417026" cy="705286"/>
            </a:xfrm>
            <a:prstGeom prst="round2SameRect">
              <a:avLst>
                <a:gd name="adj1" fmla="val 20719"/>
                <a:gd name="adj2" fmla="val 0"/>
              </a:avLst>
            </a:prstGeom>
            <a:solidFill>
              <a:schemeClr val="tx2">
                <a:lumMod val="20000"/>
                <a:lumOff val="80000"/>
                <a:alpha val="20000"/>
              </a:schemeClr>
            </a:solidFill>
            <a:ln w="6350">
              <a:noFill/>
            </a:ln>
          </p:spPr>
          <p:txBody>
            <a:bodyPr lIns="0" tIns="0" rIns="0" bIns="0" rtlCol="0" anchor="ctr"/>
            <a:lstStyle/>
            <a:p>
              <a:pPr algn="ctr"/>
              <a:endParaRPr lang="en-US"/>
            </a:p>
          </p:txBody>
        </p:sp>
        <p:sp>
          <p:nvSpPr>
            <p:cNvPr id="181" name="Rectangle: Rounded Corners 180">
              <a:extLst>
                <a:ext uri="{FF2B5EF4-FFF2-40B4-BE49-F238E27FC236}">
                  <a16:creationId xmlns:a16="http://schemas.microsoft.com/office/drawing/2014/main" id="{42189B5D-131A-4102-B2DA-BFB0D6D1D712}"/>
                </a:ext>
              </a:extLst>
            </p:cNvPr>
            <p:cNvSpPr/>
            <p:nvPr/>
          </p:nvSpPr>
          <p:spPr bwMode="auto">
            <a:xfrm>
              <a:off x="8239168" y="1125977"/>
              <a:ext cx="3417026" cy="5401511"/>
            </a:xfrm>
            <a:prstGeom prst="roundRect">
              <a:avLst>
                <a:gd name="adj" fmla="val 4568"/>
              </a:avLst>
            </a:prstGeom>
            <a:noFill/>
            <a:ln w="6350">
              <a:solidFill>
                <a:schemeClr val="tx2">
                  <a:lumMod val="20000"/>
                  <a:lumOff val="80000"/>
                </a:schemeClr>
              </a:solidFill>
            </a:ln>
          </p:spPr>
          <p:txBody>
            <a:bodyPr lIns="0" tIns="0" rIns="0" bIns="0" rtlCol="0" anchor="ctr"/>
            <a:lstStyle/>
            <a:p>
              <a:pPr algn="ctr"/>
              <a:endParaRPr lang="en-US"/>
            </a:p>
          </p:txBody>
        </p: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7713C223-9E1D-4F2C-944D-C0C530876FB2}"/>
                </a:ext>
              </a:extLst>
            </p:cNvPr>
            <p:cNvCxnSpPr/>
            <p:nvPr/>
          </p:nvCxnSpPr>
          <p:spPr>
            <a:xfrm>
              <a:off x="8239168" y="1831264"/>
              <a:ext cx="3417026" cy="0"/>
            </a:xfrm>
            <a:prstGeom prst="line">
              <a:avLst/>
            </a:prstGeom>
            <a:solidFill>
              <a:schemeClr val="tx2">
                <a:lumMod val="20000"/>
                <a:lumOff val="80000"/>
                <a:alpha val="20000"/>
              </a:schemeClr>
            </a:solidFill>
            <a:ln w="6350">
              <a:solidFill>
                <a:schemeClr val="tx2">
                  <a:lumMod val="20000"/>
                  <a:lumOff val="80000"/>
                </a:schemeClr>
              </a:solidFill>
            </a:ln>
          </p:spPr>
        </p:cxn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C16AD274-E85B-40FE-9192-3F4E855CB06D}"/>
              </a:ext>
            </a:extLst>
          </p:cNvPr>
          <p:cNvSpPr txBox="1"/>
          <p:nvPr/>
        </p:nvSpPr>
        <p:spPr>
          <a:xfrm>
            <a:off x="2891277" y="330512"/>
            <a:ext cx="6409448" cy="646331"/>
          </a:xfrm>
          <a:prstGeom prst="rect">
            <a:avLst/>
          </a:prstGeom>
          <a:noFill/>
        </p:spPr>
        <p:txBody>
          <a:bodyPr wrap="none" lIns="182880" tIns="91440" rIns="182880" bIns="91440" rtlCol="0" anchor="ctr" anchorCtr="0">
            <a:spAutoFit/>
          </a:bodyPr>
          <a:lstStyle/>
          <a:p>
            <a:pPr algn="ctr"/>
            <a:r>
              <a:rPr lang="en-US" sz="3000" b="1" dirty="0">
                <a:gradFill flip="none" rotWithShape="1"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tx2"/>
                    </a:gs>
                  </a:gsLst>
                  <a:lin ang="5400000" scaled="0"/>
                  <a:tileRect/>
                </a:gradFill>
                <a:latin typeface="Montserrat" panose="00000500000000000000" pitchFamily="50" charset="0"/>
              </a:rPr>
              <a:t>NOW-NEXT-LATER ROADMAP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FACC847-826A-4089-B36D-CED3712DD472}"/>
              </a:ext>
            </a:extLst>
          </p:cNvPr>
          <p:cNvGrpSpPr/>
          <p:nvPr/>
        </p:nvGrpSpPr>
        <p:grpSpPr>
          <a:xfrm>
            <a:off x="719137" y="1249803"/>
            <a:ext cx="1761037" cy="482183"/>
            <a:chOff x="719137" y="1249803"/>
            <a:chExt cx="1761037" cy="48218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41B40BB-EFA6-419E-88A4-62CD61490813}"/>
                </a:ext>
              </a:extLst>
            </p:cNvPr>
            <p:cNvSpPr txBox="1"/>
            <p:nvPr/>
          </p:nvSpPr>
          <p:spPr>
            <a:xfrm>
              <a:off x="852805" y="1249803"/>
              <a:ext cx="1627369" cy="4821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Aft>
                  <a:spcPts val="400"/>
                </a:spcAft>
              </a:pPr>
              <a:r>
                <a:rPr lang="en-US" sz="1200" b="1" dirty="0">
                  <a:solidFill>
                    <a:schemeClr val="tx2"/>
                  </a:solidFill>
                  <a:latin typeface="Montserrat" panose="00000500000000000000" pitchFamily="50" charset="0"/>
                </a:rPr>
                <a:t>Phase 1 (NOW)</a:t>
              </a:r>
            </a:p>
            <a:p>
              <a:pPr>
                <a:spcAft>
                  <a:spcPts val="400"/>
                </a:spcAft>
              </a:pPr>
              <a:r>
                <a:rPr lang="en-US" sz="1000" i="1" dirty="0">
                  <a:solidFill>
                    <a:schemeClr val="accent1"/>
                  </a:solidFill>
                  <a:latin typeface="Montserrat" panose="00000500000000000000" pitchFamily="50" charset="0"/>
                </a:rPr>
                <a:t>Short Term - Redesign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8ECB955B-E48A-4B99-AB23-EFC3E479DEC7}"/>
                </a:ext>
              </a:extLst>
            </p:cNvPr>
            <p:cNvSpPr/>
            <p:nvPr/>
          </p:nvSpPr>
          <p:spPr>
            <a:xfrm>
              <a:off x="719137" y="1347434"/>
              <a:ext cx="87312" cy="8731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0DF43F0-CE55-40BB-844A-A4878FC9CB21}"/>
              </a:ext>
            </a:extLst>
          </p:cNvPr>
          <p:cNvGrpSpPr/>
          <p:nvPr/>
        </p:nvGrpSpPr>
        <p:grpSpPr>
          <a:xfrm>
            <a:off x="719137" y="1962710"/>
            <a:ext cx="3001963" cy="433645"/>
            <a:chOff x="719137" y="1894215"/>
            <a:chExt cx="3001963" cy="433645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63CBD57-2871-4DCC-963B-EECAB06F9FD0}"/>
                </a:ext>
              </a:extLst>
            </p:cNvPr>
            <p:cNvSpPr txBox="1"/>
            <p:nvPr/>
          </p:nvSpPr>
          <p:spPr>
            <a:xfrm>
              <a:off x="852805" y="1894215"/>
              <a:ext cx="2868295" cy="4336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400"/>
                </a:lnSpc>
              </a:pPr>
              <a:r>
                <a:rPr lang="en-US" sz="900" dirty="0">
                  <a:latin typeface="Montserrat" panose="00000500000000000000" pitchFamily="50" charset="0"/>
                </a:rPr>
                <a:t>Re-Design UX/UI to implement modular task card system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5B31FB41-3A3C-400C-A73F-C79FFEA39DD2}"/>
                </a:ext>
              </a:extLst>
            </p:cNvPr>
            <p:cNvSpPr/>
            <p:nvPr/>
          </p:nvSpPr>
          <p:spPr>
            <a:xfrm>
              <a:off x="719137" y="1991542"/>
              <a:ext cx="87312" cy="8731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7D4B212D-38B7-4698-B755-7E76312D5EC0}"/>
              </a:ext>
            </a:extLst>
          </p:cNvPr>
          <p:cNvGrpSpPr/>
          <p:nvPr/>
        </p:nvGrpSpPr>
        <p:grpSpPr>
          <a:xfrm>
            <a:off x="719137" y="2659247"/>
            <a:ext cx="3001963" cy="254109"/>
            <a:chOff x="719137" y="1894215"/>
            <a:chExt cx="3001963" cy="254109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96B0559-5F2C-4568-92F5-AB05EC0F98CB}"/>
                </a:ext>
              </a:extLst>
            </p:cNvPr>
            <p:cNvSpPr txBox="1"/>
            <p:nvPr/>
          </p:nvSpPr>
          <p:spPr>
            <a:xfrm>
              <a:off x="852805" y="1894215"/>
              <a:ext cx="2868295" cy="254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400"/>
                </a:lnSpc>
              </a:pPr>
              <a:r>
                <a:rPr lang="en-US" sz="900" dirty="0">
                  <a:latin typeface="Montserrat" panose="00000500000000000000" pitchFamily="50" charset="0"/>
                </a:rPr>
                <a:t>Implement new UI Style Guide</a:t>
              </a: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3C578949-EE4D-4FC6-B1A1-F9FF8C47FDFB}"/>
                </a:ext>
              </a:extLst>
            </p:cNvPr>
            <p:cNvSpPr/>
            <p:nvPr/>
          </p:nvSpPr>
          <p:spPr>
            <a:xfrm>
              <a:off x="719137" y="1991542"/>
              <a:ext cx="87312" cy="8731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6B85AF5A-ACA7-4357-BEFF-64B29DEDC0ED}"/>
              </a:ext>
            </a:extLst>
          </p:cNvPr>
          <p:cNvGrpSpPr/>
          <p:nvPr/>
        </p:nvGrpSpPr>
        <p:grpSpPr>
          <a:xfrm>
            <a:off x="719137" y="3176248"/>
            <a:ext cx="3001963" cy="433645"/>
            <a:chOff x="719137" y="1894215"/>
            <a:chExt cx="3001963" cy="433645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353F561-3913-408B-B9E7-C51A177D8412}"/>
                </a:ext>
              </a:extLst>
            </p:cNvPr>
            <p:cNvSpPr txBox="1"/>
            <p:nvPr/>
          </p:nvSpPr>
          <p:spPr>
            <a:xfrm>
              <a:off x="852805" y="1894215"/>
              <a:ext cx="2868295" cy="4336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400"/>
                </a:lnSpc>
              </a:pPr>
              <a:r>
                <a:rPr lang="en-US" sz="900" dirty="0">
                  <a:latin typeface="Montserrat" panose="00000500000000000000" pitchFamily="50" charset="0"/>
                </a:rPr>
                <a:t>Implement data integration/ account aggregator tools for single dashboard</a:t>
              </a: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2892B63B-5711-4629-9159-B1A8E99BD2D4}"/>
                </a:ext>
              </a:extLst>
            </p:cNvPr>
            <p:cNvSpPr/>
            <p:nvPr/>
          </p:nvSpPr>
          <p:spPr>
            <a:xfrm>
              <a:off x="719137" y="1991542"/>
              <a:ext cx="87312" cy="8731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7AECAE4-F01C-4ED6-B9D3-38C2BD6EB43C}"/>
              </a:ext>
            </a:extLst>
          </p:cNvPr>
          <p:cNvGrpSpPr/>
          <p:nvPr/>
        </p:nvGrpSpPr>
        <p:grpSpPr>
          <a:xfrm>
            <a:off x="719137" y="3872785"/>
            <a:ext cx="3001963" cy="433645"/>
            <a:chOff x="719137" y="1894215"/>
            <a:chExt cx="3001963" cy="433645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28D2606-7133-472D-A90F-C6A9D6528F3D}"/>
                </a:ext>
              </a:extLst>
            </p:cNvPr>
            <p:cNvSpPr txBox="1"/>
            <p:nvPr/>
          </p:nvSpPr>
          <p:spPr>
            <a:xfrm>
              <a:off x="852805" y="1894215"/>
              <a:ext cx="2868295" cy="4336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400"/>
                </a:lnSpc>
              </a:pPr>
              <a:r>
                <a:rPr lang="en-US" sz="900" dirty="0">
                  <a:latin typeface="Montserrat" panose="00000500000000000000" pitchFamily="50" charset="0"/>
                </a:rPr>
                <a:t>Implement holistic dashboard view (benefits, life stage, investments).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BC6DF29B-3B2C-40D5-97C2-E7B804BF4CBC}"/>
                </a:ext>
              </a:extLst>
            </p:cNvPr>
            <p:cNvSpPr/>
            <p:nvPr/>
          </p:nvSpPr>
          <p:spPr>
            <a:xfrm>
              <a:off x="719137" y="1991542"/>
              <a:ext cx="87312" cy="8731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69FABC72-494C-4617-9D08-C9419115C06E}"/>
              </a:ext>
            </a:extLst>
          </p:cNvPr>
          <p:cNvGrpSpPr/>
          <p:nvPr/>
        </p:nvGrpSpPr>
        <p:grpSpPr>
          <a:xfrm>
            <a:off x="719137" y="4569322"/>
            <a:ext cx="3001963" cy="433645"/>
            <a:chOff x="719137" y="1894215"/>
            <a:chExt cx="3001963" cy="433645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75C2BCEE-6987-4723-A4DE-7F3B9E270C16}"/>
                </a:ext>
              </a:extLst>
            </p:cNvPr>
            <p:cNvSpPr txBox="1"/>
            <p:nvPr/>
          </p:nvSpPr>
          <p:spPr>
            <a:xfrm>
              <a:off x="852805" y="1894215"/>
              <a:ext cx="2868295" cy="4336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400"/>
                </a:lnSpc>
              </a:pPr>
              <a:r>
                <a:rPr lang="en-US" sz="900" dirty="0">
                  <a:latin typeface="Montserrat" panose="00000500000000000000" pitchFamily="50" charset="0"/>
                </a:rPr>
                <a:t>Implement basic functionality for coaching meeting agenda &amp; topic</a:t>
              </a: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469F394B-C558-4182-B9EF-4FDFAF076868}"/>
                </a:ext>
              </a:extLst>
            </p:cNvPr>
            <p:cNvSpPr/>
            <p:nvPr/>
          </p:nvSpPr>
          <p:spPr>
            <a:xfrm>
              <a:off x="719137" y="1991542"/>
              <a:ext cx="87312" cy="8731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1EA32811-60B5-4404-814F-158B4022F2DE}"/>
              </a:ext>
            </a:extLst>
          </p:cNvPr>
          <p:cNvGrpSpPr/>
          <p:nvPr/>
        </p:nvGrpSpPr>
        <p:grpSpPr>
          <a:xfrm>
            <a:off x="719137" y="5265859"/>
            <a:ext cx="3001963" cy="433645"/>
            <a:chOff x="719137" y="1894215"/>
            <a:chExt cx="3001963" cy="433645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8004AAB8-298B-48C9-A586-90EAF22100D0}"/>
                </a:ext>
              </a:extLst>
            </p:cNvPr>
            <p:cNvSpPr txBox="1"/>
            <p:nvPr/>
          </p:nvSpPr>
          <p:spPr>
            <a:xfrm>
              <a:off x="852805" y="1894215"/>
              <a:ext cx="2868295" cy="4336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400"/>
                </a:lnSpc>
              </a:pPr>
              <a:r>
                <a:rPr lang="en-US" sz="900" dirty="0">
                  <a:latin typeface="Montserrat" panose="00000500000000000000" pitchFamily="50" charset="0"/>
                </a:rPr>
                <a:t>Develop content strategy, content library, taxonomy &amp; tagging</a:t>
              </a: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B357206C-7642-4C73-9E31-55CDEE88B804}"/>
                </a:ext>
              </a:extLst>
            </p:cNvPr>
            <p:cNvSpPr/>
            <p:nvPr/>
          </p:nvSpPr>
          <p:spPr>
            <a:xfrm>
              <a:off x="719137" y="1991542"/>
              <a:ext cx="87312" cy="8731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792D8F55-29B5-4CF1-AD21-4CF19C1F347B}"/>
              </a:ext>
            </a:extLst>
          </p:cNvPr>
          <p:cNvCxnSpPr/>
          <p:nvPr/>
        </p:nvCxnSpPr>
        <p:spPr>
          <a:xfrm>
            <a:off x="535806" y="2527801"/>
            <a:ext cx="3417026" cy="0"/>
          </a:xfrm>
          <a:prstGeom prst="line">
            <a:avLst/>
          </a:prstGeom>
          <a:solidFill>
            <a:schemeClr val="tx2">
              <a:lumMod val="20000"/>
              <a:lumOff val="80000"/>
              <a:alpha val="20000"/>
            </a:schemeClr>
          </a:solidFill>
          <a:ln w="6350">
            <a:solidFill>
              <a:schemeClr val="tx2">
                <a:lumMod val="20000"/>
                <a:lumOff val="80000"/>
              </a:schemeClr>
            </a:solidFill>
          </a:ln>
        </p:spPr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947881C4-A1DE-44A5-821C-71F1516EB1DC}"/>
              </a:ext>
            </a:extLst>
          </p:cNvPr>
          <p:cNvCxnSpPr/>
          <p:nvPr/>
        </p:nvCxnSpPr>
        <p:spPr>
          <a:xfrm>
            <a:off x="535806" y="3044802"/>
            <a:ext cx="3417026" cy="0"/>
          </a:xfrm>
          <a:prstGeom prst="line">
            <a:avLst/>
          </a:prstGeom>
          <a:solidFill>
            <a:schemeClr val="tx2">
              <a:lumMod val="20000"/>
              <a:lumOff val="80000"/>
              <a:alpha val="20000"/>
            </a:schemeClr>
          </a:solidFill>
          <a:ln w="6350">
            <a:solidFill>
              <a:schemeClr val="tx2">
                <a:lumMod val="20000"/>
                <a:lumOff val="80000"/>
              </a:schemeClr>
            </a:solidFill>
          </a:ln>
        </p:spPr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08BAF0A2-8898-4B70-A485-F8BC22AD6B43}"/>
              </a:ext>
            </a:extLst>
          </p:cNvPr>
          <p:cNvCxnSpPr/>
          <p:nvPr/>
        </p:nvCxnSpPr>
        <p:spPr>
          <a:xfrm>
            <a:off x="535806" y="3741339"/>
            <a:ext cx="3417026" cy="0"/>
          </a:xfrm>
          <a:prstGeom prst="line">
            <a:avLst/>
          </a:prstGeom>
          <a:solidFill>
            <a:schemeClr val="tx2">
              <a:lumMod val="20000"/>
              <a:lumOff val="80000"/>
              <a:alpha val="20000"/>
            </a:schemeClr>
          </a:solidFill>
          <a:ln w="6350">
            <a:solidFill>
              <a:schemeClr val="tx2">
                <a:lumMod val="20000"/>
                <a:lumOff val="80000"/>
              </a:schemeClr>
            </a:solidFill>
          </a:ln>
        </p:spPr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8D04126D-DDC6-4D25-9BBB-F5F0E60F73AD}"/>
              </a:ext>
            </a:extLst>
          </p:cNvPr>
          <p:cNvCxnSpPr/>
          <p:nvPr/>
        </p:nvCxnSpPr>
        <p:spPr>
          <a:xfrm>
            <a:off x="535806" y="4437876"/>
            <a:ext cx="3417026" cy="0"/>
          </a:xfrm>
          <a:prstGeom prst="line">
            <a:avLst/>
          </a:prstGeom>
          <a:solidFill>
            <a:schemeClr val="tx2">
              <a:lumMod val="20000"/>
              <a:lumOff val="80000"/>
              <a:alpha val="20000"/>
            </a:schemeClr>
          </a:solidFill>
          <a:ln w="6350">
            <a:solidFill>
              <a:schemeClr val="tx2">
                <a:lumMod val="20000"/>
                <a:lumOff val="80000"/>
              </a:schemeClr>
            </a:solidFill>
          </a:ln>
        </p:spPr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14C88B3E-F8B5-4FE6-936F-E27607B31F8E}"/>
              </a:ext>
            </a:extLst>
          </p:cNvPr>
          <p:cNvCxnSpPr/>
          <p:nvPr/>
        </p:nvCxnSpPr>
        <p:spPr>
          <a:xfrm>
            <a:off x="535806" y="5134413"/>
            <a:ext cx="3417026" cy="0"/>
          </a:xfrm>
          <a:prstGeom prst="line">
            <a:avLst/>
          </a:prstGeom>
          <a:solidFill>
            <a:schemeClr val="tx2">
              <a:lumMod val="20000"/>
              <a:lumOff val="80000"/>
              <a:alpha val="20000"/>
            </a:schemeClr>
          </a:solidFill>
          <a:ln w="6350">
            <a:solidFill>
              <a:schemeClr val="tx2">
                <a:lumMod val="20000"/>
                <a:lumOff val="80000"/>
              </a:schemeClr>
            </a:solidFill>
          </a:ln>
        </p:spPr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B1F29180-3F7F-404B-94A1-50DB65527570}"/>
              </a:ext>
            </a:extLst>
          </p:cNvPr>
          <p:cNvGrpSpPr/>
          <p:nvPr/>
        </p:nvGrpSpPr>
        <p:grpSpPr>
          <a:xfrm>
            <a:off x="4570818" y="1249803"/>
            <a:ext cx="1916841" cy="482183"/>
            <a:chOff x="4570818" y="1249803"/>
            <a:chExt cx="1916841" cy="482183"/>
          </a:xfrm>
        </p:grpSpPr>
        <p:sp>
          <p:nvSpPr>
            <p:cNvPr id="148" name="TextBox 147">
              <a:extLst>
                <a:ext uri="{FF2B5EF4-FFF2-40B4-BE49-F238E27FC236}">
                  <a16:creationId xmlns:a16="http://schemas.microsoft.com/office/drawing/2014/main" id="{D44DFDC7-DC99-4B0B-BE03-DBE7E4CCA60A}"/>
                </a:ext>
              </a:extLst>
            </p:cNvPr>
            <p:cNvSpPr txBox="1"/>
            <p:nvPr/>
          </p:nvSpPr>
          <p:spPr>
            <a:xfrm>
              <a:off x="4704486" y="1249803"/>
              <a:ext cx="1783173" cy="4821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Aft>
                  <a:spcPts val="400"/>
                </a:spcAft>
              </a:pPr>
              <a:r>
                <a:rPr lang="en-US" sz="1200" b="1" dirty="0">
                  <a:solidFill>
                    <a:schemeClr val="tx2"/>
                  </a:solidFill>
                  <a:latin typeface="Montserrat" panose="00000500000000000000" pitchFamily="50" charset="0"/>
                </a:rPr>
                <a:t>Phase 2 (NEXT)</a:t>
              </a:r>
            </a:p>
            <a:p>
              <a:pPr>
                <a:spcAft>
                  <a:spcPts val="400"/>
                </a:spcAft>
              </a:pPr>
              <a:r>
                <a:rPr lang="en-US" sz="1000" i="1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Montserrat" panose="00000500000000000000" pitchFamily="50" charset="0"/>
                </a:rPr>
                <a:t>Medium Term - Enhance</a:t>
              </a:r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7A2D43B1-3B3F-4F0E-90E2-150751795294}"/>
                </a:ext>
              </a:extLst>
            </p:cNvPr>
            <p:cNvSpPr/>
            <p:nvPr/>
          </p:nvSpPr>
          <p:spPr>
            <a:xfrm>
              <a:off x="4570818" y="1347434"/>
              <a:ext cx="87312" cy="8731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F69F96D-B94E-43FD-BDBB-2405B86E2C99}"/>
              </a:ext>
            </a:extLst>
          </p:cNvPr>
          <p:cNvGrpSpPr/>
          <p:nvPr/>
        </p:nvGrpSpPr>
        <p:grpSpPr>
          <a:xfrm>
            <a:off x="4570818" y="1962710"/>
            <a:ext cx="3001963" cy="254109"/>
            <a:chOff x="4570818" y="1962710"/>
            <a:chExt cx="3001963" cy="254109"/>
          </a:xfrm>
        </p:grpSpPr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78D5B63A-71F1-49AA-84DE-EB0B5038FAB8}"/>
                </a:ext>
              </a:extLst>
            </p:cNvPr>
            <p:cNvSpPr txBox="1"/>
            <p:nvPr/>
          </p:nvSpPr>
          <p:spPr>
            <a:xfrm>
              <a:off x="4704486" y="1962710"/>
              <a:ext cx="2868295" cy="254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400"/>
                </a:lnSpc>
              </a:pPr>
              <a:r>
                <a:rPr lang="en-US" sz="900" dirty="0">
                  <a:latin typeface="Montserrat" panose="00000500000000000000" pitchFamily="50" charset="0"/>
                </a:rPr>
                <a:t>Collaborative coaching tools</a:t>
              </a:r>
            </a:p>
          </p:txBody>
        </p:sp>
        <p:sp>
          <p:nvSpPr>
            <p:cNvPr id="179" name="Oval 178">
              <a:extLst>
                <a:ext uri="{FF2B5EF4-FFF2-40B4-BE49-F238E27FC236}">
                  <a16:creationId xmlns:a16="http://schemas.microsoft.com/office/drawing/2014/main" id="{7294B81A-6738-49C8-992F-0FA2159E7E24}"/>
                </a:ext>
              </a:extLst>
            </p:cNvPr>
            <p:cNvSpPr/>
            <p:nvPr/>
          </p:nvSpPr>
          <p:spPr>
            <a:xfrm>
              <a:off x="4570818" y="2060037"/>
              <a:ext cx="87312" cy="8731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BADA7A0-ECD6-46CD-92ED-DA32C9153D83}"/>
              </a:ext>
            </a:extLst>
          </p:cNvPr>
          <p:cNvGrpSpPr/>
          <p:nvPr/>
        </p:nvGrpSpPr>
        <p:grpSpPr>
          <a:xfrm>
            <a:off x="4570818" y="2479711"/>
            <a:ext cx="3001963" cy="433645"/>
            <a:chOff x="4570818" y="2479711"/>
            <a:chExt cx="3001963" cy="433645"/>
          </a:xfrm>
        </p:grpSpPr>
        <p:sp>
          <p:nvSpPr>
            <p:cNvPr id="176" name="TextBox 175">
              <a:extLst>
                <a:ext uri="{FF2B5EF4-FFF2-40B4-BE49-F238E27FC236}">
                  <a16:creationId xmlns:a16="http://schemas.microsoft.com/office/drawing/2014/main" id="{A6A86D44-CAFD-4064-A88E-3725BE0F90D5}"/>
                </a:ext>
              </a:extLst>
            </p:cNvPr>
            <p:cNvSpPr txBox="1"/>
            <p:nvPr/>
          </p:nvSpPr>
          <p:spPr>
            <a:xfrm>
              <a:off x="4704486" y="2479711"/>
              <a:ext cx="2868295" cy="4336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400"/>
                </a:lnSpc>
              </a:pPr>
              <a:r>
                <a:rPr lang="en-US" sz="900" dirty="0">
                  <a:latin typeface="Montserrat" panose="00000500000000000000" pitchFamily="50" charset="0"/>
                </a:rPr>
                <a:t>Advanced meeting agenda &amp; scheduling features (incl. coach selection w/bios)</a:t>
              </a:r>
            </a:p>
          </p:txBody>
        </p:sp>
        <p:sp>
          <p:nvSpPr>
            <p:cNvPr id="177" name="Oval 176">
              <a:extLst>
                <a:ext uri="{FF2B5EF4-FFF2-40B4-BE49-F238E27FC236}">
                  <a16:creationId xmlns:a16="http://schemas.microsoft.com/office/drawing/2014/main" id="{7B8F810D-0F65-40B6-ADE3-11B5F5B66C7B}"/>
                </a:ext>
              </a:extLst>
            </p:cNvPr>
            <p:cNvSpPr/>
            <p:nvPr/>
          </p:nvSpPr>
          <p:spPr>
            <a:xfrm>
              <a:off x="4570818" y="2577038"/>
              <a:ext cx="87312" cy="8731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37C2253-4C26-467E-8150-BEB63B81FC79}"/>
              </a:ext>
            </a:extLst>
          </p:cNvPr>
          <p:cNvGrpSpPr/>
          <p:nvPr/>
        </p:nvGrpSpPr>
        <p:grpSpPr>
          <a:xfrm>
            <a:off x="4570818" y="3176248"/>
            <a:ext cx="3001963" cy="254109"/>
            <a:chOff x="4570818" y="3176248"/>
            <a:chExt cx="3001963" cy="254109"/>
          </a:xfrm>
        </p:grpSpPr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CBF28D3C-BA9B-4677-880A-D0CC0EABA6B0}"/>
                </a:ext>
              </a:extLst>
            </p:cNvPr>
            <p:cNvSpPr txBox="1"/>
            <p:nvPr/>
          </p:nvSpPr>
          <p:spPr>
            <a:xfrm>
              <a:off x="4704486" y="3176248"/>
              <a:ext cx="2868295" cy="254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400"/>
                </a:lnSpc>
              </a:pPr>
              <a:r>
                <a:rPr lang="en-US" sz="900" dirty="0">
                  <a:latin typeface="Montserrat" panose="00000500000000000000" pitchFamily="50" charset="0"/>
                </a:rPr>
                <a:t>Chat based assessment</a:t>
              </a:r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78FE7D34-9744-428E-9C86-D2A328894393}"/>
                </a:ext>
              </a:extLst>
            </p:cNvPr>
            <p:cNvSpPr/>
            <p:nvPr/>
          </p:nvSpPr>
          <p:spPr>
            <a:xfrm>
              <a:off x="4570818" y="3273575"/>
              <a:ext cx="87312" cy="8731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6DA0410-0F5C-46E1-BF6A-55EFB3ED0214}"/>
              </a:ext>
            </a:extLst>
          </p:cNvPr>
          <p:cNvGrpSpPr/>
          <p:nvPr/>
        </p:nvGrpSpPr>
        <p:grpSpPr>
          <a:xfrm>
            <a:off x="4570818" y="3693249"/>
            <a:ext cx="3001963" cy="433645"/>
            <a:chOff x="4570818" y="3693249"/>
            <a:chExt cx="3001963" cy="433645"/>
          </a:xfrm>
        </p:grpSpPr>
        <p:sp>
          <p:nvSpPr>
            <p:cNvPr id="172" name="TextBox 171">
              <a:extLst>
                <a:ext uri="{FF2B5EF4-FFF2-40B4-BE49-F238E27FC236}">
                  <a16:creationId xmlns:a16="http://schemas.microsoft.com/office/drawing/2014/main" id="{A56BA8B4-BF19-4750-A620-F936A2825295}"/>
                </a:ext>
              </a:extLst>
            </p:cNvPr>
            <p:cNvSpPr txBox="1"/>
            <p:nvPr/>
          </p:nvSpPr>
          <p:spPr>
            <a:xfrm>
              <a:off x="4704486" y="3693249"/>
              <a:ext cx="2868295" cy="4336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400"/>
                </a:lnSpc>
              </a:pPr>
              <a:r>
                <a:rPr lang="en-US" sz="900" dirty="0">
                  <a:latin typeface="Montserrat" panose="00000500000000000000" pitchFamily="50" charset="0"/>
                </a:rPr>
                <a:t>Advisor monitoring tools and client engagement tools</a:t>
              </a:r>
            </a:p>
          </p:txBody>
        </p:sp>
        <p:sp>
          <p:nvSpPr>
            <p:cNvPr id="173" name="Oval 172">
              <a:extLst>
                <a:ext uri="{FF2B5EF4-FFF2-40B4-BE49-F238E27FC236}">
                  <a16:creationId xmlns:a16="http://schemas.microsoft.com/office/drawing/2014/main" id="{49E0F8D8-F4B8-4303-9BB0-CAE781B43FE8}"/>
                </a:ext>
              </a:extLst>
            </p:cNvPr>
            <p:cNvSpPr/>
            <p:nvPr/>
          </p:nvSpPr>
          <p:spPr>
            <a:xfrm>
              <a:off x="4570818" y="3790576"/>
              <a:ext cx="87312" cy="8731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120" name="Group 5119">
            <a:extLst>
              <a:ext uri="{FF2B5EF4-FFF2-40B4-BE49-F238E27FC236}">
                <a16:creationId xmlns:a16="http://schemas.microsoft.com/office/drawing/2014/main" id="{4F587329-8514-402E-9A18-19B570DFF12D}"/>
              </a:ext>
            </a:extLst>
          </p:cNvPr>
          <p:cNvGrpSpPr/>
          <p:nvPr/>
        </p:nvGrpSpPr>
        <p:grpSpPr>
          <a:xfrm>
            <a:off x="4570818" y="4389786"/>
            <a:ext cx="3001963" cy="613181"/>
            <a:chOff x="4570818" y="4358036"/>
            <a:chExt cx="3001963" cy="613181"/>
          </a:xfrm>
        </p:grpSpPr>
        <p:sp>
          <p:nvSpPr>
            <p:cNvPr id="170" name="TextBox 169">
              <a:extLst>
                <a:ext uri="{FF2B5EF4-FFF2-40B4-BE49-F238E27FC236}">
                  <a16:creationId xmlns:a16="http://schemas.microsoft.com/office/drawing/2014/main" id="{5B7CAAE5-B208-4637-9C32-D9CFE8B3494B}"/>
                </a:ext>
              </a:extLst>
            </p:cNvPr>
            <p:cNvSpPr txBox="1"/>
            <p:nvPr/>
          </p:nvSpPr>
          <p:spPr>
            <a:xfrm>
              <a:off x="4704486" y="4358036"/>
              <a:ext cx="2868295" cy="6131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400"/>
                </a:lnSpc>
              </a:pPr>
              <a:r>
                <a:rPr lang="en-US" sz="900" dirty="0">
                  <a:latin typeface="Montserrat" panose="00000500000000000000" pitchFamily="50" charset="0"/>
                </a:rPr>
                <a:t>Content automation (content served based on rules, customer data profiles and actions in CMS)</a:t>
              </a:r>
            </a:p>
          </p:txBody>
        </p:sp>
        <p:sp>
          <p:nvSpPr>
            <p:cNvPr id="171" name="Oval 170">
              <a:extLst>
                <a:ext uri="{FF2B5EF4-FFF2-40B4-BE49-F238E27FC236}">
                  <a16:creationId xmlns:a16="http://schemas.microsoft.com/office/drawing/2014/main" id="{3F0F1C8E-49D1-4071-85DD-6A2F7411089C}"/>
                </a:ext>
              </a:extLst>
            </p:cNvPr>
            <p:cNvSpPr/>
            <p:nvPr/>
          </p:nvSpPr>
          <p:spPr>
            <a:xfrm>
              <a:off x="4570818" y="4455363"/>
              <a:ext cx="87312" cy="8731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5" name="Group 144">
            <a:extLst>
              <a:ext uri="{FF2B5EF4-FFF2-40B4-BE49-F238E27FC236}">
                <a16:creationId xmlns:a16="http://schemas.microsoft.com/office/drawing/2014/main" id="{857E84C1-3AE3-44B8-AA27-336FC3F39613}"/>
              </a:ext>
            </a:extLst>
          </p:cNvPr>
          <p:cNvGrpSpPr/>
          <p:nvPr/>
        </p:nvGrpSpPr>
        <p:grpSpPr>
          <a:xfrm>
            <a:off x="4570818" y="5265859"/>
            <a:ext cx="3001963" cy="433645"/>
            <a:chOff x="4570818" y="5234109"/>
            <a:chExt cx="3001963" cy="433645"/>
          </a:xfrm>
        </p:grpSpPr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06C14101-7209-479B-A39A-36D3F1206E6A}"/>
                </a:ext>
              </a:extLst>
            </p:cNvPr>
            <p:cNvSpPr txBox="1"/>
            <p:nvPr/>
          </p:nvSpPr>
          <p:spPr>
            <a:xfrm>
              <a:off x="4704486" y="5234109"/>
              <a:ext cx="2868295" cy="4336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400"/>
                </a:lnSpc>
              </a:pPr>
              <a:r>
                <a:rPr lang="en-US" sz="900" dirty="0">
                  <a:latin typeface="Montserrat" panose="00000500000000000000" pitchFamily="50" charset="0"/>
                </a:rPr>
                <a:t>Implement corporate sponsor employee health scorecards</a:t>
              </a:r>
            </a:p>
          </p:txBody>
        </p:sp>
        <p:sp>
          <p:nvSpPr>
            <p:cNvPr id="169" name="Oval 168">
              <a:extLst>
                <a:ext uri="{FF2B5EF4-FFF2-40B4-BE49-F238E27FC236}">
                  <a16:creationId xmlns:a16="http://schemas.microsoft.com/office/drawing/2014/main" id="{583E5861-9ED8-4E54-9A15-42D778ABEB89}"/>
                </a:ext>
              </a:extLst>
            </p:cNvPr>
            <p:cNvSpPr/>
            <p:nvPr/>
          </p:nvSpPr>
          <p:spPr>
            <a:xfrm>
              <a:off x="4570818" y="5331436"/>
              <a:ext cx="87312" cy="8731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6AB91D98-8029-4D0A-AA7B-5EB4AC136E99}"/>
              </a:ext>
            </a:extLst>
          </p:cNvPr>
          <p:cNvCxnSpPr/>
          <p:nvPr/>
        </p:nvCxnSpPr>
        <p:spPr>
          <a:xfrm>
            <a:off x="4387487" y="2348265"/>
            <a:ext cx="3417026" cy="0"/>
          </a:xfrm>
          <a:prstGeom prst="line">
            <a:avLst/>
          </a:prstGeom>
          <a:solidFill>
            <a:schemeClr val="tx2">
              <a:lumMod val="20000"/>
              <a:lumOff val="80000"/>
              <a:alpha val="20000"/>
            </a:schemeClr>
          </a:solidFill>
          <a:ln w="6350">
            <a:solidFill>
              <a:schemeClr val="tx2">
                <a:lumMod val="20000"/>
                <a:lumOff val="80000"/>
              </a:schemeClr>
            </a:solidFill>
          </a:ln>
        </p:spPr>
      </p:cxnSp>
      <p:cxnSp>
        <p:nvCxnSpPr>
          <p:cNvPr id="159" name="Straight Connector 158">
            <a:extLst>
              <a:ext uri="{FF2B5EF4-FFF2-40B4-BE49-F238E27FC236}">
                <a16:creationId xmlns:a16="http://schemas.microsoft.com/office/drawing/2014/main" id="{D1918561-752B-4B5F-A0C3-3CD2639F2DE3}"/>
              </a:ext>
            </a:extLst>
          </p:cNvPr>
          <p:cNvCxnSpPr/>
          <p:nvPr/>
        </p:nvCxnSpPr>
        <p:spPr>
          <a:xfrm>
            <a:off x="4387487" y="3044802"/>
            <a:ext cx="3417026" cy="0"/>
          </a:xfrm>
          <a:prstGeom prst="line">
            <a:avLst/>
          </a:prstGeom>
          <a:solidFill>
            <a:schemeClr val="tx2">
              <a:lumMod val="20000"/>
              <a:lumOff val="80000"/>
              <a:alpha val="20000"/>
            </a:schemeClr>
          </a:solidFill>
          <a:ln w="6350">
            <a:solidFill>
              <a:schemeClr val="tx2">
                <a:lumMod val="20000"/>
                <a:lumOff val="80000"/>
              </a:schemeClr>
            </a:solidFill>
          </a:ln>
        </p:spPr>
      </p:cxn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3AD98016-CD8E-48BD-A499-37D29BE2EC31}"/>
              </a:ext>
            </a:extLst>
          </p:cNvPr>
          <p:cNvCxnSpPr/>
          <p:nvPr/>
        </p:nvCxnSpPr>
        <p:spPr>
          <a:xfrm>
            <a:off x="4387487" y="3561803"/>
            <a:ext cx="3417026" cy="0"/>
          </a:xfrm>
          <a:prstGeom prst="line">
            <a:avLst/>
          </a:prstGeom>
          <a:solidFill>
            <a:schemeClr val="tx2">
              <a:lumMod val="20000"/>
              <a:lumOff val="80000"/>
              <a:alpha val="20000"/>
            </a:schemeClr>
          </a:solidFill>
          <a:ln w="6350">
            <a:solidFill>
              <a:schemeClr val="tx2">
                <a:lumMod val="20000"/>
                <a:lumOff val="80000"/>
              </a:schemeClr>
            </a:solidFill>
          </a:ln>
        </p:spPr>
      </p:cxn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133AC786-43A6-4543-9EA2-6AD837F1F010}"/>
              </a:ext>
            </a:extLst>
          </p:cNvPr>
          <p:cNvCxnSpPr/>
          <p:nvPr/>
        </p:nvCxnSpPr>
        <p:spPr>
          <a:xfrm>
            <a:off x="4387487" y="4258340"/>
            <a:ext cx="3417026" cy="0"/>
          </a:xfrm>
          <a:prstGeom prst="line">
            <a:avLst/>
          </a:prstGeom>
          <a:solidFill>
            <a:schemeClr val="tx2">
              <a:lumMod val="20000"/>
              <a:lumOff val="80000"/>
              <a:alpha val="20000"/>
            </a:schemeClr>
          </a:solidFill>
          <a:ln w="6350">
            <a:solidFill>
              <a:schemeClr val="tx2">
                <a:lumMod val="20000"/>
                <a:lumOff val="80000"/>
              </a:schemeClr>
            </a:solidFill>
          </a:ln>
        </p:spPr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A1D5BAC6-F4C2-4BA2-8514-90FD7991C9CB}"/>
              </a:ext>
            </a:extLst>
          </p:cNvPr>
          <p:cNvCxnSpPr/>
          <p:nvPr/>
        </p:nvCxnSpPr>
        <p:spPr>
          <a:xfrm>
            <a:off x="4387487" y="5134413"/>
            <a:ext cx="3417026" cy="0"/>
          </a:xfrm>
          <a:prstGeom prst="line">
            <a:avLst/>
          </a:prstGeom>
          <a:solidFill>
            <a:schemeClr val="tx2">
              <a:lumMod val="20000"/>
              <a:lumOff val="80000"/>
              <a:alpha val="20000"/>
            </a:schemeClr>
          </a:solidFill>
          <a:ln w="6350">
            <a:solidFill>
              <a:schemeClr val="tx2">
                <a:lumMod val="20000"/>
                <a:lumOff val="80000"/>
              </a:schemeClr>
            </a:solidFill>
          </a:ln>
        </p:spPr>
      </p:cxnSp>
      <p:grpSp>
        <p:nvGrpSpPr>
          <p:cNvPr id="5" name="Group 4">
            <a:extLst>
              <a:ext uri="{FF2B5EF4-FFF2-40B4-BE49-F238E27FC236}">
                <a16:creationId xmlns:a16="http://schemas.microsoft.com/office/drawing/2014/main" id="{7BF6042A-0A97-42FD-AC25-992FC9A8584B}"/>
              </a:ext>
            </a:extLst>
          </p:cNvPr>
          <p:cNvGrpSpPr/>
          <p:nvPr/>
        </p:nvGrpSpPr>
        <p:grpSpPr>
          <a:xfrm>
            <a:off x="8422499" y="1249803"/>
            <a:ext cx="1761037" cy="482183"/>
            <a:chOff x="8422499" y="1249803"/>
            <a:chExt cx="1761037" cy="482183"/>
          </a:xfrm>
        </p:grpSpPr>
        <p:sp>
          <p:nvSpPr>
            <p:cNvPr id="182" name="TextBox 181">
              <a:extLst>
                <a:ext uri="{FF2B5EF4-FFF2-40B4-BE49-F238E27FC236}">
                  <a16:creationId xmlns:a16="http://schemas.microsoft.com/office/drawing/2014/main" id="{D8217E24-34A4-4878-821A-62451C38B00E}"/>
                </a:ext>
              </a:extLst>
            </p:cNvPr>
            <p:cNvSpPr txBox="1"/>
            <p:nvPr/>
          </p:nvSpPr>
          <p:spPr>
            <a:xfrm>
              <a:off x="8556167" y="1249803"/>
              <a:ext cx="1627369" cy="4821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Aft>
                  <a:spcPts val="400"/>
                </a:spcAft>
              </a:pPr>
              <a:r>
                <a:rPr lang="en-US" sz="1200" b="1" dirty="0">
                  <a:solidFill>
                    <a:schemeClr val="tx2"/>
                  </a:solidFill>
                  <a:latin typeface="Montserrat" panose="00000500000000000000" pitchFamily="50" charset="0"/>
                </a:rPr>
                <a:t>Phase 3 (LATER)</a:t>
              </a:r>
            </a:p>
            <a:p>
              <a:pPr>
                <a:spcAft>
                  <a:spcPts val="400"/>
                </a:spcAft>
              </a:pPr>
              <a:r>
                <a:rPr lang="en-US" sz="1000" i="1" dirty="0">
                  <a:solidFill>
                    <a:schemeClr val="accent3"/>
                  </a:solidFill>
                  <a:latin typeface="Montserrat" panose="00000500000000000000" pitchFamily="50" charset="0"/>
                </a:rPr>
                <a:t>Long Term - Innovate</a:t>
              </a:r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15C6CAEC-91FC-424E-9C0D-89E2E32EB43C}"/>
                </a:ext>
              </a:extLst>
            </p:cNvPr>
            <p:cNvSpPr/>
            <p:nvPr/>
          </p:nvSpPr>
          <p:spPr>
            <a:xfrm>
              <a:off x="8422499" y="1347434"/>
              <a:ext cx="87312" cy="8731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E9015BE0-149A-4DA2-9272-25EC595735AC}"/>
              </a:ext>
            </a:extLst>
          </p:cNvPr>
          <p:cNvGrpSpPr/>
          <p:nvPr/>
        </p:nvGrpSpPr>
        <p:grpSpPr>
          <a:xfrm>
            <a:off x="8422499" y="1962710"/>
            <a:ext cx="3001963" cy="254109"/>
            <a:chOff x="8422499" y="1962710"/>
            <a:chExt cx="3001963" cy="254109"/>
          </a:xfrm>
        </p:grpSpPr>
        <p:sp>
          <p:nvSpPr>
            <p:cNvPr id="212" name="TextBox 211">
              <a:extLst>
                <a:ext uri="{FF2B5EF4-FFF2-40B4-BE49-F238E27FC236}">
                  <a16:creationId xmlns:a16="http://schemas.microsoft.com/office/drawing/2014/main" id="{AEF0BD3A-1163-4A82-BE8D-7EE377BE2334}"/>
                </a:ext>
              </a:extLst>
            </p:cNvPr>
            <p:cNvSpPr txBox="1"/>
            <p:nvPr/>
          </p:nvSpPr>
          <p:spPr>
            <a:xfrm>
              <a:off x="8556167" y="1962710"/>
              <a:ext cx="2868295" cy="254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400"/>
                </a:lnSpc>
              </a:pPr>
              <a:r>
                <a:rPr lang="en-US" sz="900" dirty="0">
                  <a:latin typeface="Montserrat" panose="00000500000000000000" pitchFamily="50" charset="0"/>
                </a:rPr>
                <a:t>Implement advisor recommendations tools</a:t>
              </a:r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0038262B-A0C9-4092-9DA7-CF0B1B4E3760}"/>
                </a:ext>
              </a:extLst>
            </p:cNvPr>
            <p:cNvSpPr/>
            <p:nvPr/>
          </p:nvSpPr>
          <p:spPr>
            <a:xfrm>
              <a:off x="8422499" y="2060037"/>
              <a:ext cx="87312" cy="8731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33A08EA5-2D65-4C30-A6AF-5C75B1F65E80}"/>
              </a:ext>
            </a:extLst>
          </p:cNvPr>
          <p:cNvGrpSpPr/>
          <p:nvPr/>
        </p:nvGrpSpPr>
        <p:grpSpPr>
          <a:xfrm>
            <a:off x="8422499" y="2479711"/>
            <a:ext cx="3001963" cy="433645"/>
            <a:chOff x="8422499" y="2479711"/>
            <a:chExt cx="3001963" cy="433645"/>
          </a:xfrm>
        </p:grpSpPr>
        <p:sp>
          <p:nvSpPr>
            <p:cNvPr id="210" name="TextBox 209">
              <a:extLst>
                <a:ext uri="{FF2B5EF4-FFF2-40B4-BE49-F238E27FC236}">
                  <a16:creationId xmlns:a16="http://schemas.microsoft.com/office/drawing/2014/main" id="{FEBD15E9-25B3-4DA4-B5FC-4D0007F03015}"/>
                </a:ext>
              </a:extLst>
            </p:cNvPr>
            <p:cNvSpPr txBox="1"/>
            <p:nvPr/>
          </p:nvSpPr>
          <p:spPr>
            <a:xfrm>
              <a:off x="8556167" y="2479711"/>
              <a:ext cx="2868295" cy="4336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400"/>
                </a:lnSpc>
              </a:pPr>
              <a:r>
                <a:rPr lang="en-US" sz="900" dirty="0">
                  <a:latin typeface="Montserrat" panose="00000500000000000000" pitchFamily="50" charset="0"/>
                </a:rPr>
                <a:t>Implement coaching video conferencing and collaborative tools</a:t>
              </a:r>
            </a:p>
          </p:txBody>
        </p:sp>
        <p:sp>
          <p:nvSpPr>
            <p:cNvPr id="211" name="Oval 210">
              <a:extLst>
                <a:ext uri="{FF2B5EF4-FFF2-40B4-BE49-F238E27FC236}">
                  <a16:creationId xmlns:a16="http://schemas.microsoft.com/office/drawing/2014/main" id="{44A608CE-6330-4EF8-83A3-03EE727DC9A9}"/>
                </a:ext>
              </a:extLst>
            </p:cNvPr>
            <p:cNvSpPr/>
            <p:nvPr/>
          </p:nvSpPr>
          <p:spPr>
            <a:xfrm>
              <a:off x="8422499" y="2577038"/>
              <a:ext cx="87312" cy="8731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BB5F80C2-F205-4BF7-9177-B869986526D0}"/>
              </a:ext>
            </a:extLst>
          </p:cNvPr>
          <p:cNvGrpSpPr/>
          <p:nvPr/>
        </p:nvGrpSpPr>
        <p:grpSpPr>
          <a:xfrm>
            <a:off x="8422499" y="3176248"/>
            <a:ext cx="3001963" cy="613181"/>
            <a:chOff x="8422499" y="3176248"/>
            <a:chExt cx="3001963" cy="613181"/>
          </a:xfrm>
        </p:grpSpPr>
        <p:sp>
          <p:nvSpPr>
            <p:cNvPr id="208" name="TextBox 207">
              <a:extLst>
                <a:ext uri="{FF2B5EF4-FFF2-40B4-BE49-F238E27FC236}">
                  <a16:creationId xmlns:a16="http://schemas.microsoft.com/office/drawing/2014/main" id="{D6DD38B9-B2E7-45C1-9637-D02D314ABDB1}"/>
                </a:ext>
              </a:extLst>
            </p:cNvPr>
            <p:cNvSpPr txBox="1"/>
            <p:nvPr/>
          </p:nvSpPr>
          <p:spPr>
            <a:xfrm>
              <a:off x="8556167" y="3176248"/>
              <a:ext cx="2868295" cy="6131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400"/>
                </a:lnSpc>
              </a:pPr>
              <a:r>
                <a:rPr lang="en-US" sz="900" dirty="0">
                  <a:latin typeface="Montserrat" panose="00000500000000000000" pitchFamily="50" charset="0"/>
                </a:rPr>
                <a:t>Financial advisor client automation tools (better manage clients at scale and provide custom content)</a:t>
              </a:r>
            </a:p>
          </p:txBody>
        </p:sp>
        <p:sp>
          <p:nvSpPr>
            <p:cNvPr id="209" name="Oval 208">
              <a:extLst>
                <a:ext uri="{FF2B5EF4-FFF2-40B4-BE49-F238E27FC236}">
                  <a16:creationId xmlns:a16="http://schemas.microsoft.com/office/drawing/2014/main" id="{38BAE5E5-6197-429F-A237-E57AC21980E3}"/>
                </a:ext>
              </a:extLst>
            </p:cNvPr>
            <p:cNvSpPr/>
            <p:nvPr/>
          </p:nvSpPr>
          <p:spPr>
            <a:xfrm>
              <a:off x="8422499" y="3273575"/>
              <a:ext cx="87312" cy="8731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C521B8A6-745B-4BD9-9E69-39D2B119001A}"/>
              </a:ext>
            </a:extLst>
          </p:cNvPr>
          <p:cNvGrpSpPr/>
          <p:nvPr/>
        </p:nvGrpSpPr>
        <p:grpSpPr>
          <a:xfrm>
            <a:off x="8422499" y="4052321"/>
            <a:ext cx="3001963" cy="433645"/>
            <a:chOff x="8422499" y="4052321"/>
            <a:chExt cx="3001963" cy="433645"/>
          </a:xfrm>
        </p:grpSpPr>
        <p:sp>
          <p:nvSpPr>
            <p:cNvPr id="206" name="TextBox 205">
              <a:extLst>
                <a:ext uri="{FF2B5EF4-FFF2-40B4-BE49-F238E27FC236}">
                  <a16:creationId xmlns:a16="http://schemas.microsoft.com/office/drawing/2014/main" id="{361DBAA4-88A2-4930-B642-9532066B5E88}"/>
                </a:ext>
              </a:extLst>
            </p:cNvPr>
            <p:cNvSpPr txBox="1"/>
            <p:nvPr/>
          </p:nvSpPr>
          <p:spPr>
            <a:xfrm>
              <a:off x="8556167" y="4052321"/>
              <a:ext cx="2868295" cy="4336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400"/>
                </a:lnSpc>
              </a:pPr>
              <a:r>
                <a:rPr lang="en-US" sz="900" dirty="0">
                  <a:latin typeface="Montserrat" panose="00000500000000000000" pitchFamily="50" charset="0"/>
                </a:rPr>
                <a:t>Notifications center and custom alerts for Advisors</a:t>
              </a:r>
            </a:p>
          </p:txBody>
        </p:sp>
        <p:sp>
          <p:nvSpPr>
            <p:cNvPr id="207" name="Oval 206">
              <a:extLst>
                <a:ext uri="{FF2B5EF4-FFF2-40B4-BE49-F238E27FC236}">
                  <a16:creationId xmlns:a16="http://schemas.microsoft.com/office/drawing/2014/main" id="{64ADEEA0-FE20-42AE-8688-18D32DBBC013}"/>
                </a:ext>
              </a:extLst>
            </p:cNvPr>
            <p:cNvSpPr/>
            <p:nvPr/>
          </p:nvSpPr>
          <p:spPr>
            <a:xfrm>
              <a:off x="8422499" y="4149648"/>
              <a:ext cx="87312" cy="8731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A90A407B-8A68-4BA8-A8B5-BE267F6FF56E}"/>
              </a:ext>
            </a:extLst>
          </p:cNvPr>
          <p:cNvGrpSpPr/>
          <p:nvPr/>
        </p:nvGrpSpPr>
        <p:grpSpPr>
          <a:xfrm>
            <a:off x="8422499" y="4748858"/>
            <a:ext cx="3001963" cy="254109"/>
            <a:chOff x="8422499" y="4748858"/>
            <a:chExt cx="3001963" cy="254109"/>
          </a:xfrm>
        </p:grpSpPr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6303CC2B-2294-48A5-A999-D57C47F795EA}"/>
                </a:ext>
              </a:extLst>
            </p:cNvPr>
            <p:cNvSpPr txBox="1"/>
            <p:nvPr/>
          </p:nvSpPr>
          <p:spPr>
            <a:xfrm>
              <a:off x="8556167" y="4748858"/>
              <a:ext cx="2868295" cy="254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400"/>
                </a:lnSpc>
              </a:pPr>
              <a:r>
                <a:rPr lang="en-US" sz="900" dirty="0">
                  <a:latin typeface="Montserrat" panose="00000500000000000000" pitchFamily="50" charset="0"/>
                </a:rPr>
                <a:t>Advisor client progress reports</a:t>
              </a:r>
            </a:p>
          </p:txBody>
        </p:sp>
        <p:sp>
          <p:nvSpPr>
            <p:cNvPr id="205" name="Oval 204">
              <a:extLst>
                <a:ext uri="{FF2B5EF4-FFF2-40B4-BE49-F238E27FC236}">
                  <a16:creationId xmlns:a16="http://schemas.microsoft.com/office/drawing/2014/main" id="{4CD434A8-6F1F-4F1A-9422-E881AD7C6ECB}"/>
                </a:ext>
              </a:extLst>
            </p:cNvPr>
            <p:cNvSpPr/>
            <p:nvPr/>
          </p:nvSpPr>
          <p:spPr>
            <a:xfrm>
              <a:off x="8422499" y="4846185"/>
              <a:ext cx="87312" cy="8731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92" name="Straight Connector 191">
            <a:extLst>
              <a:ext uri="{FF2B5EF4-FFF2-40B4-BE49-F238E27FC236}">
                <a16:creationId xmlns:a16="http://schemas.microsoft.com/office/drawing/2014/main" id="{A9224F52-1BF6-4733-A16C-2C959EE98F79}"/>
              </a:ext>
            </a:extLst>
          </p:cNvPr>
          <p:cNvCxnSpPr/>
          <p:nvPr/>
        </p:nvCxnSpPr>
        <p:spPr>
          <a:xfrm>
            <a:off x="8239168" y="2348265"/>
            <a:ext cx="3417026" cy="0"/>
          </a:xfrm>
          <a:prstGeom prst="line">
            <a:avLst/>
          </a:prstGeom>
          <a:solidFill>
            <a:schemeClr val="tx2">
              <a:lumMod val="20000"/>
              <a:lumOff val="80000"/>
              <a:alpha val="20000"/>
            </a:schemeClr>
          </a:solidFill>
          <a:ln w="6350">
            <a:solidFill>
              <a:schemeClr val="tx2">
                <a:lumMod val="20000"/>
                <a:lumOff val="80000"/>
              </a:schemeClr>
            </a:solidFill>
          </a:ln>
        </p:spPr>
      </p:cxnSp>
      <p:cxnSp>
        <p:nvCxnSpPr>
          <p:cNvPr id="193" name="Straight Connector 192">
            <a:extLst>
              <a:ext uri="{FF2B5EF4-FFF2-40B4-BE49-F238E27FC236}">
                <a16:creationId xmlns:a16="http://schemas.microsoft.com/office/drawing/2014/main" id="{BE932A2F-3FEB-4049-858B-8C0DD46EA68E}"/>
              </a:ext>
            </a:extLst>
          </p:cNvPr>
          <p:cNvCxnSpPr/>
          <p:nvPr/>
        </p:nvCxnSpPr>
        <p:spPr>
          <a:xfrm>
            <a:off x="8239168" y="3044802"/>
            <a:ext cx="3417026" cy="0"/>
          </a:xfrm>
          <a:prstGeom prst="line">
            <a:avLst/>
          </a:prstGeom>
          <a:solidFill>
            <a:schemeClr val="tx2">
              <a:lumMod val="20000"/>
              <a:lumOff val="80000"/>
              <a:alpha val="20000"/>
            </a:schemeClr>
          </a:solidFill>
          <a:ln w="6350">
            <a:solidFill>
              <a:schemeClr val="tx2">
                <a:lumMod val="20000"/>
                <a:lumOff val="80000"/>
              </a:schemeClr>
            </a:solidFill>
          </a:ln>
        </p:spPr>
      </p:cxnSp>
      <p:cxnSp>
        <p:nvCxnSpPr>
          <p:cNvPr id="194" name="Straight Connector 193">
            <a:extLst>
              <a:ext uri="{FF2B5EF4-FFF2-40B4-BE49-F238E27FC236}">
                <a16:creationId xmlns:a16="http://schemas.microsoft.com/office/drawing/2014/main" id="{FA2B63AD-451F-42A3-BF50-FFAE5EAA2D4D}"/>
              </a:ext>
            </a:extLst>
          </p:cNvPr>
          <p:cNvCxnSpPr/>
          <p:nvPr/>
        </p:nvCxnSpPr>
        <p:spPr>
          <a:xfrm>
            <a:off x="8239168" y="3920875"/>
            <a:ext cx="3417026" cy="0"/>
          </a:xfrm>
          <a:prstGeom prst="line">
            <a:avLst/>
          </a:prstGeom>
          <a:solidFill>
            <a:schemeClr val="tx2">
              <a:lumMod val="20000"/>
              <a:lumOff val="80000"/>
              <a:alpha val="20000"/>
            </a:schemeClr>
          </a:solidFill>
          <a:ln w="6350">
            <a:solidFill>
              <a:schemeClr val="tx2">
                <a:lumMod val="20000"/>
                <a:lumOff val="80000"/>
              </a:schemeClr>
            </a:solidFill>
          </a:ln>
        </p:spPr>
      </p:cxnSp>
      <p:cxnSp>
        <p:nvCxnSpPr>
          <p:cNvPr id="195" name="Straight Connector 194">
            <a:extLst>
              <a:ext uri="{FF2B5EF4-FFF2-40B4-BE49-F238E27FC236}">
                <a16:creationId xmlns:a16="http://schemas.microsoft.com/office/drawing/2014/main" id="{026C6ED9-FBC0-49B5-A229-23AF02A9245B}"/>
              </a:ext>
            </a:extLst>
          </p:cNvPr>
          <p:cNvCxnSpPr/>
          <p:nvPr/>
        </p:nvCxnSpPr>
        <p:spPr>
          <a:xfrm>
            <a:off x="8239168" y="4617412"/>
            <a:ext cx="3417026" cy="0"/>
          </a:xfrm>
          <a:prstGeom prst="line">
            <a:avLst/>
          </a:prstGeom>
          <a:solidFill>
            <a:schemeClr val="tx2">
              <a:lumMod val="20000"/>
              <a:lumOff val="80000"/>
              <a:alpha val="20000"/>
            </a:schemeClr>
          </a:solidFill>
          <a:ln w="6350">
            <a:solidFill>
              <a:schemeClr val="tx2">
                <a:lumMod val="20000"/>
                <a:lumOff val="80000"/>
              </a:schemeClr>
            </a:solidFill>
          </a:ln>
        </p:spPr>
      </p:cxnSp>
    </p:spTree>
    <p:extLst>
      <p:ext uri="{BB962C8B-B14F-4D97-AF65-F5344CB8AC3E}">
        <p14:creationId xmlns:p14="http://schemas.microsoft.com/office/powerpoint/2010/main" val="3606216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2" presetClass="path" presetSubtype="0" accel="50000" decel="5000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animMotion origin="layout" path="M -1.25E-6 -0.01736 L -1.25E-6 -4.07407E-6 " pathEditMode="relative" rAng="0" ptsTypes="AA">
                                      <p:cBhvr>
                                        <p:cTn id="3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56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42" presetClass="path" presetSubtype="0" accel="50000" decel="5000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animMotion origin="layout" path="M -1.25E-6 -0.01736 L -1.25E-6 -4.07407E-6 " pathEditMode="relative" rAng="0" ptsTypes="AA">
                                      <p:cBhvr>
                                        <p:cTn id="35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56"/>
                                    </p:animMotion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42" presetClass="path" presetSubtype="0" accel="50000" decel="5000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animMotion origin="layout" path="M -1.25E-6 -0.01736 L -1.25E-6 -4.07407E-6 " pathEditMode="relative" rAng="0" ptsTypes="AA">
                                      <p:cBhvr>
                                        <p:cTn id="4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56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42" presetClass="path" presetSubtype="0" accel="50000" decel="5000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animMotion origin="layout" path="M -1.25E-6 -0.01736 L -1.25E-6 -4.07407E-6 " pathEditMode="relative" rAng="0" ptsTypes="AA">
                                      <p:cBhvr>
                                        <p:cTn id="45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56"/>
                                    </p:animMotion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42" presetClass="path" presetSubtype="0" accel="50000" decel="5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1.25E-6 -0.01736 L -1.25E-6 -4.07407E-6 " pathEditMode="relative" rAng="0" ptsTypes="AA">
                                      <p:cBhvr>
                                        <p:cTn id="5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56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42" presetClass="path" presetSubtype="0" accel="50000" decel="5000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animMotion origin="layout" path="M -1.25E-6 -0.01736 L -1.25E-6 -4.07407E-6 " pathEditMode="relative" rAng="0" ptsTypes="AA">
                                      <p:cBhvr>
                                        <p:cTn id="55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56"/>
                                    </p:animMotion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42" presetClass="path" presetSubtype="0" accel="50000" decel="5000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animMotion origin="layout" path="M -1.25E-6 -0.01736 L -1.25E-6 -4.07407E-6 " pathEditMode="relative" rAng="0" ptsTypes="AA">
                                      <p:cBhvr>
                                        <p:cTn id="6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56"/>
                                    </p:animMotion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42" presetClass="path" presetSubtype="0" accel="50000" decel="5000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animMotion origin="layout" path="M -1.25E-6 -0.01736 L -1.25E-6 -4.07407E-6 " pathEditMode="relative" rAng="0" ptsTypes="AA">
                                      <p:cBhvr>
                                        <p:cTn id="65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56"/>
                                    </p:animMotion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42" presetClass="path" presetSubtype="0" accel="50000" decel="50000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animMotion origin="layout" path="M -1.25E-6 -0.01736 L -1.25E-6 -4.07407E-6 " pathEditMode="relative" rAng="0" ptsTypes="AA">
                                      <p:cBhvr>
                                        <p:cTn id="70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56"/>
                                    </p:animMotion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42" presetClass="path" presetSubtype="0" accel="50000" decel="5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1.25E-6 -0.01736 L -1.25E-6 -4.07407E-6 " pathEditMode="relative" rAng="0" ptsTypes="AA">
                                      <p:cBhvr>
                                        <p:cTn id="75" dur="1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56"/>
                                    </p:animMotion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42" presetClass="path" presetSubtype="0" accel="50000" decel="5000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animMotion origin="layout" path="M -1.25E-6 -0.01736 L -1.25E-6 -4.07407E-6 " pathEditMode="relative" rAng="0" ptsTypes="AA">
                                      <p:cBhvr>
                                        <p:cTn id="80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56"/>
                                    </p:animMotion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42" presetClass="path" presetSubtype="0" accel="50000" decel="5000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animMotion origin="layout" path="M -1.25E-6 -0.01736 L -1.25E-6 -4.07407E-6 " pathEditMode="relative" rAng="0" ptsTypes="AA">
                                      <p:cBhvr>
                                        <p:cTn id="8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56"/>
                                    </p:animMotion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42" presetClass="path" presetSubtype="0" accel="50000" decel="5000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animMotion origin="layout" path="M -1.25E-6 -0.01736 L -1.25E-6 -4.07407E-6 " pathEditMode="relative" rAng="0" ptsTypes="AA">
                                      <p:cBhvr>
                                        <p:cTn id="90" dur="10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56"/>
                                    </p:animMotion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42" presetClass="path" presetSubtype="0" accel="50000" decel="5000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animMotion origin="layout" path="M -1.25E-6 -0.01736 L -1.25E-6 -4.07407E-6 " pathEditMode="relative" rAng="0" ptsTypes="AA">
                                      <p:cBhvr>
                                        <p:cTn id="9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56"/>
                                    </p:animMotion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42" presetClass="path" presetSubtype="0" accel="50000" decel="5000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animMotion origin="layout" path="M -1.25E-6 -0.01736 L -1.25E-6 -4.07407E-6 " pathEditMode="relative" rAng="0" ptsTypes="AA">
                                      <p:cBhvr>
                                        <p:cTn id="100" dur="10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56"/>
                                    </p:animMotion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42" presetClass="path" presetSubtype="0" accel="50000" decel="5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1.25E-6 -0.01736 L -1.25E-6 -4.07407E-6 " pathEditMode="relative" rAng="0" ptsTypes="AA">
                                      <p:cBhvr>
                                        <p:cTn id="10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56"/>
                                    </p:animMotion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42" presetClass="path" presetSubtype="0" accel="50000" decel="5000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animMotion origin="layout" path="M -1.25E-6 -0.01736 L -1.25E-6 -4.07407E-6 " pathEditMode="relative" rAng="0" ptsTypes="AA">
                                      <p:cBhvr>
                                        <p:cTn id="110" dur="10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56"/>
                                    </p:animMotion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42" presetClass="path" presetSubtype="0" accel="50000" decel="5000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animMotion origin="layout" path="M -1.25E-6 -0.01736 L -1.25E-6 -4.07407E-6 " pathEditMode="relative" rAng="0" ptsTypes="AA">
                                      <p:cBhvr>
                                        <p:cTn id="1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56"/>
                                    </p:animMotion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42" presetClass="path" presetSubtype="0" accel="50000" decel="5000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animMotion origin="layout" path="M -1.25E-6 -0.01736 L -1.25E-6 -4.07407E-6 " pathEditMode="relative" rAng="0" ptsTypes="AA">
                                      <p:cBhvr>
                                        <p:cTn id="120" dur="10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56"/>
                                    </p:animMotion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5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42" presetClass="path" presetSubtype="0" accel="50000" decel="50000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animMotion origin="layout" path="M -1.25E-6 -0.01736 L -1.25E-6 -4.07407E-6 " pathEditMode="relative" rAng="0" ptsTypes="AA">
                                      <p:cBhvr>
                                        <p:cTn id="125" dur="1000" fill="hold"/>
                                        <p:tgtEl>
                                          <p:spTgt spid="51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56"/>
                                    </p:animMotion>
                                  </p:childTnLst>
                                </p:cTn>
                              </p:par>
                              <p:par>
                                <p:cTn id="126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42" presetClass="path" presetSubtype="0" accel="50000" decel="5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1.25E-6 -0.01736 L -1.25E-6 -4.07407E-6 " pathEditMode="relative" rAng="0" ptsTypes="AA">
                                      <p:cBhvr>
                                        <p:cTn id="130" dur="10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56"/>
                                    </p:animMotion>
                                  </p:childTnLst>
                                </p:cTn>
                              </p:par>
                              <p:par>
                                <p:cTn id="131" presetID="10" presetClass="entr" presetSubtype="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42" presetClass="path" presetSubtype="0" accel="50000" decel="5000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animMotion origin="layout" path="M -1.25E-6 -0.01736 L -1.25E-6 -4.07407E-6 " pathEditMode="relative" rAng="0" ptsTypes="AA">
                                      <p:cBhvr>
                                        <p:cTn id="135" dur="10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56"/>
                                    </p:animMotion>
                                  </p:childTnLst>
                                </p:cTn>
                              </p:par>
                              <p:par>
                                <p:cTn id="136" presetID="10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42" presetClass="path" presetSubtype="0" accel="50000" decel="5000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animMotion origin="layout" path="M -1.25E-6 -0.01736 L -1.25E-6 -4.07407E-6 " pathEditMode="relative" rAng="0" ptsTypes="AA">
                                      <p:cBhvr>
                                        <p:cTn id="14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56"/>
                                    </p:animMotion>
                                  </p:childTnLst>
                                </p:cTn>
                              </p:par>
                              <p:par>
                                <p:cTn id="141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42" presetClass="path" presetSubtype="0" accel="50000" decel="5000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animMotion origin="layout" path="M -1.25E-6 -0.01736 L -1.25E-6 -4.07407E-6 " pathEditMode="relative" rAng="0" ptsTypes="AA">
                                      <p:cBhvr>
                                        <p:cTn id="145" dur="10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56"/>
                                    </p:animMotion>
                                  </p:childTnLst>
                                </p:cTn>
                              </p:par>
                              <p:par>
                                <p:cTn id="146" presetID="10" presetClass="entr" presetSubtype="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42" presetClass="path" presetSubtype="0" accel="50000" decel="5000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animMotion origin="layout" path="M -1.25E-6 -0.01736 L -1.25E-6 -4.07407E-6 " pathEditMode="relative" rAng="0" ptsTypes="AA">
                                      <p:cBhvr>
                                        <p:cTn id="15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56"/>
                                    </p:animMotion>
                                  </p:childTnLst>
                                </p:cTn>
                              </p:par>
                              <p:par>
                                <p:cTn id="151" presetID="10" presetClass="entr" presetSubtype="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42" presetClass="path" presetSubtype="0" accel="50000" decel="5000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animMotion origin="layout" path="M -1.25E-6 -0.01736 L -1.25E-6 -4.07407E-6 " pathEditMode="relative" rAng="0" ptsTypes="AA">
                                      <p:cBhvr>
                                        <p:cTn id="155" dur="10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56"/>
                                    </p:animMotion>
                                  </p:childTnLst>
                                </p:cTn>
                              </p:par>
                              <p:par>
                                <p:cTn id="156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42" presetClass="path" presetSubtype="0" accel="50000" decel="5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1.25E-6 -0.01736 L -1.25E-6 -4.07407E-6 " pathEditMode="relative" rAng="0" ptsTypes="AA">
                                      <p:cBhvr>
                                        <p:cTn id="16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56"/>
                                    </p:animMotion>
                                  </p:childTnLst>
                                </p:cTn>
                              </p:par>
                              <p:par>
                                <p:cTn id="161" presetID="10" presetClass="entr" presetSubtype="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42" presetClass="path" presetSubtype="0" accel="50000" decel="5000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animMotion origin="layout" path="M -1.25E-6 -0.01736 L -1.25E-6 -4.07407E-6 " pathEditMode="relative" rAng="0" ptsTypes="AA">
                                      <p:cBhvr>
                                        <p:cTn id="165" dur="10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56"/>
                                    </p:animMotion>
                                  </p:childTnLst>
                                </p:cTn>
                              </p:par>
                              <p:par>
                                <p:cTn id="166" presetID="10" presetClass="entr" presetSubtype="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9" presetID="42" presetClass="path" presetSubtype="0" accel="50000" decel="5000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animMotion origin="layout" path="M -1.25E-6 -0.01736 L -1.25E-6 -4.07407E-6 " pathEditMode="relative" rAng="0" ptsTypes="AA">
                                      <p:cBhvr>
                                        <p:cTn id="170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56"/>
                                    </p:animMotion>
                                  </p:childTnLst>
                                </p:cTn>
                              </p:par>
                              <p:par>
                                <p:cTn id="171" presetID="10" presetClass="entr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3" dur="5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4" presetID="42" presetClass="path" presetSubtype="0" accel="50000" decel="5000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animMotion origin="layout" path="M -1.25E-6 -0.01736 L -1.25E-6 -4.07407E-6 " pathEditMode="relative" rAng="0" ptsTypes="AA">
                                      <p:cBhvr>
                                        <p:cTn id="175" dur="10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56"/>
                                    </p:animMotion>
                                  </p:childTnLst>
                                </p:cTn>
                              </p:par>
                              <p:par>
                                <p:cTn id="176" presetID="10" presetClass="entr" presetSubtype="0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42" presetClass="path" presetSubtype="0" accel="50000" decel="50000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animMotion origin="layout" path="M -1.25E-6 -0.01736 L -1.25E-6 -4.07407E-6 " pathEditMode="relative" rAng="0" ptsTypes="AA">
                                      <p:cBhvr>
                                        <p:cTn id="180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3F4DEED-7029-43C4-A60F-126F584C8194}"/>
              </a:ext>
            </a:extLst>
          </p:cNvPr>
          <p:cNvSpPr txBox="1"/>
          <p:nvPr/>
        </p:nvSpPr>
        <p:spPr>
          <a:xfrm>
            <a:off x="3446722" y="330512"/>
            <a:ext cx="5298566" cy="646331"/>
          </a:xfrm>
          <a:prstGeom prst="rect">
            <a:avLst/>
          </a:prstGeom>
          <a:noFill/>
        </p:spPr>
        <p:txBody>
          <a:bodyPr wrap="none" lIns="182880" tIns="91440" rIns="182880" bIns="91440" rtlCol="0" anchor="ctr" anchorCtr="0">
            <a:spAutoFit/>
          </a:bodyPr>
          <a:lstStyle/>
          <a:p>
            <a:pPr algn="ctr"/>
            <a:r>
              <a:rPr lang="en-US" sz="3000" b="1" dirty="0">
                <a:gradFill flip="none" rotWithShape="1"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tx2"/>
                    </a:gs>
                  </a:gsLst>
                  <a:lin ang="5400000" scaled="0"/>
                  <a:tileRect/>
                </a:gradFill>
                <a:latin typeface="Montserrat" panose="00000500000000000000" pitchFamily="50" charset="0"/>
              </a:rPr>
              <a:t>INNOVATION ROADMAP</a:t>
            </a: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4598F464-6958-4DB3-B8A5-908EBA4FCE7C}"/>
              </a:ext>
            </a:extLst>
          </p:cNvPr>
          <p:cNvGrpSpPr/>
          <p:nvPr/>
        </p:nvGrpSpPr>
        <p:grpSpPr>
          <a:xfrm>
            <a:off x="491565" y="1151727"/>
            <a:ext cx="11208870" cy="5221982"/>
            <a:chOff x="491565" y="1151727"/>
            <a:chExt cx="11208870" cy="5221982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BB9E998E-A4BB-4D65-AA2C-37C3161AA290}"/>
                </a:ext>
              </a:extLst>
            </p:cNvPr>
            <p:cNvSpPr/>
            <p:nvPr/>
          </p:nvSpPr>
          <p:spPr>
            <a:xfrm>
              <a:off x="491565" y="2159000"/>
              <a:ext cx="11208870" cy="601516"/>
            </a:xfrm>
            <a:prstGeom prst="rect">
              <a:avLst/>
            </a:prstGeom>
            <a:solidFill>
              <a:schemeClr val="tx2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8A924CE8-7A28-474D-845E-72CB6F463DC0}"/>
                </a:ext>
              </a:extLst>
            </p:cNvPr>
            <p:cNvSpPr/>
            <p:nvPr/>
          </p:nvSpPr>
          <p:spPr>
            <a:xfrm>
              <a:off x="491565" y="3363397"/>
              <a:ext cx="11208870" cy="601516"/>
            </a:xfrm>
            <a:prstGeom prst="rect">
              <a:avLst/>
            </a:prstGeom>
            <a:solidFill>
              <a:schemeClr val="tx2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84D4762C-F80E-406E-8863-7190D674B136}"/>
                </a:ext>
              </a:extLst>
            </p:cNvPr>
            <p:cNvSpPr/>
            <p:nvPr/>
          </p:nvSpPr>
          <p:spPr>
            <a:xfrm>
              <a:off x="491565" y="4567794"/>
              <a:ext cx="11208870" cy="601516"/>
            </a:xfrm>
            <a:prstGeom prst="rect">
              <a:avLst/>
            </a:prstGeom>
            <a:solidFill>
              <a:schemeClr val="tx2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7" name="Rectangle: Top Corners Rounded 36">
              <a:extLst>
                <a:ext uri="{FF2B5EF4-FFF2-40B4-BE49-F238E27FC236}">
                  <a16:creationId xmlns:a16="http://schemas.microsoft.com/office/drawing/2014/main" id="{0217018F-DF8F-478B-B2F6-BB1E794DADC1}"/>
                </a:ext>
              </a:extLst>
            </p:cNvPr>
            <p:cNvSpPr/>
            <p:nvPr/>
          </p:nvSpPr>
          <p:spPr>
            <a:xfrm>
              <a:off x="491565" y="5772193"/>
              <a:ext cx="11208869" cy="601516"/>
            </a:xfrm>
            <a:prstGeom prst="round2SameRect">
              <a:avLst>
                <a:gd name="adj1" fmla="val 0"/>
                <a:gd name="adj2" fmla="val 33109"/>
              </a:avLst>
            </a:prstGeom>
            <a:solidFill>
              <a:schemeClr val="tx2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" name="Rectangle: Top Corners Rounded 3">
              <a:extLst>
                <a:ext uri="{FF2B5EF4-FFF2-40B4-BE49-F238E27FC236}">
                  <a16:creationId xmlns:a16="http://schemas.microsoft.com/office/drawing/2014/main" id="{E32A839D-7992-4467-81A6-6B5C804C1B44}"/>
                </a:ext>
              </a:extLst>
            </p:cNvPr>
            <p:cNvSpPr/>
            <p:nvPr/>
          </p:nvSpPr>
          <p:spPr>
            <a:xfrm>
              <a:off x="2518335" y="1151727"/>
              <a:ext cx="9182100" cy="622856"/>
            </a:xfrm>
            <a:prstGeom prst="round2SameRect">
              <a:avLst>
                <a:gd name="adj1" fmla="val 33615"/>
                <a:gd name="adj2" fmla="val 0"/>
              </a:avLst>
            </a:prstGeom>
            <a:gradFill>
              <a:gsLst>
                <a:gs pos="0">
                  <a:schemeClr val="accent1">
                    <a:lumMod val="20000"/>
                    <a:lumOff val="80000"/>
                  </a:schemeClr>
                </a:gs>
                <a:gs pos="100000">
                  <a:schemeClr val="accent4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: Top Corners Rounded 6">
              <a:extLst>
                <a:ext uri="{FF2B5EF4-FFF2-40B4-BE49-F238E27FC236}">
                  <a16:creationId xmlns:a16="http://schemas.microsoft.com/office/drawing/2014/main" id="{066B1D19-0D6A-4E42-8575-7D94E9871B66}"/>
                </a:ext>
              </a:extLst>
            </p:cNvPr>
            <p:cNvSpPr/>
            <p:nvPr/>
          </p:nvSpPr>
          <p:spPr>
            <a:xfrm>
              <a:off x="2518335" y="2159000"/>
              <a:ext cx="9182100" cy="4214709"/>
            </a:xfrm>
            <a:prstGeom prst="round2SameRect">
              <a:avLst>
                <a:gd name="adj1" fmla="val 0"/>
                <a:gd name="adj2" fmla="val 4874"/>
              </a:avLst>
            </a:prstGeom>
            <a:solidFill>
              <a:schemeClr val="tx2">
                <a:lumMod val="20000"/>
                <a:lumOff val="8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E3F12749-DC5D-4A43-AED5-6CDFFAFF3533}"/>
                </a:ext>
              </a:extLst>
            </p:cNvPr>
            <p:cNvCxnSpPr>
              <a:cxnSpLocks/>
            </p:cNvCxnSpPr>
            <p:nvPr/>
          </p:nvCxnSpPr>
          <p:spPr>
            <a:xfrm>
              <a:off x="4813860" y="1774583"/>
              <a:ext cx="0" cy="4599126"/>
            </a:xfrm>
            <a:prstGeom prst="line">
              <a:avLst/>
            </a:prstGeom>
            <a:ln w="9525">
              <a:gradFill>
                <a:gsLst>
                  <a:gs pos="0">
                    <a:srgbClr val="B3DFFD"/>
                  </a:gs>
                  <a:gs pos="100000">
                    <a:schemeClr val="accent1">
                      <a:lumMod val="40000"/>
                      <a:lumOff val="60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6C5E095D-F8A0-47A2-BF02-D8B292A8E07D}"/>
                </a:ext>
              </a:extLst>
            </p:cNvPr>
            <p:cNvCxnSpPr>
              <a:cxnSpLocks/>
            </p:cNvCxnSpPr>
            <p:nvPr/>
          </p:nvCxnSpPr>
          <p:spPr>
            <a:xfrm>
              <a:off x="7109385" y="1774583"/>
              <a:ext cx="0" cy="4599126"/>
            </a:xfrm>
            <a:prstGeom prst="line">
              <a:avLst/>
            </a:prstGeom>
            <a:ln w="9525">
              <a:gradFill>
                <a:gsLst>
                  <a:gs pos="0">
                    <a:srgbClr val="AEE0FB"/>
                  </a:gs>
                  <a:gs pos="100000">
                    <a:schemeClr val="accent1">
                      <a:lumMod val="40000"/>
                      <a:lumOff val="60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2E7180A9-D257-41E9-AFE7-9CF1FC1A6C70}"/>
                </a:ext>
              </a:extLst>
            </p:cNvPr>
            <p:cNvCxnSpPr>
              <a:cxnSpLocks/>
            </p:cNvCxnSpPr>
            <p:nvPr/>
          </p:nvCxnSpPr>
          <p:spPr>
            <a:xfrm>
              <a:off x="9404910" y="1774583"/>
              <a:ext cx="0" cy="4599126"/>
            </a:xfrm>
            <a:prstGeom prst="line">
              <a:avLst/>
            </a:prstGeom>
            <a:ln w="9525">
              <a:gradFill>
                <a:gsLst>
                  <a:gs pos="0">
                    <a:srgbClr val="A7E1F8"/>
                  </a:gs>
                  <a:gs pos="100000">
                    <a:schemeClr val="accent1">
                      <a:lumMod val="40000"/>
                      <a:lumOff val="60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E7DBDD7-650A-4BC4-80EC-37266DEEB54A}"/>
                </a:ext>
              </a:extLst>
            </p:cNvPr>
            <p:cNvSpPr txBox="1"/>
            <p:nvPr/>
          </p:nvSpPr>
          <p:spPr>
            <a:xfrm>
              <a:off x="3309269" y="1316961"/>
              <a:ext cx="713657" cy="292388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en-US" sz="1300" b="1" dirty="0">
                  <a:solidFill>
                    <a:schemeClr val="accent1"/>
                  </a:solidFill>
                  <a:latin typeface="Montserrat" panose="00000500000000000000" pitchFamily="50" charset="0"/>
                </a:rPr>
                <a:t>Today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DB34BA1-BB41-4F92-840D-D2A008DA033C}"/>
                </a:ext>
              </a:extLst>
            </p:cNvPr>
            <p:cNvSpPr txBox="1"/>
            <p:nvPr/>
          </p:nvSpPr>
          <p:spPr>
            <a:xfrm>
              <a:off x="5398809" y="1240017"/>
              <a:ext cx="1125628" cy="446276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en-US" sz="1300" b="1" dirty="0">
                  <a:solidFill>
                    <a:srgbClr val="0D7AB1"/>
                  </a:solidFill>
                  <a:latin typeface="Montserrat" panose="00000500000000000000" pitchFamily="50" charset="0"/>
                </a:rPr>
                <a:t>1-6 Months</a:t>
              </a:r>
            </a:p>
            <a:p>
              <a:pPr algn="ctr"/>
              <a:r>
                <a:rPr lang="en-US" sz="1000" dirty="0">
                  <a:solidFill>
                    <a:srgbClr val="0D7AB1"/>
                  </a:solidFill>
                  <a:latin typeface="Montserrat" panose="00000500000000000000" pitchFamily="50" charset="0"/>
                </a:rPr>
                <a:t>(Short Term)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B477361-A6A5-4A8B-9CEB-77C9ECA0000D}"/>
                </a:ext>
              </a:extLst>
            </p:cNvPr>
            <p:cNvSpPr txBox="1"/>
            <p:nvPr/>
          </p:nvSpPr>
          <p:spPr>
            <a:xfrm>
              <a:off x="7645441" y="1240017"/>
              <a:ext cx="1223413" cy="446276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pPr lvl="0" algn="ctr"/>
              <a:r>
                <a:rPr lang="en-US" sz="1300" b="1" dirty="0">
                  <a:solidFill>
                    <a:srgbClr val="1391C4"/>
                  </a:solidFill>
                  <a:latin typeface="Montserrat" panose="00000500000000000000" pitchFamily="50" charset="0"/>
                </a:rPr>
                <a:t>6-12 Months</a:t>
              </a:r>
            </a:p>
            <a:p>
              <a:pPr lvl="0" algn="ctr"/>
              <a:r>
                <a:rPr lang="en-US" sz="1000" dirty="0">
                  <a:solidFill>
                    <a:srgbClr val="1391C4"/>
                  </a:solidFill>
                  <a:latin typeface="Montserrat" panose="00000500000000000000" pitchFamily="50" charset="0"/>
                </a:rPr>
                <a:t>(Mid-Term)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9C27C33-1D29-4B8D-B57B-9946D0071F5D}"/>
                </a:ext>
              </a:extLst>
            </p:cNvPr>
            <p:cNvSpPr txBox="1"/>
            <p:nvPr/>
          </p:nvSpPr>
          <p:spPr>
            <a:xfrm>
              <a:off x="9976233" y="1240017"/>
              <a:ext cx="1152880" cy="446276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pPr lvl="0" algn="ctr"/>
              <a:r>
                <a:rPr lang="en-US" sz="1300" b="1" dirty="0">
                  <a:solidFill>
                    <a:srgbClr val="169ECF"/>
                  </a:solidFill>
                  <a:latin typeface="Montserrat" panose="00000500000000000000" pitchFamily="50" charset="0"/>
                </a:rPr>
                <a:t>12+ Months</a:t>
              </a:r>
            </a:p>
            <a:p>
              <a:pPr lvl="0" algn="ctr"/>
              <a:r>
                <a:rPr lang="en-US" sz="1000" dirty="0">
                  <a:solidFill>
                    <a:srgbClr val="169ECF"/>
                  </a:solidFill>
                  <a:latin typeface="Montserrat" panose="00000500000000000000" pitchFamily="50" charset="0"/>
                </a:rPr>
                <a:t>(Long-Term)</a:t>
              </a:r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D5508F65-CF09-44BE-A195-7C15B9048852}"/>
                </a:ext>
              </a:extLst>
            </p:cNvPr>
            <p:cNvGrpSpPr/>
            <p:nvPr/>
          </p:nvGrpSpPr>
          <p:grpSpPr>
            <a:xfrm>
              <a:off x="3120917" y="1843681"/>
              <a:ext cx="7943275" cy="246221"/>
              <a:chOff x="3066382" y="1870655"/>
              <a:chExt cx="7943275" cy="246221"/>
            </a:xfrm>
          </p:grpSpPr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6E330580-8212-4544-BFCC-1AC184FB6029}"/>
                  </a:ext>
                </a:extLst>
              </p:cNvPr>
              <p:cNvSpPr txBox="1"/>
              <p:nvPr/>
            </p:nvSpPr>
            <p:spPr>
              <a:xfrm>
                <a:off x="3066382" y="1870655"/>
                <a:ext cx="1090362" cy="246221"/>
              </a:xfrm>
              <a:prstGeom prst="rect">
                <a:avLst/>
              </a:prstGeom>
              <a:noFill/>
            </p:spPr>
            <p:txBody>
              <a:bodyPr wrap="none" rtlCol="0" anchor="ctr" anchorCtr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chemeClr val="accent1"/>
                    </a:solidFill>
                    <a:latin typeface="Montserrat" panose="00000500000000000000" pitchFamily="50" charset="0"/>
                  </a:rPr>
                  <a:t>Current State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07D068A2-6194-4FB9-BC7C-6485EB34EA4C}"/>
                  </a:ext>
                </a:extLst>
              </p:cNvPr>
              <p:cNvSpPr txBox="1"/>
              <p:nvPr/>
            </p:nvSpPr>
            <p:spPr>
              <a:xfrm>
                <a:off x="4969175" y="1870655"/>
                <a:ext cx="1875835" cy="246221"/>
              </a:xfrm>
              <a:prstGeom prst="rect">
                <a:avLst/>
              </a:prstGeom>
              <a:noFill/>
            </p:spPr>
            <p:txBody>
              <a:bodyPr wrap="none" rtlCol="0" anchor="ctr" anchorCtr="0">
                <a:spAutoFit/>
              </a:bodyPr>
              <a:lstStyle/>
              <a:p>
                <a:pPr algn="ctr"/>
                <a:r>
                  <a:rPr lang="en-US" sz="1000" dirty="0">
                    <a:solidFill>
                      <a:srgbClr val="0D7AB1"/>
                    </a:solidFill>
                    <a:latin typeface="Montserrat" panose="00000500000000000000" pitchFamily="50" charset="0"/>
                  </a:rPr>
                  <a:t>Near-Term Quick Actions</a:t>
                </a: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DB084B50-6F2F-4110-AE36-66444790DB92}"/>
                  </a:ext>
                </a:extLst>
              </p:cNvPr>
              <p:cNvSpPr txBox="1"/>
              <p:nvPr/>
            </p:nvSpPr>
            <p:spPr>
              <a:xfrm>
                <a:off x="7197373" y="1870655"/>
                <a:ext cx="2010487" cy="246221"/>
              </a:xfrm>
              <a:prstGeom prst="rect">
                <a:avLst/>
              </a:prstGeom>
              <a:noFill/>
            </p:spPr>
            <p:txBody>
              <a:bodyPr wrap="none" rtlCol="0" anchor="ctr" anchorCtr="0">
                <a:spAutoFit/>
              </a:bodyPr>
              <a:lstStyle/>
              <a:p>
                <a:pPr lvl="0" algn="ctr"/>
                <a:r>
                  <a:rPr lang="en-US" sz="1000" dirty="0">
                    <a:solidFill>
                      <a:srgbClr val="1391C4"/>
                    </a:solidFill>
                    <a:latin typeface="Montserrat" panose="00000500000000000000" pitchFamily="50" charset="0"/>
                  </a:rPr>
                  <a:t>Transition or Transformation</a:t>
                </a: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29F02971-758F-4DC7-942D-3567524E72D4}"/>
                  </a:ext>
                </a:extLst>
              </p:cNvPr>
              <p:cNvSpPr txBox="1"/>
              <p:nvPr/>
            </p:nvSpPr>
            <p:spPr>
              <a:xfrm>
                <a:off x="9986621" y="1870655"/>
                <a:ext cx="1023036" cy="246221"/>
              </a:xfrm>
              <a:prstGeom prst="rect">
                <a:avLst/>
              </a:prstGeom>
              <a:noFill/>
            </p:spPr>
            <p:txBody>
              <a:bodyPr wrap="none" rtlCol="0" anchor="ctr" anchorCtr="0">
                <a:spAutoFit/>
              </a:bodyPr>
              <a:lstStyle/>
              <a:p>
                <a:pPr lvl="0" algn="ctr"/>
                <a:r>
                  <a:rPr lang="en-US" sz="1000" dirty="0">
                    <a:solidFill>
                      <a:srgbClr val="169ECF"/>
                    </a:solidFill>
                    <a:latin typeface="Montserrat" panose="00000500000000000000" pitchFamily="50" charset="0"/>
                  </a:rPr>
                  <a:t>Future State</a:t>
                </a:r>
              </a:p>
            </p:txBody>
          </p:sp>
        </p:grp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71AD761D-3B58-4AC3-8794-06D7A65F0B75}"/>
                </a:ext>
              </a:extLst>
            </p:cNvPr>
            <p:cNvSpPr txBox="1"/>
            <p:nvPr/>
          </p:nvSpPr>
          <p:spPr>
            <a:xfrm>
              <a:off x="491565" y="1820598"/>
              <a:ext cx="810799" cy="292388"/>
            </a:xfrm>
            <a:prstGeom prst="rect">
              <a:avLst/>
            </a:prstGeom>
            <a:noFill/>
          </p:spPr>
          <p:txBody>
            <a:bodyPr wrap="none" lIns="182880" rtlCol="0" anchor="ctr" anchorCtr="0">
              <a:spAutoFit/>
            </a:bodyPr>
            <a:lstStyle>
              <a:defPPr>
                <a:defRPr lang="en-US"/>
              </a:defPPr>
              <a:lvl1pPr algn="ctr">
                <a:defRPr sz="1300" b="1">
                  <a:solidFill>
                    <a:schemeClr val="accent1"/>
                  </a:solidFill>
                  <a:latin typeface="Montserrat" panose="00000500000000000000" pitchFamily="50" charset="0"/>
                </a:defRPr>
              </a:lvl1pPr>
            </a:lstStyle>
            <a:p>
              <a:pPr algn="l"/>
              <a:r>
                <a:rPr lang="en-US" dirty="0"/>
                <a:t>Scope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5AE36D84-56E1-4E3B-87E6-DC57D0404276}"/>
                </a:ext>
              </a:extLst>
            </p:cNvPr>
            <p:cNvSpPr txBox="1"/>
            <p:nvPr/>
          </p:nvSpPr>
          <p:spPr>
            <a:xfrm>
              <a:off x="491565" y="2328953"/>
              <a:ext cx="1427955" cy="261610"/>
            </a:xfrm>
            <a:prstGeom prst="rect">
              <a:avLst/>
            </a:prstGeom>
            <a:noFill/>
          </p:spPr>
          <p:txBody>
            <a:bodyPr wrap="none" lIns="182880" rtlCol="0" anchor="ctr" anchorCtr="0">
              <a:spAutoFit/>
            </a:bodyPr>
            <a:lstStyle>
              <a:defPPr>
                <a:defRPr lang="en-US"/>
              </a:defPPr>
              <a:lvl1pPr algn="ctr">
                <a:defRPr sz="1300" b="1">
                  <a:solidFill>
                    <a:schemeClr val="accent1"/>
                  </a:solidFill>
                  <a:latin typeface="Montserrat" panose="00000500000000000000" pitchFamily="50" charset="0"/>
                </a:defRPr>
              </a:lvl1pPr>
            </a:lstStyle>
            <a:p>
              <a:pPr algn="l"/>
              <a:r>
                <a:rPr lang="en-US" sz="1100" b="0" dirty="0">
                  <a:solidFill>
                    <a:schemeClr val="tx2"/>
                  </a:solidFill>
                </a:rPr>
                <a:t>Strategic Focus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620557C5-9C2A-4709-B5BA-C16A814E0186}"/>
                </a:ext>
              </a:extLst>
            </p:cNvPr>
            <p:cNvSpPr txBox="1"/>
            <p:nvPr/>
          </p:nvSpPr>
          <p:spPr>
            <a:xfrm>
              <a:off x="491565" y="5942146"/>
              <a:ext cx="1097736" cy="261610"/>
            </a:xfrm>
            <a:prstGeom prst="rect">
              <a:avLst/>
            </a:prstGeom>
            <a:noFill/>
          </p:spPr>
          <p:txBody>
            <a:bodyPr wrap="none" lIns="182880" rtlCol="0" anchor="ctr" anchorCtr="0">
              <a:spAutoFit/>
            </a:bodyPr>
            <a:lstStyle>
              <a:defPPr>
                <a:defRPr lang="en-US"/>
              </a:defPPr>
              <a:lvl1pPr algn="ctr">
                <a:defRPr sz="1300" b="1">
                  <a:solidFill>
                    <a:schemeClr val="accent1"/>
                  </a:solidFill>
                  <a:latin typeface="Montserrat" panose="00000500000000000000" pitchFamily="50" charset="0"/>
                </a:defRPr>
              </a:lvl1pPr>
            </a:lstStyle>
            <a:p>
              <a:pPr algn="l"/>
              <a:r>
                <a:rPr lang="en-US" sz="1100" b="0" dirty="0">
                  <a:solidFill>
                    <a:schemeClr val="tx2"/>
                  </a:solidFill>
                </a:rPr>
                <a:t>Key Metrics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686ADF71-FAEC-4DF3-AFDD-A94B495FDBE8}"/>
                </a:ext>
              </a:extLst>
            </p:cNvPr>
            <p:cNvSpPr txBox="1"/>
            <p:nvPr/>
          </p:nvSpPr>
          <p:spPr>
            <a:xfrm>
              <a:off x="491565" y="5339948"/>
              <a:ext cx="1908856" cy="261610"/>
            </a:xfrm>
            <a:prstGeom prst="rect">
              <a:avLst/>
            </a:prstGeom>
            <a:noFill/>
          </p:spPr>
          <p:txBody>
            <a:bodyPr wrap="none" lIns="182880" rtlCol="0" anchor="ctr" anchorCtr="0">
              <a:spAutoFit/>
            </a:bodyPr>
            <a:lstStyle>
              <a:defPPr>
                <a:defRPr lang="en-US"/>
              </a:defPPr>
              <a:lvl1pPr algn="ctr">
                <a:defRPr sz="1300" b="1">
                  <a:solidFill>
                    <a:schemeClr val="accent1"/>
                  </a:solidFill>
                  <a:latin typeface="Montserrat" panose="00000500000000000000" pitchFamily="50" charset="0"/>
                </a:defRPr>
              </a:lvl1pPr>
            </a:lstStyle>
            <a:p>
              <a:pPr algn="l"/>
              <a:r>
                <a:rPr lang="en-US" sz="1100" b="0" dirty="0">
                  <a:solidFill>
                    <a:schemeClr val="tx2"/>
                  </a:solidFill>
                </a:rPr>
                <a:t>Capabilities to Develop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E1F95528-F0B0-4210-875B-735AAA680247}"/>
                </a:ext>
              </a:extLst>
            </p:cNvPr>
            <p:cNvSpPr txBox="1"/>
            <p:nvPr/>
          </p:nvSpPr>
          <p:spPr>
            <a:xfrm>
              <a:off x="491565" y="4737749"/>
              <a:ext cx="1762983" cy="261610"/>
            </a:xfrm>
            <a:prstGeom prst="rect">
              <a:avLst/>
            </a:prstGeom>
            <a:noFill/>
          </p:spPr>
          <p:txBody>
            <a:bodyPr wrap="none" lIns="182880" rtlCol="0" anchor="ctr" anchorCtr="0">
              <a:spAutoFit/>
            </a:bodyPr>
            <a:lstStyle>
              <a:defPPr>
                <a:defRPr lang="en-US"/>
              </a:defPPr>
              <a:lvl1pPr algn="ctr">
                <a:defRPr sz="1300" b="1">
                  <a:solidFill>
                    <a:schemeClr val="accent1"/>
                  </a:solidFill>
                  <a:latin typeface="Montserrat" panose="00000500000000000000" pitchFamily="50" charset="0"/>
                </a:defRPr>
              </a:lvl1pPr>
            </a:lstStyle>
            <a:p>
              <a:pPr algn="l"/>
              <a:r>
                <a:rPr lang="en-US" sz="1100" b="0" dirty="0">
                  <a:solidFill>
                    <a:schemeClr val="tx2"/>
                  </a:solidFill>
                </a:rPr>
                <a:t>Technology Needed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A90C3C3C-C398-4C61-8315-6CB0CE4821FE}"/>
                </a:ext>
              </a:extLst>
            </p:cNvPr>
            <p:cNvSpPr txBox="1"/>
            <p:nvPr/>
          </p:nvSpPr>
          <p:spPr>
            <a:xfrm>
              <a:off x="491565" y="4135550"/>
              <a:ext cx="1067280" cy="261610"/>
            </a:xfrm>
            <a:prstGeom prst="rect">
              <a:avLst/>
            </a:prstGeom>
            <a:noFill/>
          </p:spPr>
          <p:txBody>
            <a:bodyPr wrap="none" lIns="182880" rtlCol="0" anchor="ctr" anchorCtr="0">
              <a:spAutoFit/>
            </a:bodyPr>
            <a:lstStyle>
              <a:defPPr>
                <a:defRPr lang="en-US"/>
              </a:defPPr>
              <a:lvl1pPr algn="ctr">
                <a:defRPr sz="1300" b="1">
                  <a:solidFill>
                    <a:schemeClr val="accent1"/>
                  </a:solidFill>
                  <a:latin typeface="Montserrat" panose="00000500000000000000" pitchFamily="50" charset="0"/>
                </a:defRPr>
              </a:lvl1pPr>
            </a:lstStyle>
            <a:p>
              <a:pPr algn="l"/>
              <a:r>
                <a:rPr lang="en-US" sz="1100" b="0" dirty="0">
                  <a:solidFill>
                    <a:schemeClr val="tx2"/>
                  </a:solidFill>
                </a:rPr>
                <a:t>Solution(s)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1D94403D-6184-4DB6-A3EA-DCDF87802626}"/>
                </a:ext>
              </a:extLst>
            </p:cNvPr>
            <p:cNvSpPr txBox="1"/>
            <p:nvPr/>
          </p:nvSpPr>
          <p:spPr>
            <a:xfrm>
              <a:off x="491565" y="3533351"/>
              <a:ext cx="910186" cy="261610"/>
            </a:xfrm>
            <a:prstGeom prst="rect">
              <a:avLst/>
            </a:prstGeom>
            <a:noFill/>
          </p:spPr>
          <p:txBody>
            <a:bodyPr wrap="none" lIns="182880" rtlCol="0" anchor="ctr" anchorCtr="0">
              <a:spAutoFit/>
            </a:bodyPr>
            <a:lstStyle>
              <a:defPPr>
                <a:defRPr lang="en-US"/>
              </a:defPPr>
              <a:lvl1pPr algn="ctr">
                <a:defRPr sz="1300" b="1">
                  <a:solidFill>
                    <a:schemeClr val="accent1"/>
                  </a:solidFill>
                  <a:latin typeface="Montserrat" panose="00000500000000000000" pitchFamily="50" charset="0"/>
                </a:defRPr>
              </a:lvl1pPr>
            </a:lstStyle>
            <a:p>
              <a:pPr algn="l"/>
              <a:r>
                <a:rPr lang="en-US" sz="1100" b="0" dirty="0">
                  <a:solidFill>
                    <a:schemeClr val="tx2"/>
                  </a:solidFill>
                </a:rPr>
                <a:t>Strategy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07A630C4-DC37-4D0C-AD25-6C336C77D2E8}"/>
                </a:ext>
              </a:extLst>
            </p:cNvPr>
            <p:cNvSpPr txBox="1"/>
            <p:nvPr/>
          </p:nvSpPr>
          <p:spPr>
            <a:xfrm>
              <a:off x="491565" y="2931152"/>
              <a:ext cx="1604285" cy="261610"/>
            </a:xfrm>
            <a:prstGeom prst="rect">
              <a:avLst/>
            </a:prstGeom>
            <a:noFill/>
          </p:spPr>
          <p:txBody>
            <a:bodyPr wrap="none" lIns="182880" rtlCol="0" anchor="ctr" anchorCtr="0">
              <a:spAutoFit/>
            </a:bodyPr>
            <a:lstStyle>
              <a:defPPr>
                <a:defRPr lang="en-US"/>
              </a:defPPr>
              <a:lvl1pPr algn="ctr">
                <a:defRPr sz="1300" b="1">
                  <a:solidFill>
                    <a:schemeClr val="accent1"/>
                  </a:solidFill>
                  <a:latin typeface="Montserrat" panose="00000500000000000000" pitchFamily="50" charset="0"/>
                </a:defRPr>
              </a:lvl1pPr>
            </a:lstStyle>
            <a:p>
              <a:pPr algn="l"/>
              <a:r>
                <a:rPr lang="en-US" sz="1100" b="0" dirty="0">
                  <a:solidFill>
                    <a:schemeClr val="tx2"/>
                  </a:solidFill>
                </a:rPr>
                <a:t>Target Customers</a:t>
              </a:r>
            </a:p>
          </p:txBody>
        </p: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B631729C-9C06-47CE-B33E-D2E073942B86}"/>
                </a:ext>
              </a:extLst>
            </p:cNvPr>
            <p:cNvGrpSpPr/>
            <p:nvPr/>
          </p:nvGrpSpPr>
          <p:grpSpPr>
            <a:xfrm>
              <a:off x="2518335" y="2158998"/>
              <a:ext cx="9182070" cy="601516"/>
              <a:chOff x="2518335" y="2158998"/>
              <a:chExt cx="9182070" cy="601516"/>
            </a:xfrm>
          </p:grpSpPr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D9FFCF4F-6C9B-47C2-988A-5ADC68E0320F}"/>
                  </a:ext>
                </a:extLst>
              </p:cNvPr>
              <p:cNvSpPr txBox="1"/>
              <p:nvPr/>
            </p:nvSpPr>
            <p:spPr>
              <a:xfrm>
                <a:off x="2518335" y="2158998"/>
                <a:ext cx="2295505" cy="601516"/>
              </a:xfrm>
              <a:prstGeom prst="rect">
                <a:avLst/>
              </a:prstGeom>
              <a:noFill/>
            </p:spPr>
            <p:txBody>
              <a:bodyPr wrap="square" lIns="182880" rtlCol="0" anchor="ctr" anchorCtr="0">
                <a:noAutofit/>
              </a:bodyPr>
              <a:lstStyle>
                <a:defPPr>
                  <a:defRPr lang="en-US"/>
                </a:defPPr>
                <a:lvl1pPr algn="ctr">
                  <a:defRPr sz="1300" b="1">
                    <a:solidFill>
                      <a:schemeClr val="accent1"/>
                    </a:solidFill>
                    <a:latin typeface="Montserrat" panose="00000500000000000000" pitchFamily="50" charset="0"/>
                  </a:defRPr>
                </a:lvl1pPr>
              </a:lstStyle>
              <a:p>
                <a:pPr marL="171450" indent="-171450" algn="l">
                  <a:buFont typeface="Arial" panose="020B0604020202020204" pitchFamily="34" charset="0"/>
                  <a:buChar char="•"/>
                </a:pPr>
                <a:r>
                  <a:rPr lang="en-US" sz="900" b="0" dirty="0">
                    <a:solidFill>
                      <a:schemeClr val="tx2"/>
                    </a:solidFill>
                  </a:rPr>
                  <a:t>Sample Text Here</a:t>
                </a:r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65A68228-9805-4FFD-8A8C-7310BD4C248D}"/>
                  </a:ext>
                </a:extLst>
              </p:cNvPr>
              <p:cNvSpPr txBox="1"/>
              <p:nvPr/>
            </p:nvSpPr>
            <p:spPr>
              <a:xfrm>
                <a:off x="4813870" y="2158998"/>
                <a:ext cx="2295505" cy="601516"/>
              </a:xfrm>
              <a:prstGeom prst="rect">
                <a:avLst/>
              </a:prstGeom>
              <a:noFill/>
            </p:spPr>
            <p:txBody>
              <a:bodyPr wrap="square" lIns="182880" rtlCol="0" anchor="ctr" anchorCtr="0">
                <a:noAutofit/>
              </a:bodyPr>
              <a:lstStyle>
                <a:defPPr>
                  <a:defRPr lang="en-US"/>
                </a:defPPr>
                <a:lvl1pPr algn="ctr">
                  <a:defRPr sz="1300" b="1">
                    <a:solidFill>
                      <a:schemeClr val="accent1"/>
                    </a:solidFill>
                    <a:latin typeface="Montserrat" panose="00000500000000000000" pitchFamily="50" charset="0"/>
                  </a:defRPr>
                </a:lvl1pPr>
              </a:lstStyle>
              <a:p>
                <a:pPr marL="171450" indent="-171450" algn="l">
                  <a:buFont typeface="Arial" panose="020B0604020202020204" pitchFamily="34" charset="0"/>
                  <a:buChar char="•"/>
                </a:pPr>
                <a:r>
                  <a:rPr lang="en-US" sz="900" b="0" dirty="0">
                    <a:solidFill>
                      <a:schemeClr val="tx2"/>
                    </a:solidFill>
                  </a:rPr>
                  <a:t>Sample Text Here</a:t>
                </a: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946A85CF-4E90-4A43-9F90-4D96AFB047F3}"/>
                  </a:ext>
                </a:extLst>
              </p:cNvPr>
              <p:cNvSpPr txBox="1"/>
              <p:nvPr/>
            </p:nvSpPr>
            <p:spPr>
              <a:xfrm>
                <a:off x="7109365" y="2158998"/>
                <a:ext cx="2295505" cy="601516"/>
              </a:xfrm>
              <a:prstGeom prst="rect">
                <a:avLst/>
              </a:prstGeom>
              <a:noFill/>
            </p:spPr>
            <p:txBody>
              <a:bodyPr wrap="square" lIns="182880" rtlCol="0" anchor="ctr" anchorCtr="0">
                <a:noAutofit/>
              </a:bodyPr>
              <a:lstStyle>
                <a:defPPr>
                  <a:defRPr lang="en-US"/>
                </a:defPPr>
                <a:lvl1pPr algn="ctr">
                  <a:defRPr sz="1300" b="1">
                    <a:solidFill>
                      <a:schemeClr val="accent1"/>
                    </a:solidFill>
                    <a:latin typeface="Montserrat" panose="00000500000000000000" pitchFamily="50" charset="0"/>
                  </a:defRPr>
                </a:lvl1pPr>
              </a:lstStyle>
              <a:p>
                <a:pPr marL="171450" indent="-171450" algn="l">
                  <a:buFont typeface="Arial" panose="020B0604020202020204" pitchFamily="34" charset="0"/>
                  <a:buChar char="•"/>
                </a:pPr>
                <a:r>
                  <a:rPr lang="en-US" sz="900" b="0" dirty="0">
                    <a:solidFill>
                      <a:schemeClr val="tx2"/>
                    </a:solidFill>
                  </a:rPr>
                  <a:t>Sample Text Here</a:t>
                </a:r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498B0D14-DD02-496A-A0CE-0B9D419EE0C2}"/>
                  </a:ext>
                </a:extLst>
              </p:cNvPr>
              <p:cNvSpPr txBox="1"/>
              <p:nvPr/>
            </p:nvSpPr>
            <p:spPr>
              <a:xfrm>
                <a:off x="9404900" y="2158998"/>
                <a:ext cx="2295505" cy="601516"/>
              </a:xfrm>
              <a:prstGeom prst="rect">
                <a:avLst/>
              </a:prstGeom>
              <a:noFill/>
            </p:spPr>
            <p:txBody>
              <a:bodyPr wrap="square" lIns="182880" rtlCol="0" anchor="ctr" anchorCtr="0">
                <a:noAutofit/>
              </a:bodyPr>
              <a:lstStyle>
                <a:defPPr>
                  <a:defRPr lang="en-US"/>
                </a:defPPr>
                <a:lvl1pPr algn="ctr">
                  <a:defRPr sz="1300" b="1">
                    <a:solidFill>
                      <a:schemeClr val="accent1"/>
                    </a:solidFill>
                    <a:latin typeface="Montserrat" panose="00000500000000000000" pitchFamily="50" charset="0"/>
                  </a:defRPr>
                </a:lvl1pPr>
              </a:lstStyle>
              <a:p>
                <a:pPr marL="171450" indent="-171450" algn="l">
                  <a:buFont typeface="Arial" panose="020B0604020202020204" pitchFamily="34" charset="0"/>
                  <a:buChar char="•"/>
                </a:pPr>
                <a:r>
                  <a:rPr lang="en-US" sz="900" b="0" dirty="0">
                    <a:solidFill>
                      <a:schemeClr val="tx2"/>
                    </a:solidFill>
                  </a:rPr>
                  <a:t>Sample Text Here</a:t>
                </a:r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1743203A-53D5-4456-8D1A-5E627FB705B0}"/>
                </a:ext>
              </a:extLst>
            </p:cNvPr>
            <p:cNvGrpSpPr/>
            <p:nvPr/>
          </p:nvGrpSpPr>
          <p:grpSpPr>
            <a:xfrm>
              <a:off x="2518335" y="5772191"/>
              <a:ext cx="9182070" cy="601516"/>
              <a:chOff x="2518335" y="2158998"/>
              <a:chExt cx="9182070" cy="601516"/>
            </a:xfrm>
          </p:grpSpPr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EF807D86-EECF-4655-8908-4922EC8CE818}"/>
                  </a:ext>
                </a:extLst>
              </p:cNvPr>
              <p:cNvSpPr txBox="1"/>
              <p:nvPr/>
            </p:nvSpPr>
            <p:spPr>
              <a:xfrm>
                <a:off x="2518335" y="2158998"/>
                <a:ext cx="2295505" cy="601516"/>
              </a:xfrm>
              <a:prstGeom prst="rect">
                <a:avLst/>
              </a:prstGeom>
              <a:noFill/>
            </p:spPr>
            <p:txBody>
              <a:bodyPr wrap="square" lIns="182880" rtlCol="0" anchor="ctr" anchorCtr="0">
                <a:noAutofit/>
              </a:bodyPr>
              <a:lstStyle>
                <a:defPPr>
                  <a:defRPr lang="en-US"/>
                </a:defPPr>
                <a:lvl1pPr algn="ctr">
                  <a:defRPr sz="1300" b="1">
                    <a:solidFill>
                      <a:schemeClr val="accent1"/>
                    </a:solidFill>
                    <a:latin typeface="Montserrat" panose="00000500000000000000" pitchFamily="50" charset="0"/>
                  </a:defRPr>
                </a:lvl1pPr>
              </a:lstStyle>
              <a:p>
                <a:pPr marL="171450" indent="-171450" algn="l">
                  <a:buFont typeface="Arial" panose="020B0604020202020204" pitchFamily="34" charset="0"/>
                  <a:buChar char="•"/>
                </a:pPr>
                <a:r>
                  <a:rPr lang="en-US" sz="900" b="0" dirty="0">
                    <a:solidFill>
                      <a:schemeClr val="tx2"/>
                    </a:solidFill>
                  </a:rPr>
                  <a:t>Sample Text Here</a:t>
                </a:r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C9DA04B6-7151-4262-BFD7-05C4C263D089}"/>
                  </a:ext>
                </a:extLst>
              </p:cNvPr>
              <p:cNvSpPr txBox="1"/>
              <p:nvPr/>
            </p:nvSpPr>
            <p:spPr>
              <a:xfrm>
                <a:off x="4813870" y="2158998"/>
                <a:ext cx="2295505" cy="601516"/>
              </a:xfrm>
              <a:prstGeom prst="rect">
                <a:avLst/>
              </a:prstGeom>
              <a:noFill/>
            </p:spPr>
            <p:txBody>
              <a:bodyPr wrap="square" lIns="182880" rtlCol="0" anchor="ctr" anchorCtr="0">
                <a:noAutofit/>
              </a:bodyPr>
              <a:lstStyle>
                <a:defPPr>
                  <a:defRPr lang="en-US"/>
                </a:defPPr>
                <a:lvl1pPr algn="ctr">
                  <a:defRPr sz="1300" b="1">
                    <a:solidFill>
                      <a:schemeClr val="accent1"/>
                    </a:solidFill>
                    <a:latin typeface="Montserrat" panose="00000500000000000000" pitchFamily="50" charset="0"/>
                  </a:defRPr>
                </a:lvl1pPr>
              </a:lstStyle>
              <a:p>
                <a:pPr marL="171450" indent="-171450" algn="l">
                  <a:buFont typeface="Arial" panose="020B0604020202020204" pitchFamily="34" charset="0"/>
                  <a:buChar char="•"/>
                </a:pPr>
                <a:r>
                  <a:rPr lang="en-US" sz="900" b="0" dirty="0">
                    <a:solidFill>
                      <a:schemeClr val="tx2"/>
                    </a:solidFill>
                  </a:rPr>
                  <a:t>Sample Text Here</a:t>
                </a:r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587CBF8D-CB1A-4D5C-AFDE-A73DFBEBEDBD}"/>
                  </a:ext>
                </a:extLst>
              </p:cNvPr>
              <p:cNvSpPr txBox="1"/>
              <p:nvPr/>
            </p:nvSpPr>
            <p:spPr>
              <a:xfrm>
                <a:off x="7109365" y="2158998"/>
                <a:ext cx="2295505" cy="601516"/>
              </a:xfrm>
              <a:prstGeom prst="rect">
                <a:avLst/>
              </a:prstGeom>
              <a:noFill/>
            </p:spPr>
            <p:txBody>
              <a:bodyPr wrap="square" lIns="182880" rtlCol="0" anchor="ctr" anchorCtr="0">
                <a:noAutofit/>
              </a:bodyPr>
              <a:lstStyle>
                <a:defPPr>
                  <a:defRPr lang="en-US"/>
                </a:defPPr>
                <a:lvl1pPr algn="ctr">
                  <a:defRPr sz="1300" b="1">
                    <a:solidFill>
                      <a:schemeClr val="accent1"/>
                    </a:solidFill>
                    <a:latin typeface="Montserrat" panose="00000500000000000000" pitchFamily="50" charset="0"/>
                  </a:defRPr>
                </a:lvl1pPr>
              </a:lstStyle>
              <a:p>
                <a:pPr marL="171450" indent="-171450" algn="l">
                  <a:buFont typeface="Arial" panose="020B0604020202020204" pitchFamily="34" charset="0"/>
                  <a:buChar char="•"/>
                </a:pPr>
                <a:r>
                  <a:rPr lang="en-US" sz="900" b="0" dirty="0">
                    <a:solidFill>
                      <a:schemeClr val="tx2"/>
                    </a:solidFill>
                  </a:rPr>
                  <a:t>Sample Text Here</a:t>
                </a: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D88D15C4-C712-4BE5-B2CD-87A023FC224A}"/>
                  </a:ext>
                </a:extLst>
              </p:cNvPr>
              <p:cNvSpPr txBox="1"/>
              <p:nvPr/>
            </p:nvSpPr>
            <p:spPr>
              <a:xfrm>
                <a:off x="9404900" y="2158998"/>
                <a:ext cx="2295505" cy="601516"/>
              </a:xfrm>
              <a:prstGeom prst="rect">
                <a:avLst/>
              </a:prstGeom>
              <a:noFill/>
            </p:spPr>
            <p:txBody>
              <a:bodyPr wrap="square" lIns="182880" rtlCol="0" anchor="ctr" anchorCtr="0">
                <a:noAutofit/>
              </a:bodyPr>
              <a:lstStyle>
                <a:defPPr>
                  <a:defRPr lang="en-US"/>
                </a:defPPr>
                <a:lvl1pPr algn="ctr">
                  <a:defRPr sz="1300" b="1">
                    <a:solidFill>
                      <a:schemeClr val="accent1"/>
                    </a:solidFill>
                    <a:latin typeface="Montserrat" panose="00000500000000000000" pitchFamily="50" charset="0"/>
                  </a:defRPr>
                </a:lvl1pPr>
              </a:lstStyle>
              <a:p>
                <a:pPr marL="171450" indent="-171450" algn="l">
                  <a:buFont typeface="Arial" panose="020B0604020202020204" pitchFamily="34" charset="0"/>
                  <a:buChar char="•"/>
                </a:pPr>
                <a:r>
                  <a:rPr lang="en-US" sz="900" b="0" dirty="0">
                    <a:solidFill>
                      <a:schemeClr val="tx2"/>
                    </a:solidFill>
                  </a:rPr>
                  <a:t>Sample Text Here</a:t>
                </a:r>
              </a:p>
            </p:txBody>
          </p:sp>
        </p:grp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313D6E23-B91C-40AB-A313-89ADAD0E4E11}"/>
                </a:ext>
              </a:extLst>
            </p:cNvPr>
            <p:cNvGrpSpPr/>
            <p:nvPr/>
          </p:nvGrpSpPr>
          <p:grpSpPr>
            <a:xfrm>
              <a:off x="2518335" y="5169993"/>
              <a:ext cx="9182070" cy="601516"/>
              <a:chOff x="2518335" y="2158998"/>
              <a:chExt cx="9182070" cy="601516"/>
            </a:xfrm>
          </p:grpSpPr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31D880B2-C08C-4B93-B51D-51E0B3D77CB4}"/>
                  </a:ext>
                </a:extLst>
              </p:cNvPr>
              <p:cNvSpPr txBox="1"/>
              <p:nvPr/>
            </p:nvSpPr>
            <p:spPr>
              <a:xfrm>
                <a:off x="2518335" y="2158998"/>
                <a:ext cx="2295505" cy="601516"/>
              </a:xfrm>
              <a:prstGeom prst="rect">
                <a:avLst/>
              </a:prstGeom>
              <a:noFill/>
            </p:spPr>
            <p:txBody>
              <a:bodyPr wrap="square" lIns="182880" rtlCol="0" anchor="ctr" anchorCtr="0">
                <a:noAutofit/>
              </a:bodyPr>
              <a:lstStyle>
                <a:defPPr>
                  <a:defRPr lang="en-US"/>
                </a:defPPr>
                <a:lvl1pPr algn="ctr">
                  <a:defRPr sz="1300" b="1">
                    <a:solidFill>
                      <a:schemeClr val="accent1"/>
                    </a:solidFill>
                    <a:latin typeface="Montserrat" panose="00000500000000000000" pitchFamily="50" charset="0"/>
                  </a:defRPr>
                </a:lvl1pPr>
              </a:lstStyle>
              <a:p>
                <a:pPr marL="171450" indent="-171450" algn="l">
                  <a:buFont typeface="Arial" panose="020B0604020202020204" pitchFamily="34" charset="0"/>
                  <a:buChar char="•"/>
                </a:pPr>
                <a:r>
                  <a:rPr lang="en-US" sz="900" b="0" dirty="0">
                    <a:solidFill>
                      <a:schemeClr val="tx2"/>
                    </a:solidFill>
                  </a:rPr>
                  <a:t>Sample Text Here</a:t>
                </a:r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4257F4FA-4752-4B12-BCD0-693A296B6A0D}"/>
                  </a:ext>
                </a:extLst>
              </p:cNvPr>
              <p:cNvSpPr txBox="1"/>
              <p:nvPr/>
            </p:nvSpPr>
            <p:spPr>
              <a:xfrm>
                <a:off x="4813870" y="2158998"/>
                <a:ext cx="2295505" cy="601516"/>
              </a:xfrm>
              <a:prstGeom prst="rect">
                <a:avLst/>
              </a:prstGeom>
              <a:noFill/>
            </p:spPr>
            <p:txBody>
              <a:bodyPr wrap="square" lIns="182880" rtlCol="0" anchor="ctr" anchorCtr="0">
                <a:noAutofit/>
              </a:bodyPr>
              <a:lstStyle>
                <a:defPPr>
                  <a:defRPr lang="en-US"/>
                </a:defPPr>
                <a:lvl1pPr algn="ctr">
                  <a:defRPr sz="1300" b="1">
                    <a:solidFill>
                      <a:schemeClr val="accent1"/>
                    </a:solidFill>
                    <a:latin typeface="Montserrat" panose="00000500000000000000" pitchFamily="50" charset="0"/>
                  </a:defRPr>
                </a:lvl1pPr>
              </a:lstStyle>
              <a:p>
                <a:pPr marL="171450" indent="-171450" algn="l">
                  <a:buFont typeface="Arial" panose="020B0604020202020204" pitchFamily="34" charset="0"/>
                  <a:buChar char="•"/>
                </a:pPr>
                <a:r>
                  <a:rPr lang="en-US" sz="900" b="0" dirty="0">
                    <a:solidFill>
                      <a:schemeClr val="tx2"/>
                    </a:solidFill>
                  </a:rPr>
                  <a:t>Sample Text Here</a:t>
                </a:r>
              </a:p>
            </p:txBody>
          </p: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C3393B5B-E77C-4DCF-90EB-FD13202D809A}"/>
                  </a:ext>
                </a:extLst>
              </p:cNvPr>
              <p:cNvSpPr txBox="1"/>
              <p:nvPr/>
            </p:nvSpPr>
            <p:spPr>
              <a:xfrm>
                <a:off x="7109365" y="2158998"/>
                <a:ext cx="2295505" cy="601516"/>
              </a:xfrm>
              <a:prstGeom prst="rect">
                <a:avLst/>
              </a:prstGeom>
              <a:noFill/>
            </p:spPr>
            <p:txBody>
              <a:bodyPr wrap="square" lIns="182880" rtlCol="0" anchor="ctr" anchorCtr="0">
                <a:noAutofit/>
              </a:bodyPr>
              <a:lstStyle>
                <a:defPPr>
                  <a:defRPr lang="en-US"/>
                </a:defPPr>
                <a:lvl1pPr algn="ctr">
                  <a:defRPr sz="1300" b="1">
                    <a:solidFill>
                      <a:schemeClr val="accent1"/>
                    </a:solidFill>
                    <a:latin typeface="Montserrat" panose="00000500000000000000" pitchFamily="50" charset="0"/>
                  </a:defRPr>
                </a:lvl1pPr>
              </a:lstStyle>
              <a:p>
                <a:pPr marL="171450" indent="-171450" algn="l">
                  <a:buFont typeface="Arial" panose="020B0604020202020204" pitchFamily="34" charset="0"/>
                  <a:buChar char="•"/>
                </a:pPr>
                <a:r>
                  <a:rPr lang="en-US" sz="900" b="0" dirty="0">
                    <a:solidFill>
                      <a:schemeClr val="tx2"/>
                    </a:solidFill>
                  </a:rPr>
                  <a:t>Sample Text Here</a:t>
                </a:r>
              </a:p>
            </p:txBody>
          </p: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D7B20017-413F-4FBE-93CF-AA4A98C0A887}"/>
                  </a:ext>
                </a:extLst>
              </p:cNvPr>
              <p:cNvSpPr txBox="1"/>
              <p:nvPr/>
            </p:nvSpPr>
            <p:spPr>
              <a:xfrm>
                <a:off x="9404900" y="2158998"/>
                <a:ext cx="2295505" cy="601516"/>
              </a:xfrm>
              <a:prstGeom prst="rect">
                <a:avLst/>
              </a:prstGeom>
              <a:noFill/>
            </p:spPr>
            <p:txBody>
              <a:bodyPr wrap="square" lIns="182880" rtlCol="0" anchor="ctr" anchorCtr="0">
                <a:noAutofit/>
              </a:bodyPr>
              <a:lstStyle>
                <a:defPPr>
                  <a:defRPr lang="en-US"/>
                </a:defPPr>
                <a:lvl1pPr algn="ctr">
                  <a:defRPr sz="1300" b="1">
                    <a:solidFill>
                      <a:schemeClr val="accent1"/>
                    </a:solidFill>
                    <a:latin typeface="Montserrat" panose="00000500000000000000" pitchFamily="50" charset="0"/>
                  </a:defRPr>
                </a:lvl1pPr>
              </a:lstStyle>
              <a:p>
                <a:pPr marL="171450" indent="-171450" algn="l">
                  <a:buFont typeface="Arial" panose="020B0604020202020204" pitchFamily="34" charset="0"/>
                  <a:buChar char="•"/>
                </a:pPr>
                <a:r>
                  <a:rPr lang="en-US" sz="900" b="0" dirty="0">
                    <a:solidFill>
                      <a:schemeClr val="tx2"/>
                    </a:solidFill>
                  </a:rPr>
                  <a:t>Sample Text Here</a:t>
                </a:r>
              </a:p>
            </p:txBody>
          </p:sp>
        </p:grp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04E06EF5-A61D-4D42-9DC1-57E4A9E26DEE}"/>
                </a:ext>
              </a:extLst>
            </p:cNvPr>
            <p:cNvGrpSpPr/>
            <p:nvPr/>
          </p:nvGrpSpPr>
          <p:grpSpPr>
            <a:xfrm>
              <a:off x="2518335" y="4567794"/>
              <a:ext cx="9182070" cy="601516"/>
              <a:chOff x="2518335" y="2158998"/>
              <a:chExt cx="9182070" cy="601516"/>
            </a:xfrm>
          </p:grpSpPr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22470348-2F6F-4572-89D2-7EB4F4474EE1}"/>
                  </a:ext>
                </a:extLst>
              </p:cNvPr>
              <p:cNvSpPr txBox="1"/>
              <p:nvPr/>
            </p:nvSpPr>
            <p:spPr>
              <a:xfrm>
                <a:off x="2518335" y="2158998"/>
                <a:ext cx="2295505" cy="601516"/>
              </a:xfrm>
              <a:prstGeom prst="rect">
                <a:avLst/>
              </a:prstGeom>
              <a:noFill/>
            </p:spPr>
            <p:txBody>
              <a:bodyPr wrap="square" lIns="182880" rtlCol="0" anchor="ctr" anchorCtr="0">
                <a:noAutofit/>
              </a:bodyPr>
              <a:lstStyle>
                <a:defPPr>
                  <a:defRPr lang="en-US"/>
                </a:defPPr>
                <a:lvl1pPr algn="ctr">
                  <a:defRPr sz="1300" b="1">
                    <a:solidFill>
                      <a:schemeClr val="accent1"/>
                    </a:solidFill>
                    <a:latin typeface="Montserrat" panose="00000500000000000000" pitchFamily="50" charset="0"/>
                  </a:defRPr>
                </a:lvl1pPr>
              </a:lstStyle>
              <a:p>
                <a:pPr marL="171450" indent="-171450" algn="l">
                  <a:buFont typeface="Arial" panose="020B0604020202020204" pitchFamily="34" charset="0"/>
                  <a:buChar char="•"/>
                </a:pPr>
                <a:r>
                  <a:rPr lang="en-US" sz="900" b="0" dirty="0">
                    <a:solidFill>
                      <a:schemeClr val="tx2"/>
                    </a:solidFill>
                  </a:rPr>
                  <a:t>Sample Text Here</a:t>
                </a:r>
              </a:p>
            </p:txBody>
          </p:sp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A909DCB1-2BA4-4C4F-B293-0ACA521B66E9}"/>
                  </a:ext>
                </a:extLst>
              </p:cNvPr>
              <p:cNvSpPr txBox="1"/>
              <p:nvPr/>
            </p:nvSpPr>
            <p:spPr>
              <a:xfrm>
                <a:off x="4813870" y="2158998"/>
                <a:ext cx="2295505" cy="601516"/>
              </a:xfrm>
              <a:prstGeom prst="rect">
                <a:avLst/>
              </a:prstGeom>
              <a:noFill/>
            </p:spPr>
            <p:txBody>
              <a:bodyPr wrap="square" lIns="182880" rtlCol="0" anchor="ctr" anchorCtr="0">
                <a:noAutofit/>
              </a:bodyPr>
              <a:lstStyle>
                <a:defPPr>
                  <a:defRPr lang="en-US"/>
                </a:defPPr>
                <a:lvl1pPr algn="ctr">
                  <a:defRPr sz="1300" b="1">
                    <a:solidFill>
                      <a:schemeClr val="accent1"/>
                    </a:solidFill>
                    <a:latin typeface="Montserrat" panose="00000500000000000000" pitchFamily="50" charset="0"/>
                  </a:defRPr>
                </a:lvl1pPr>
              </a:lstStyle>
              <a:p>
                <a:pPr marL="171450" indent="-171450" algn="l">
                  <a:buFont typeface="Arial" panose="020B0604020202020204" pitchFamily="34" charset="0"/>
                  <a:buChar char="•"/>
                </a:pPr>
                <a:r>
                  <a:rPr lang="en-US" sz="900" b="0" dirty="0">
                    <a:solidFill>
                      <a:schemeClr val="tx2"/>
                    </a:solidFill>
                  </a:rPr>
                  <a:t>Sample Text Here</a:t>
                </a:r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E46D986E-5FE2-4829-96F4-F1E0CE16C3E6}"/>
                  </a:ext>
                </a:extLst>
              </p:cNvPr>
              <p:cNvSpPr txBox="1"/>
              <p:nvPr/>
            </p:nvSpPr>
            <p:spPr>
              <a:xfrm>
                <a:off x="7109365" y="2158998"/>
                <a:ext cx="2295505" cy="601516"/>
              </a:xfrm>
              <a:prstGeom prst="rect">
                <a:avLst/>
              </a:prstGeom>
              <a:noFill/>
            </p:spPr>
            <p:txBody>
              <a:bodyPr wrap="square" lIns="182880" rtlCol="0" anchor="ctr" anchorCtr="0">
                <a:noAutofit/>
              </a:bodyPr>
              <a:lstStyle>
                <a:defPPr>
                  <a:defRPr lang="en-US"/>
                </a:defPPr>
                <a:lvl1pPr algn="ctr">
                  <a:defRPr sz="1300" b="1">
                    <a:solidFill>
                      <a:schemeClr val="accent1"/>
                    </a:solidFill>
                    <a:latin typeface="Montserrat" panose="00000500000000000000" pitchFamily="50" charset="0"/>
                  </a:defRPr>
                </a:lvl1pPr>
              </a:lstStyle>
              <a:p>
                <a:pPr marL="171450" indent="-171450" algn="l">
                  <a:buFont typeface="Arial" panose="020B0604020202020204" pitchFamily="34" charset="0"/>
                  <a:buChar char="•"/>
                </a:pPr>
                <a:r>
                  <a:rPr lang="en-US" sz="900" b="0" dirty="0">
                    <a:solidFill>
                      <a:schemeClr val="tx2"/>
                    </a:solidFill>
                  </a:rPr>
                  <a:t>Sample Text Here</a:t>
                </a: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BBD6502E-FA7F-4807-BBE9-888928AC05DF}"/>
                  </a:ext>
                </a:extLst>
              </p:cNvPr>
              <p:cNvSpPr txBox="1"/>
              <p:nvPr/>
            </p:nvSpPr>
            <p:spPr>
              <a:xfrm>
                <a:off x="9404900" y="2158998"/>
                <a:ext cx="2295505" cy="601516"/>
              </a:xfrm>
              <a:prstGeom prst="rect">
                <a:avLst/>
              </a:prstGeom>
              <a:noFill/>
            </p:spPr>
            <p:txBody>
              <a:bodyPr wrap="square" lIns="182880" rtlCol="0" anchor="ctr" anchorCtr="0">
                <a:noAutofit/>
              </a:bodyPr>
              <a:lstStyle>
                <a:defPPr>
                  <a:defRPr lang="en-US"/>
                </a:defPPr>
                <a:lvl1pPr algn="ctr">
                  <a:defRPr sz="1300" b="1">
                    <a:solidFill>
                      <a:schemeClr val="accent1"/>
                    </a:solidFill>
                    <a:latin typeface="Montserrat" panose="00000500000000000000" pitchFamily="50" charset="0"/>
                  </a:defRPr>
                </a:lvl1pPr>
              </a:lstStyle>
              <a:p>
                <a:pPr marL="171450" indent="-171450" algn="l">
                  <a:buFont typeface="Arial" panose="020B0604020202020204" pitchFamily="34" charset="0"/>
                  <a:buChar char="•"/>
                </a:pPr>
                <a:r>
                  <a:rPr lang="en-US" sz="900" b="0" dirty="0">
                    <a:solidFill>
                      <a:schemeClr val="tx2"/>
                    </a:solidFill>
                  </a:rPr>
                  <a:t>Sample Text Here</a:t>
                </a:r>
              </a:p>
            </p:txBody>
          </p:sp>
        </p:grp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6B7DD7EC-46D6-4BCE-B7D1-E6472E50D345}"/>
                </a:ext>
              </a:extLst>
            </p:cNvPr>
            <p:cNvGrpSpPr/>
            <p:nvPr/>
          </p:nvGrpSpPr>
          <p:grpSpPr>
            <a:xfrm>
              <a:off x="2518335" y="3965595"/>
              <a:ext cx="9182070" cy="601516"/>
              <a:chOff x="2518335" y="2158998"/>
              <a:chExt cx="9182070" cy="601516"/>
            </a:xfrm>
          </p:grpSpPr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272E19FE-346C-43DF-9654-615FBDE3AE89}"/>
                  </a:ext>
                </a:extLst>
              </p:cNvPr>
              <p:cNvSpPr txBox="1"/>
              <p:nvPr/>
            </p:nvSpPr>
            <p:spPr>
              <a:xfrm>
                <a:off x="2518335" y="2158998"/>
                <a:ext cx="2295505" cy="601516"/>
              </a:xfrm>
              <a:prstGeom prst="rect">
                <a:avLst/>
              </a:prstGeom>
              <a:noFill/>
            </p:spPr>
            <p:txBody>
              <a:bodyPr wrap="square" lIns="182880" rtlCol="0" anchor="ctr" anchorCtr="0">
                <a:noAutofit/>
              </a:bodyPr>
              <a:lstStyle>
                <a:defPPr>
                  <a:defRPr lang="en-US"/>
                </a:defPPr>
                <a:lvl1pPr algn="ctr">
                  <a:defRPr sz="1300" b="1">
                    <a:solidFill>
                      <a:schemeClr val="accent1"/>
                    </a:solidFill>
                    <a:latin typeface="Montserrat" panose="00000500000000000000" pitchFamily="50" charset="0"/>
                  </a:defRPr>
                </a:lvl1pPr>
              </a:lstStyle>
              <a:p>
                <a:pPr marL="171450" indent="-171450" algn="l">
                  <a:buFont typeface="Arial" panose="020B0604020202020204" pitchFamily="34" charset="0"/>
                  <a:buChar char="•"/>
                </a:pPr>
                <a:r>
                  <a:rPr lang="en-US" sz="900" b="0" dirty="0">
                    <a:solidFill>
                      <a:schemeClr val="tx2"/>
                    </a:solidFill>
                  </a:rPr>
                  <a:t>Sample Text Here</a:t>
                </a:r>
              </a:p>
            </p:txBody>
          </p:sp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2E7F12ED-3A37-476A-BF90-CC299125A85C}"/>
                  </a:ext>
                </a:extLst>
              </p:cNvPr>
              <p:cNvSpPr txBox="1"/>
              <p:nvPr/>
            </p:nvSpPr>
            <p:spPr>
              <a:xfrm>
                <a:off x="4813870" y="2158998"/>
                <a:ext cx="2295505" cy="601516"/>
              </a:xfrm>
              <a:prstGeom prst="rect">
                <a:avLst/>
              </a:prstGeom>
              <a:noFill/>
            </p:spPr>
            <p:txBody>
              <a:bodyPr wrap="square" lIns="182880" rtlCol="0" anchor="ctr" anchorCtr="0">
                <a:noAutofit/>
              </a:bodyPr>
              <a:lstStyle>
                <a:defPPr>
                  <a:defRPr lang="en-US"/>
                </a:defPPr>
                <a:lvl1pPr algn="ctr">
                  <a:defRPr sz="1300" b="1">
                    <a:solidFill>
                      <a:schemeClr val="accent1"/>
                    </a:solidFill>
                    <a:latin typeface="Montserrat" panose="00000500000000000000" pitchFamily="50" charset="0"/>
                  </a:defRPr>
                </a:lvl1pPr>
              </a:lstStyle>
              <a:p>
                <a:pPr marL="171450" indent="-171450" algn="l">
                  <a:buFont typeface="Arial" panose="020B0604020202020204" pitchFamily="34" charset="0"/>
                  <a:buChar char="•"/>
                </a:pPr>
                <a:r>
                  <a:rPr lang="en-US" sz="900" b="0" dirty="0">
                    <a:solidFill>
                      <a:schemeClr val="tx2"/>
                    </a:solidFill>
                  </a:rPr>
                  <a:t>Sample Text Here</a:t>
                </a:r>
              </a:p>
            </p:txBody>
          </p:sp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AD95E3CB-BB6A-4EBA-839F-7403DE8CE7C0}"/>
                  </a:ext>
                </a:extLst>
              </p:cNvPr>
              <p:cNvSpPr txBox="1"/>
              <p:nvPr/>
            </p:nvSpPr>
            <p:spPr>
              <a:xfrm>
                <a:off x="7109365" y="2158998"/>
                <a:ext cx="2295505" cy="601516"/>
              </a:xfrm>
              <a:prstGeom prst="rect">
                <a:avLst/>
              </a:prstGeom>
              <a:noFill/>
            </p:spPr>
            <p:txBody>
              <a:bodyPr wrap="square" lIns="182880" rtlCol="0" anchor="ctr" anchorCtr="0">
                <a:noAutofit/>
              </a:bodyPr>
              <a:lstStyle>
                <a:defPPr>
                  <a:defRPr lang="en-US"/>
                </a:defPPr>
                <a:lvl1pPr algn="ctr">
                  <a:defRPr sz="1300" b="1">
                    <a:solidFill>
                      <a:schemeClr val="accent1"/>
                    </a:solidFill>
                    <a:latin typeface="Montserrat" panose="00000500000000000000" pitchFamily="50" charset="0"/>
                  </a:defRPr>
                </a:lvl1pPr>
              </a:lstStyle>
              <a:p>
                <a:pPr marL="171450" indent="-171450" algn="l">
                  <a:buFont typeface="Arial" panose="020B0604020202020204" pitchFamily="34" charset="0"/>
                  <a:buChar char="•"/>
                </a:pPr>
                <a:r>
                  <a:rPr lang="en-US" sz="900" b="0" dirty="0">
                    <a:solidFill>
                      <a:schemeClr val="tx2"/>
                    </a:solidFill>
                  </a:rPr>
                  <a:t>Sample Text Here</a:t>
                </a:r>
              </a:p>
            </p:txBody>
          </p: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6672DE43-E392-4C97-90ED-5C6A617986C9}"/>
                  </a:ext>
                </a:extLst>
              </p:cNvPr>
              <p:cNvSpPr txBox="1"/>
              <p:nvPr/>
            </p:nvSpPr>
            <p:spPr>
              <a:xfrm>
                <a:off x="9404900" y="2158998"/>
                <a:ext cx="2295505" cy="601516"/>
              </a:xfrm>
              <a:prstGeom prst="rect">
                <a:avLst/>
              </a:prstGeom>
              <a:noFill/>
            </p:spPr>
            <p:txBody>
              <a:bodyPr wrap="square" lIns="182880" rtlCol="0" anchor="ctr" anchorCtr="0">
                <a:noAutofit/>
              </a:bodyPr>
              <a:lstStyle>
                <a:defPPr>
                  <a:defRPr lang="en-US"/>
                </a:defPPr>
                <a:lvl1pPr algn="ctr">
                  <a:defRPr sz="1300" b="1">
                    <a:solidFill>
                      <a:schemeClr val="accent1"/>
                    </a:solidFill>
                    <a:latin typeface="Montserrat" panose="00000500000000000000" pitchFamily="50" charset="0"/>
                  </a:defRPr>
                </a:lvl1pPr>
              </a:lstStyle>
              <a:p>
                <a:pPr marL="171450" indent="-171450" algn="l">
                  <a:buFont typeface="Arial" panose="020B0604020202020204" pitchFamily="34" charset="0"/>
                  <a:buChar char="•"/>
                </a:pPr>
                <a:r>
                  <a:rPr lang="en-US" sz="900" b="0" dirty="0">
                    <a:solidFill>
                      <a:schemeClr val="tx2"/>
                    </a:solidFill>
                  </a:rPr>
                  <a:t>Sample Text Here</a:t>
                </a:r>
              </a:p>
            </p:txBody>
          </p:sp>
        </p:grpSp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F1213E15-4C2D-4FEA-89B0-B488B1F8AF73}"/>
                </a:ext>
              </a:extLst>
            </p:cNvPr>
            <p:cNvGrpSpPr/>
            <p:nvPr/>
          </p:nvGrpSpPr>
          <p:grpSpPr>
            <a:xfrm>
              <a:off x="2518335" y="3363396"/>
              <a:ext cx="9182070" cy="601516"/>
              <a:chOff x="2518335" y="2158998"/>
              <a:chExt cx="9182070" cy="601516"/>
            </a:xfrm>
          </p:grpSpPr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59FB8BF9-6085-4221-A415-0E219AB99C21}"/>
                  </a:ext>
                </a:extLst>
              </p:cNvPr>
              <p:cNvSpPr txBox="1"/>
              <p:nvPr/>
            </p:nvSpPr>
            <p:spPr>
              <a:xfrm>
                <a:off x="2518335" y="2158998"/>
                <a:ext cx="2295505" cy="601516"/>
              </a:xfrm>
              <a:prstGeom prst="rect">
                <a:avLst/>
              </a:prstGeom>
              <a:noFill/>
            </p:spPr>
            <p:txBody>
              <a:bodyPr wrap="square" lIns="182880" rtlCol="0" anchor="ctr" anchorCtr="0">
                <a:noAutofit/>
              </a:bodyPr>
              <a:lstStyle>
                <a:defPPr>
                  <a:defRPr lang="en-US"/>
                </a:defPPr>
                <a:lvl1pPr algn="ctr">
                  <a:defRPr sz="1300" b="1">
                    <a:solidFill>
                      <a:schemeClr val="accent1"/>
                    </a:solidFill>
                    <a:latin typeface="Montserrat" panose="00000500000000000000" pitchFamily="50" charset="0"/>
                  </a:defRPr>
                </a:lvl1pPr>
              </a:lstStyle>
              <a:p>
                <a:pPr marL="171450" indent="-171450" algn="l">
                  <a:buFont typeface="Arial" panose="020B0604020202020204" pitchFamily="34" charset="0"/>
                  <a:buChar char="•"/>
                </a:pPr>
                <a:r>
                  <a:rPr lang="en-US" sz="900" b="0" dirty="0">
                    <a:solidFill>
                      <a:schemeClr val="tx2"/>
                    </a:solidFill>
                  </a:rPr>
                  <a:t>Sample Text Here</a:t>
                </a:r>
              </a:p>
            </p:txBody>
          </p: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E60EECA5-BB5F-4BFD-8A92-4BA435B41C4C}"/>
                  </a:ext>
                </a:extLst>
              </p:cNvPr>
              <p:cNvSpPr txBox="1"/>
              <p:nvPr/>
            </p:nvSpPr>
            <p:spPr>
              <a:xfrm>
                <a:off x="4813870" y="2158998"/>
                <a:ext cx="2295505" cy="601516"/>
              </a:xfrm>
              <a:prstGeom prst="rect">
                <a:avLst/>
              </a:prstGeom>
              <a:noFill/>
            </p:spPr>
            <p:txBody>
              <a:bodyPr wrap="square" lIns="182880" rtlCol="0" anchor="ctr" anchorCtr="0">
                <a:noAutofit/>
              </a:bodyPr>
              <a:lstStyle>
                <a:defPPr>
                  <a:defRPr lang="en-US"/>
                </a:defPPr>
                <a:lvl1pPr algn="ctr">
                  <a:defRPr sz="1300" b="1">
                    <a:solidFill>
                      <a:schemeClr val="accent1"/>
                    </a:solidFill>
                    <a:latin typeface="Montserrat" panose="00000500000000000000" pitchFamily="50" charset="0"/>
                  </a:defRPr>
                </a:lvl1pPr>
              </a:lstStyle>
              <a:p>
                <a:pPr marL="171450" indent="-171450" algn="l">
                  <a:buFont typeface="Arial" panose="020B0604020202020204" pitchFamily="34" charset="0"/>
                  <a:buChar char="•"/>
                </a:pPr>
                <a:r>
                  <a:rPr lang="en-US" sz="900" b="0" dirty="0">
                    <a:solidFill>
                      <a:schemeClr val="tx2"/>
                    </a:solidFill>
                  </a:rPr>
                  <a:t>Sample Text Here</a:t>
                </a:r>
              </a:p>
            </p:txBody>
          </p:sp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89428AB9-943C-48C9-A818-D594677ED9CB}"/>
                  </a:ext>
                </a:extLst>
              </p:cNvPr>
              <p:cNvSpPr txBox="1"/>
              <p:nvPr/>
            </p:nvSpPr>
            <p:spPr>
              <a:xfrm>
                <a:off x="7109365" y="2158998"/>
                <a:ext cx="2295505" cy="601516"/>
              </a:xfrm>
              <a:prstGeom prst="rect">
                <a:avLst/>
              </a:prstGeom>
              <a:noFill/>
            </p:spPr>
            <p:txBody>
              <a:bodyPr wrap="square" lIns="182880" rtlCol="0" anchor="ctr" anchorCtr="0">
                <a:noAutofit/>
              </a:bodyPr>
              <a:lstStyle>
                <a:defPPr>
                  <a:defRPr lang="en-US"/>
                </a:defPPr>
                <a:lvl1pPr algn="ctr">
                  <a:defRPr sz="1300" b="1">
                    <a:solidFill>
                      <a:schemeClr val="accent1"/>
                    </a:solidFill>
                    <a:latin typeface="Montserrat" panose="00000500000000000000" pitchFamily="50" charset="0"/>
                  </a:defRPr>
                </a:lvl1pPr>
              </a:lstStyle>
              <a:p>
                <a:pPr marL="171450" indent="-171450" algn="l">
                  <a:buFont typeface="Arial" panose="020B0604020202020204" pitchFamily="34" charset="0"/>
                  <a:buChar char="•"/>
                </a:pPr>
                <a:r>
                  <a:rPr lang="en-US" sz="900" b="0" dirty="0">
                    <a:solidFill>
                      <a:schemeClr val="tx2"/>
                    </a:solidFill>
                  </a:rPr>
                  <a:t>Sample Text Here</a:t>
                </a:r>
              </a:p>
            </p:txBody>
          </p: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E8276059-515F-4160-906B-1FC4F7A585C3}"/>
                  </a:ext>
                </a:extLst>
              </p:cNvPr>
              <p:cNvSpPr txBox="1"/>
              <p:nvPr/>
            </p:nvSpPr>
            <p:spPr>
              <a:xfrm>
                <a:off x="9404900" y="2158998"/>
                <a:ext cx="2295505" cy="601516"/>
              </a:xfrm>
              <a:prstGeom prst="rect">
                <a:avLst/>
              </a:prstGeom>
              <a:noFill/>
            </p:spPr>
            <p:txBody>
              <a:bodyPr wrap="square" lIns="182880" rtlCol="0" anchor="ctr" anchorCtr="0">
                <a:noAutofit/>
              </a:bodyPr>
              <a:lstStyle>
                <a:defPPr>
                  <a:defRPr lang="en-US"/>
                </a:defPPr>
                <a:lvl1pPr algn="ctr">
                  <a:defRPr sz="1300" b="1">
                    <a:solidFill>
                      <a:schemeClr val="accent1"/>
                    </a:solidFill>
                    <a:latin typeface="Montserrat" panose="00000500000000000000" pitchFamily="50" charset="0"/>
                  </a:defRPr>
                </a:lvl1pPr>
              </a:lstStyle>
              <a:p>
                <a:pPr marL="171450" indent="-171450" algn="l">
                  <a:buFont typeface="Arial" panose="020B0604020202020204" pitchFamily="34" charset="0"/>
                  <a:buChar char="•"/>
                </a:pPr>
                <a:r>
                  <a:rPr lang="en-US" sz="900" b="0" dirty="0">
                    <a:solidFill>
                      <a:schemeClr val="tx2"/>
                    </a:solidFill>
                  </a:rPr>
                  <a:t>Sample Text Here</a:t>
                </a:r>
              </a:p>
            </p:txBody>
          </p:sp>
        </p:grp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D32836B5-43CE-479F-905B-006FD530D167}"/>
                </a:ext>
              </a:extLst>
            </p:cNvPr>
            <p:cNvGrpSpPr/>
            <p:nvPr/>
          </p:nvGrpSpPr>
          <p:grpSpPr>
            <a:xfrm>
              <a:off x="2518335" y="2761197"/>
              <a:ext cx="9182070" cy="601516"/>
              <a:chOff x="2518335" y="2158998"/>
              <a:chExt cx="9182070" cy="601516"/>
            </a:xfrm>
          </p:grpSpPr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961B3666-DD7B-4BBF-B0CF-FDEDEFC5AC3C}"/>
                  </a:ext>
                </a:extLst>
              </p:cNvPr>
              <p:cNvSpPr txBox="1"/>
              <p:nvPr/>
            </p:nvSpPr>
            <p:spPr>
              <a:xfrm>
                <a:off x="2518335" y="2158998"/>
                <a:ext cx="2295505" cy="601516"/>
              </a:xfrm>
              <a:prstGeom prst="rect">
                <a:avLst/>
              </a:prstGeom>
              <a:noFill/>
            </p:spPr>
            <p:txBody>
              <a:bodyPr wrap="square" lIns="182880" rtlCol="0" anchor="ctr" anchorCtr="0">
                <a:noAutofit/>
              </a:bodyPr>
              <a:lstStyle>
                <a:defPPr>
                  <a:defRPr lang="en-US"/>
                </a:defPPr>
                <a:lvl1pPr algn="ctr">
                  <a:defRPr sz="1300" b="1">
                    <a:solidFill>
                      <a:schemeClr val="accent1"/>
                    </a:solidFill>
                    <a:latin typeface="Montserrat" panose="00000500000000000000" pitchFamily="50" charset="0"/>
                  </a:defRPr>
                </a:lvl1pPr>
              </a:lstStyle>
              <a:p>
                <a:pPr marL="171450" indent="-171450" algn="l">
                  <a:buFont typeface="Arial" panose="020B0604020202020204" pitchFamily="34" charset="0"/>
                  <a:buChar char="•"/>
                </a:pPr>
                <a:r>
                  <a:rPr lang="en-US" sz="900" b="0" dirty="0">
                    <a:solidFill>
                      <a:schemeClr val="tx2"/>
                    </a:solidFill>
                  </a:rPr>
                  <a:t>Sample Text Here</a:t>
                </a:r>
              </a:p>
            </p:txBody>
          </p:sp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10EC7FC9-B0D2-466B-B0FC-1A143DFCADF1}"/>
                  </a:ext>
                </a:extLst>
              </p:cNvPr>
              <p:cNvSpPr txBox="1"/>
              <p:nvPr/>
            </p:nvSpPr>
            <p:spPr>
              <a:xfrm>
                <a:off x="4813870" y="2158998"/>
                <a:ext cx="2295505" cy="601516"/>
              </a:xfrm>
              <a:prstGeom prst="rect">
                <a:avLst/>
              </a:prstGeom>
              <a:noFill/>
            </p:spPr>
            <p:txBody>
              <a:bodyPr wrap="square" lIns="182880" rtlCol="0" anchor="ctr" anchorCtr="0">
                <a:noAutofit/>
              </a:bodyPr>
              <a:lstStyle>
                <a:defPPr>
                  <a:defRPr lang="en-US"/>
                </a:defPPr>
                <a:lvl1pPr algn="ctr">
                  <a:defRPr sz="1300" b="1">
                    <a:solidFill>
                      <a:schemeClr val="accent1"/>
                    </a:solidFill>
                    <a:latin typeface="Montserrat" panose="00000500000000000000" pitchFamily="50" charset="0"/>
                  </a:defRPr>
                </a:lvl1pPr>
              </a:lstStyle>
              <a:p>
                <a:pPr marL="171450" indent="-171450" algn="l">
                  <a:buFont typeface="Arial" panose="020B0604020202020204" pitchFamily="34" charset="0"/>
                  <a:buChar char="•"/>
                </a:pPr>
                <a:r>
                  <a:rPr lang="en-US" sz="900" b="0" dirty="0">
                    <a:solidFill>
                      <a:schemeClr val="tx2"/>
                    </a:solidFill>
                  </a:rPr>
                  <a:t>Sample Text Here</a:t>
                </a:r>
              </a:p>
            </p:txBody>
          </p:sp>
          <p:sp>
            <p:nvSpPr>
              <p:cNvPr id="81" name="TextBox 80">
                <a:extLst>
                  <a:ext uri="{FF2B5EF4-FFF2-40B4-BE49-F238E27FC236}">
                    <a16:creationId xmlns:a16="http://schemas.microsoft.com/office/drawing/2014/main" id="{EE8AA4EC-18C4-4FDB-9467-C45A32BA39EE}"/>
                  </a:ext>
                </a:extLst>
              </p:cNvPr>
              <p:cNvSpPr txBox="1"/>
              <p:nvPr/>
            </p:nvSpPr>
            <p:spPr>
              <a:xfrm>
                <a:off x="7109365" y="2158998"/>
                <a:ext cx="2295505" cy="601516"/>
              </a:xfrm>
              <a:prstGeom prst="rect">
                <a:avLst/>
              </a:prstGeom>
              <a:noFill/>
            </p:spPr>
            <p:txBody>
              <a:bodyPr wrap="square" lIns="182880" rtlCol="0" anchor="ctr" anchorCtr="0">
                <a:noAutofit/>
              </a:bodyPr>
              <a:lstStyle>
                <a:defPPr>
                  <a:defRPr lang="en-US"/>
                </a:defPPr>
                <a:lvl1pPr algn="ctr">
                  <a:defRPr sz="1300" b="1">
                    <a:solidFill>
                      <a:schemeClr val="accent1"/>
                    </a:solidFill>
                    <a:latin typeface="Montserrat" panose="00000500000000000000" pitchFamily="50" charset="0"/>
                  </a:defRPr>
                </a:lvl1pPr>
              </a:lstStyle>
              <a:p>
                <a:pPr marL="171450" indent="-171450" algn="l">
                  <a:buFont typeface="Arial" panose="020B0604020202020204" pitchFamily="34" charset="0"/>
                  <a:buChar char="•"/>
                </a:pPr>
                <a:r>
                  <a:rPr lang="en-US" sz="900" b="0" dirty="0">
                    <a:solidFill>
                      <a:schemeClr val="tx2"/>
                    </a:solidFill>
                  </a:rPr>
                  <a:t>Sample Text Here</a:t>
                </a:r>
              </a:p>
            </p:txBody>
          </p:sp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1CBAEF65-1633-4467-A118-DF7412FD398A}"/>
                  </a:ext>
                </a:extLst>
              </p:cNvPr>
              <p:cNvSpPr txBox="1"/>
              <p:nvPr/>
            </p:nvSpPr>
            <p:spPr>
              <a:xfrm>
                <a:off x="9404900" y="2158998"/>
                <a:ext cx="2295505" cy="601516"/>
              </a:xfrm>
              <a:prstGeom prst="rect">
                <a:avLst/>
              </a:prstGeom>
              <a:noFill/>
            </p:spPr>
            <p:txBody>
              <a:bodyPr wrap="square" lIns="182880" rtlCol="0" anchor="ctr" anchorCtr="0">
                <a:noAutofit/>
              </a:bodyPr>
              <a:lstStyle>
                <a:defPPr>
                  <a:defRPr lang="en-US"/>
                </a:defPPr>
                <a:lvl1pPr algn="ctr">
                  <a:defRPr sz="1300" b="1">
                    <a:solidFill>
                      <a:schemeClr val="accent1"/>
                    </a:solidFill>
                    <a:latin typeface="Montserrat" panose="00000500000000000000" pitchFamily="50" charset="0"/>
                  </a:defRPr>
                </a:lvl1pPr>
              </a:lstStyle>
              <a:p>
                <a:pPr marL="171450" indent="-171450" algn="l">
                  <a:buFont typeface="Arial" panose="020B0604020202020204" pitchFamily="34" charset="0"/>
                  <a:buChar char="•"/>
                </a:pPr>
                <a:r>
                  <a:rPr lang="en-US" sz="900" b="0" dirty="0">
                    <a:solidFill>
                      <a:schemeClr val="tx2"/>
                    </a:solidFill>
                  </a:rPr>
                  <a:t>Sample Text Here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6452648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roup 46">
            <a:extLst>
              <a:ext uri="{FF2B5EF4-FFF2-40B4-BE49-F238E27FC236}">
                <a16:creationId xmlns:a16="http://schemas.microsoft.com/office/drawing/2014/main" id="{60F3F541-F3AF-499E-A80A-F18BC4A3403E}"/>
              </a:ext>
            </a:extLst>
          </p:cNvPr>
          <p:cNvGrpSpPr/>
          <p:nvPr/>
        </p:nvGrpSpPr>
        <p:grpSpPr>
          <a:xfrm>
            <a:off x="295176" y="485775"/>
            <a:ext cx="11601650" cy="5886450"/>
            <a:chOff x="571460" y="485775"/>
            <a:chExt cx="11246533" cy="5886450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F6B8E649-CDA2-4961-9DD0-6605DE21AC32}"/>
                </a:ext>
              </a:extLst>
            </p:cNvPr>
            <p:cNvGrpSpPr/>
            <p:nvPr/>
          </p:nvGrpSpPr>
          <p:grpSpPr>
            <a:xfrm>
              <a:off x="2006600" y="485775"/>
              <a:ext cx="2324109" cy="5886450"/>
              <a:chOff x="2006600" y="485775"/>
              <a:chExt cx="2324109" cy="5886450"/>
            </a:xfrm>
          </p:grpSpPr>
          <p:sp>
            <p:nvSpPr>
              <p:cNvPr id="4" name="Rectangle: Rounded Corners 3">
                <a:extLst>
                  <a:ext uri="{FF2B5EF4-FFF2-40B4-BE49-F238E27FC236}">
                    <a16:creationId xmlns:a16="http://schemas.microsoft.com/office/drawing/2014/main" id="{6EFA3534-E40A-4D82-9DE0-F4DF1DDDBD03}"/>
                  </a:ext>
                </a:extLst>
              </p:cNvPr>
              <p:cNvSpPr/>
              <p:nvPr/>
            </p:nvSpPr>
            <p:spPr bwMode="auto">
              <a:xfrm>
                <a:off x="2006600" y="485775"/>
                <a:ext cx="2324109" cy="5886450"/>
              </a:xfrm>
              <a:prstGeom prst="roundRect">
                <a:avLst>
                  <a:gd name="adj" fmla="val 7541"/>
                </a:avLst>
              </a:prstGeom>
              <a:noFill/>
              <a:ln>
                <a:solidFill>
                  <a:schemeClr val="accent2"/>
                </a:solidFill>
              </a:ln>
            </p:spPr>
            <p:txBody>
              <a:bodyPr lIns="0" tIns="0" rIns="0" bIns="0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F7E8290-BEE2-44A6-9443-E841A3EAF2B4}"/>
                  </a:ext>
                </a:extLst>
              </p:cNvPr>
              <p:cNvSpPr txBox="1"/>
              <p:nvPr/>
            </p:nvSpPr>
            <p:spPr>
              <a:xfrm>
                <a:off x="2491760" y="648592"/>
                <a:ext cx="1353789" cy="307777"/>
              </a:xfrm>
              <a:prstGeom prst="rect">
                <a:avLst/>
              </a:prstGeom>
              <a:noFill/>
            </p:spPr>
            <p:txBody>
              <a:bodyPr wrap="none" rtlCol="0" anchor="ctr" anchorCtr="0">
                <a:spAutoFit/>
              </a:bodyPr>
              <a:lstStyle/>
              <a:p>
                <a:pPr algn="ctr"/>
                <a:r>
                  <a:rPr lang="en-US" sz="1400" dirty="0">
                    <a:solidFill>
                      <a:schemeClr val="accent2"/>
                    </a:solidFill>
                    <a:latin typeface="Montserrat" panose="00000500000000000000" pitchFamily="50" charset="0"/>
                  </a:rPr>
                  <a:t>Month 1 20XX</a:t>
                </a:r>
              </a:p>
            </p:txBody>
          </p: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8D220CC4-E2BB-4A3B-B08E-C73816D37546}"/>
                  </a:ext>
                </a:extLst>
              </p:cNvPr>
              <p:cNvGrpSpPr/>
              <p:nvPr/>
            </p:nvGrpSpPr>
            <p:grpSpPr>
              <a:xfrm>
                <a:off x="2006600" y="1119186"/>
                <a:ext cx="2324109" cy="5253037"/>
                <a:chOff x="2006600" y="2877229"/>
                <a:chExt cx="2324109" cy="3532162"/>
              </a:xfrm>
            </p:grpSpPr>
            <p:sp>
              <p:nvSpPr>
                <p:cNvPr id="3" name="Rectangle: Top Corners Rounded 2">
                  <a:extLst>
                    <a:ext uri="{FF2B5EF4-FFF2-40B4-BE49-F238E27FC236}">
                      <a16:creationId xmlns:a16="http://schemas.microsoft.com/office/drawing/2014/main" id="{3CDA40EE-D98D-48AC-ADAF-2FAC4FE77F11}"/>
                    </a:ext>
                  </a:extLst>
                </p:cNvPr>
                <p:cNvSpPr/>
                <p:nvPr/>
              </p:nvSpPr>
              <p:spPr>
                <a:xfrm>
                  <a:off x="2006600" y="5268685"/>
                  <a:ext cx="2324109" cy="1140706"/>
                </a:xfrm>
                <a:prstGeom prst="round2SameRect">
                  <a:avLst>
                    <a:gd name="adj1" fmla="val 0"/>
                    <a:gd name="adj2" fmla="val 10106"/>
                  </a:avLst>
                </a:prstGeom>
                <a:solidFill>
                  <a:schemeClr val="accent4">
                    <a:alpha val="3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9870E098-5D2D-46A8-9EC8-3065122A2DAE}"/>
                    </a:ext>
                  </a:extLst>
                </p:cNvPr>
                <p:cNvSpPr/>
                <p:nvPr/>
              </p:nvSpPr>
              <p:spPr>
                <a:xfrm>
                  <a:off x="2006600" y="4072957"/>
                  <a:ext cx="2324109" cy="1140706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  <a:alpha val="1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" name="Rectangle 22">
                  <a:extLst>
                    <a:ext uri="{FF2B5EF4-FFF2-40B4-BE49-F238E27FC236}">
                      <a16:creationId xmlns:a16="http://schemas.microsoft.com/office/drawing/2014/main" id="{4448EE8D-81E2-43DA-9A09-C0B805D91611}"/>
                    </a:ext>
                  </a:extLst>
                </p:cNvPr>
                <p:cNvSpPr/>
                <p:nvPr/>
              </p:nvSpPr>
              <p:spPr>
                <a:xfrm>
                  <a:off x="2006600" y="2877229"/>
                  <a:ext cx="2324109" cy="1140706"/>
                </a:xfrm>
                <a:prstGeom prst="rect">
                  <a:avLst/>
                </a:prstGeom>
                <a:solidFill>
                  <a:schemeClr val="accent1">
                    <a:alpha val="1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288F6B7B-C03E-4E4C-B684-55CBE527F848}"/>
                </a:ext>
              </a:extLst>
            </p:cNvPr>
            <p:cNvGrpSpPr/>
            <p:nvPr/>
          </p:nvGrpSpPr>
          <p:grpSpPr>
            <a:xfrm>
              <a:off x="4502361" y="485775"/>
              <a:ext cx="2324109" cy="5886450"/>
              <a:chOff x="2006600" y="485775"/>
              <a:chExt cx="2324109" cy="5886450"/>
            </a:xfrm>
          </p:grpSpPr>
          <p:sp>
            <p:nvSpPr>
              <p:cNvPr id="27" name="Rectangle: Rounded Corners 26">
                <a:extLst>
                  <a:ext uri="{FF2B5EF4-FFF2-40B4-BE49-F238E27FC236}">
                    <a16:creationId xmlns:a16="http://schemas.microsoft.com/office/drawing/2014/main" id="{9296A801-C622-4A43-88FF-A9BA498BB27A}"/>
                  </a:ext>
                </a:extLst>
              </p:cNvPr>
              <p:cNvSpPr/>
              <p:nvPr/>
            </p:nvSpPr>
            <p:spPr bwMode="auto">
              <a:xfrm>
                <a:off x="2006600" y="485775"/>
                <a:ext cx="2324109" cy="5886450"/>
              </a:xfrm>
              <a:prstGeom prst="roundRect">
                <a:avLst>
                  <a:gd name="adj" fmla="val 7541"/>
                </a:avLst>
              </a:prstGeom>
              <a:noFill/>
              <a:ln>
                <a:solidFill>
                  <a:schemeClr val="accent2"/>
                </a:solidFill>
              </a:ln>
            </p:spPr>
            <p:txBody>
              <a:bodyPr lIns="0" tIns="0" rIns="0" bIns="0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9EF80754-8FC8-4AC0-A61D-DAA96CEC4B5D}"/>
                  </a:ext>
                </a:extLst>
              </p:cNvPr>
              <p:cNvSpPr txBox="1"/>
              <p:nvPr/>
            </p:nvSpPr>
            <p:spPr>
              <a:xfrm>
                <a:off x="2473115" y="648592"/>
                <a:ext cx="1391084" cy="307777"/>
              </a:xfrm>
              <a:prstGeom prst="rect">
                <a:avLst/>
              </a:prstGeom>
              <a:noFill/>
            </p:spPr>
            <p:txBody>
              <a:bodyPr wrap="none" rtlCol="0" anchor="ctr" anchorCtr="0">
                <a:spAutoFit/>
              </a:bodyPr>
              <a:lstStyle/>
              <a:p>
                <a:pPr algn="ctr"/>
                <a:r>
                  <a:rPr lang="en-US" sz="1400" dirty="0">
                    <a:solidFill>
                      <a:schemeClr val="accent2"/>
                    </a:solidFill>
                    <a:latin typeface="Montserrat" panose="00000500000000000000" pitchFamily="50" charset="0"/>
                  </a:rPr>
                  <a:t>Month 2 20XX</a:t>
                </a:r>
              </a:p>
            </p:txBody>
          </p:sp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0E089D79-0C0F-4499-8381-0ECA28CCE14B}"/>
                  </a:ext>
                </a:extLst>
              </p:cNvPr>
              <p:cNvGrpSpPr/>
              <p:nvPr/>
            </p:nvGrpSpPr>
            <p:grpSpPr>
              <a:xfrm>
                <a:off x="2006600" y="1119186"/>
                <a:ext cx="2324109" cy="5253037"/>
                <a:chOff x="2006600" y="2877229"/>
                <a:chExt cx="2324109" cy="3532162"/>
              </a:xfrm>
            </p:grpSpPr>
            <p:sp>
              <p:nvSpPr>
                <p:cNvPr id="30" name="Rectangle: Top Corners Rounded 29">
                  <a:extLst>
                    <a:ext uri="{FF2B5EF4-FFF2-40B4-BE49-F238E27FC236}">
                      <a16:creationId xmlns:a16="http://schemas.microsoft.com/office/drawing/2014/main" id="{9F3433DD-A927-4D0E-937A-A26F23274DB9}"/>
                    </a:ext>
                  </a:extLst>
                </p:cNvPr>
                <p:cNvSpPr/>
                <p:nvPr/>
              </p:nvSpPr>
              <p:spPr>
                <a:xfrm>
                  <a:off x="2006600" y="5268685"/>
                  <a:ext cx="2324109" cy="1140706"/>
                </a:xfrm>
                <a:prstGeom prst="round2SameRect">
                  <a:avLst>
                    <a:gd name="adj1" fmla="val 0"/>
                    <a:gd name="adj2" fmla="val 10106"/>
                  </a:avLst>
                </a:prstGeom>
                <a:solidFill>
                  <a:schemeClr val="accent4">
                    <a:alpha val="3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9B0D75D1-3ABF-4803-8156-D69BF5B31F45}"/>
                    </a:ext>
                  </a:extLst>
                </p:cNvPr>
                <p:cNvSpPr/>
                <p:nvPr/>
              </p:nvSpPr>
              <p:spPr>
                <a:xfrm>
                  <a:off x="2006600" y="4072957"/>
                  <a:ext cx="2324109" cy="1140706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  <a:alpha val="1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" name="Rectangle 31">
                  <a:extLst>
                    <a:ext uri="{FF2B5EF4-FFF2-40B4-BE49-F238E27FC236}">
                      <a16:creationId xmlns:a16="http://schemas.microsoft.com/office/drawing/2014/main" id="{D03F9106-361B-4625-B136-B0B4BD5FA6D4}"/>
                    </a:ext>
                  </a:extLst>
                </p:cNvPr>
                <p:cNvSpPr/>
                <p:nvPr/>
              </p:nvSpPr>
              <p:spPr>
                <a:xfrm>
                  <a:off x="2006600" y="2877229"/>
                  <a:ext cx="2324109" cy="1140706"/>
                </a:xfrm>
                <a:prstGeom prst="rect">
                  <a:avLst/>
                </a:prstGeom>
                <a:solidFill>
                  <a:schemeClr val="accent1">
                    <a:alpha val="1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E976480E-5F8B-4F11-97B9-E54337C545F5}"/>
                </a:ext>
              </a:extLst>
            </p:cNvPr>
            <p:cNvGrpSpPr/>
            <p:nvPr/>
          </p:nvGrpSpPr>
          <p:grpSpPr>
            <a:xfrm>
              <a:off x="6998122" y="485775"/>
              <a:ext cx="2324109" cy="5886450"/>
              <a:chOff x="2006600" y="485775"/>
              <a:chExt cx="2324109" cy="5886450"/>
            </a:xfrm>
          </p:grpSpPr>
          <p:sp>
            <p:nvSpPr>
              <p:cNvPr id="34" name="Rectangle: Rounded Corners 33">
                <a:extLst>
                  <a:ext uri="{FF2B5EF4-FFF2-40B4-BE49-F238E27FC236}">
                    <a16:creationId xmlns:a16="http://schemas.microsoft.com/office/drawing/2014/main" id="{E46F9E5A-F802-4118-8E89-D130406A3FA0}"/>
                  </a:ext>
                </a:extLst>
              </p:cNvPr>
              <p:cNvSpPr/>
              <p:nvPr/>
            </p:nvSpPr>
            <p:spPr bwMode="auto">
              <a:xfrm>
                <a:off x="2006600" y="485775"/>
                <a:ext cx="2324109" cy="5886450"/>
              </a:xfrm>
              <a:prstGeom prst="roundRect">
                <a:avLst>
                  <a:gd name="adj" fmla="val 7541"/>
                </a:avLst>
              </a:prstGeom>
              <a:noFill/>
              <a:ln>
                <a:solidFill>
                  <a:schemeClr val="accent2"/>
                </a:solidFill>
              </a:ln>
            </p:spPr>
            <p:txBody>
              <a:bodyPr lIns="0" tIns="0" rIns="0" bIns="0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DFE9EB65-9E05-48EC-957A-EBE5665FFBDD}"/>
                  </a:ext>
                </a:extLst>
              </p:cNvPr>
              <p:cNvSpPr txBox="1"/>
              <p:nvPr/>
            </p:nvSpPr>
            <p:spPr>
              <a:xfrm>
                <a:off x="2473891" y="648592"/>
                <a:ext cx="1389531" cy="307777"/>
              </a:xfrm>
              <a:prstGeom prst="rect">
                <a:avLst/>
              </a:prstGeom>
              <a:noFill/>
            </p:spPr>
            <p:txBody>
              <a:bodyPr wrap="none" rtlCol="0" anchor="ctr" anchorCtr="0">
                <a:spAutoFit/>
              </a:bodyPr>
              <a:lstStyle/>
              <a:p>
                <a:pPr algn="ctr"/>
                <a:r>
                  <a:rPr lang="en-US" sz="1400" dirty="0">
                    <a:solidFill>
                      <a:schemeClr val="accent2"/>
                    </a:solidFill>
                    <a:latin typeface="Montserrat" panose="00000500000000000000" pitchFamily="50" charset="0"/>
                  </a:rPr>
                  <a:t>Month 3 20XX</a:t>
                </a:r>
              </a:p>
            </p:txBody>
          </p:sp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id="{B83033C2-8FA1-4193-A833-92AB4E35E608}"/>
                  </a:ext>
                </a:extLst>
              </p:cNvPr>
              <p:cNvGrpSpPr/>
              <p:nvPr/>
            </p:nvGrpSpPr>
            <p:grpSpPr>
              <a:xfrm>
                <a:off x="2006600" y="1119186"/>
                <a:ext cx="2324109" cy="5253037"/>
                <a:chOff x="2006600" y="2877229"/>
                <a:chExt cx="2324109" cy="3532162"/>
              </a:xfrm>
            </p:grpSpPr>
            <p:sp>
              <p:nvSpPr>
                <p:cNvPr id="37" name="Rectangle: Top Corners Rounded 36">
                  <a:extLst>
                    <a:ext uri="{FF2B5EF4-FFF2-40B4-BE49-F238E27FC236}">
                      <a16:creationId xmlns:a16="http://schemas.microsoft.com/office/drawing/2014/main" id="{CB721299-3E43-48EE-B7EA-98E56C27D34E}"/>
                    </a:ext>
                  </a:extLst>
                </p:cNvPr>
                <p:cNvSpPr/>
                <p:nvPr/>
              </p:nvSpPr>
              <p:spPr>
                <a:xfrm>
                  <a:off x="2006600" y="5268685"/>
                  <a:ext cx="2324109" cy="1140706"/>
                </a:xfrm>
                <a:prstGeom prst="round2SameRect">
                  <a:avLst>
                    <a:gd name="adj1" fmla="val 0"/>
                    <a:gd name="adj2" fmla="val 10106"/>
                  </a:avLst>
                </a:prstGeom>
                <a:solidFill>
                  <a:schemeClr val="accent4">
                    <a:alpha val="3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" name="Rectangle 37">
                  <a:extLst>
                    <a:ext uri="{FF2B5EF4-FFF2-40B4-BE49-F238E27FC236}">
                      <a16:creationId xmlns:a16="http://schemas.microsoft.com/office/drawing/2014/main" id="{3991CA1A-1A9E-4130-871F-21741EB4EBFA}"/>
                    </a:ext>
                  </a:extLst>
                </p:cNvPr>
                <p:cNvSpPr/>
                <p:nvPr/>
              </p:nvSpPr>
              <p:spPr>
                <a:xfrm>
                  <a:off x="2006600" y="4072957"/>
                  <a:ext cx="2324109" cy="1140706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  <a:alpha val="1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9771DC62-4B73-44B3-A90E-AEEAEC0F4791}"/>
                    </a:ext>
                  </a:extLst>
                </p:cNvPr>
                <p:cNvSpPr/>
                <p:nvPr/>
              </p:nvSpPr>
              <p:spPr>
                <a:xfrm>
                  <a:off x="2006600" y="2877229"/>
                  <a:ext cx="2324109" cy="1140706"/>
                </a:xfrm>
                <a:prstGeom prst="rect">
                  <a:avLst/>
                </a:prstGeom>
                <a:solidFill>
                  <a:schemeClr val="accent1">
                    <a:alpha val="1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44BB86FA-EF50-4772-AD16-149E16204788}"/>
                </a:ext>
              </a:extLst>
            </p:cNvPr>
            <p:cNvGrpSpPr/>
            <p:nvPr/>
          </p:nvGrpSpPr>
          <p:grpSpPr>
            <a:xfrm>
              <a:off x="9493884" y="485775"/>
              <a:ext cx="2324109" cy="5886450"/>
              <a:chOff x="2006600" y="485775"/>
              <a:chExt cx="2324109" cy="5886450"/>
            </a:xfrm>
          </p:grpSpPr>
          <p:sp>
            <p:nvSpPr>
              <p:cNvPr id="41" name="Rectangle: Rounded Corners 40">
                <a:extLst>
                  <a:ext uri="{FF2B5EF4-FFF2-40B4-BE49-F238E27FC236}">
                    <a16:creationId xmlns:a16="http://schemas.microsoft.com/office/drawing/2014/main" id="{86F3441B-E169-45F2-899A-C54A17999835}"/>
                  </a:ext>
                </a:extLst>
              </p:cNvPr>
              <p:cNvSpPr/>
              <p:nvPr/>
            </p:nvSpPr>
            <p:spPr bwMode="auto">
              <a:xfrm>
                <a:off x="2006600" y="485775"/>
                <a:ext cx="2324109" cy="5886450"/>
              </a:xfrm>
              <a:prstGeom prst="roundRect">
                <a:avLst>
                  <a:gd name="adj" fmla="val 7541"/>
                </a:avLst>
              </a:prstGeom>
              <a:noFill/>
              <a:ln>
                <a:solidFill>
                  <a:schemeClr val="accent2"/>
                </a:solidFill>
              </a:ln>
            </p:spPr>
            <p:txBody>
              <a:bodyPr lIns="0" tIns="0" rIns="0" bIns="0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5FD485DB-4FBA-448F-BD2E-1D3396AEF219}"/>
                  </a:ext>
                </a:extLst>
              </p:cNvPr>
              <p:cNvSpPr txBox="1"/>
              <p:nvPr/>
            </p:nvSpPr>
            <p:spPr>
              <a:xfrm>
                <a:off x="2465345" y="648592"/>
                <a:ext cx="1406624" cy="307777"/>
              </a:xfrm>
              <a:prstGeom prst="rect">
                <a:avLst/>
              </a:prstGeom>
              <a:noFill/>
            </p:spPr>
            <p:txBody>
              <a:bodyPr wrap="none" rtlCol="0" anchor="ctr" anchorCtr="0">
                <a:spAutoFit/>
              </a:bodyPr>
              <a:lstStyle/>
              <a:p>
                <a:pPr algn="ctr"/>
                <a:r>
                  <a:rPr lang="en-US" sz="1400" dirty="0">
                    <a:solidFill>
                      <a:schemeClr val="accent2"/>
                    </a:solidFill>
                    <a:latin typeface="Montserrat" panose="00000500000000000000" pitchFamily="50" charset="0"/>
                  </a:rPr>
                  <a:t>Month 4 20XX</a:t>
                </a:r>
              </a:p>
            </p:txBody>
          </p:sp>
          <p:grpSp>
            <p:nvGrpSpPr>
              <p:cNvPr id="43" name="Group 42">
                <a:extLst>
                  <a:ext uri="{FF2B5EF4-FFF2-40B4-BE49-F238E27FC236}">
                    <a16:creationId xmlns:a16="http://schemas.microsoft.com/office/drawing/2014/main" id="{DAE07B0F-3B28-4802-AB69-03C9042FD31A}"/>
                  </a:ext>
                </a:extLst>
              </p:cNvPr>
              <p:cNvGrpSpPr/>
              <p:nvPr/>
            </p:nvGrpSpPr>
            <p:grpSpPr>
              <a:xfrm>
                <a:off x="2006600" y="1119186"/>
                <a:ext cx="2324109" cy="5253037"/>
                <a:chOff x="2006600" y="2877229"/>
                <a:chExt cx="2324109" cy="3532162"/>
              </a:xfrm>
            </p:grpSpPr>
            <p:sp>
              <p:nvSpPr>
                <p:cNvPr id="44" name="Rectangle: Top Corners Rounded 43">
                  <a:extLst>
                    <a:ext uri="{FF2B5EF4-FFF2-40B4-BE49-F238E27FC236}">
                      <a16:creationId xmlns:a16="http://schemas.microsoft.com/office/drawing/2014/main" id="{E82C072F-7AA0-4ADF-AF7C-98D99FF7EFB9}"/>
                    </a:ext>
                  </a:extLst>
                </p:cNvPr>
                <p:cNvSpPr/>
                <p:nvPr/>
              </p:nvSpPr>
              <p:spPr>
                <a:xfrm>
                  <a:off x="2006600" y="5268685"/>
                  <a:ext cx="2324109" cy="1140706"/>
                </a:xfrm>
                <a:prstGeom prst="round2SameRect">
                  <a:avLst>
                    <a:gd name="adj1" fmla="val 0"/>
                    <a:gd name="adj2" fmla="val 10106"/>
                  </a:avLst>
                </a:prstGeom>
                <a:solidFill>
                  <a:schemeClr val="accent4">
                    <a:alpha val="3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" name="Rectangle 44">
                  <a:extLst>
                    <a:ext uri="{FF2B5EF4-FFF2-40B4-BE49-F238E27FC236}">
                      <a16:creationId xmlns:a16="http://schemas.microsoft.com/office/drawing/2014/main" id="{5BE855DB-5830-4AC8-B3B1-DF3BB699FCA8}"/>
                    </a:ext>
                  </a:extLst>
                </p:cNvPr>
                <p:cNvSpPr/>
                <p:nvPr/>
              </p:nvSpPr>
              <p:spPr>
                <a:xfrm>
                  <a:off x="2006600" y="4072957"/>
                  <a:ext cx="2324109" cy="1140706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  <a:alpha val="1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" name="Rectangle 45">
                  <a:extLst>
                    <a:ext uri="{FF2B5EF4-FFF2-40B4-BE49-F238E27FC236}">
                      <a16:creationId xmlns:a16="http://schemas.microsoft.com/office/drawing/2014/main" id="{84F4B462-F8EA-4BF5-A8C3-1DD283526C0B}"/>
                    </a:ext>
                  </a:extLst>
                </p:cNvPr>
                <p:cNvSpPr/>
                <p:nvPr/>
              </p:nvSpPr>
              <p:spPr>
                <a:xfrm>
                  <a:off x="2006600" y="2877229"/>
                  <a:ext cx="2324109" cy="1140706"/>
                </a:xfrm>
                <a:prstGeom prst="rect">
                  <a:avLst/>
                </a:prstGeom>
                <a:solidFill>
                  <a:schemeClr val="accent1">
                    <a:alpha val="1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1CE99D2-04DF-4C74-964D-0F861A4A7454}"/>
                </a:ext>
              </a:extLst>
            </p:cNvPr>
            <p:cNvSpPr txBox="1"/>
            <p:nvPr/>
          </p:nvSpPr>
          <p:spPr>
            <a:xfrm>
              <a:off x="872824" y="1805833"/>
              <a:ext cx="962123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500" b="1" dirty="0">
                  <a:solidFill>
                    <a:schemeClr val="accent1"/>
                  </a:solidFill>
                  <a:latin typeface="Montserrat" panose="00000500000000000000" pitchFamily="50" charset="0"/>
                </a:rPr>
                <a:t>Current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047092BA-F53E-420D-8ED4-ED569629D371}"/>
                </a:ext>
              </a:extLst>
            </p:cNvPr>
            <p:cNvSpPr txBox="1"/>
            <p:nvPr/>
          </p:nvSpPr>
          <p:spPr>
            <a:xfrm>
              <a:off x="571460" y="3584122"/>
              <a:ext cx="1263487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5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Montserrat" panose="00000500000000000000" pitchFamily="50" charset="0"/>
                </a:rPr>
                <a:t>Near-Term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FCC6555F-1272-4BD9-A4AD-DB259E1A501F}"/>
                </a:ext>
              </a:extLst>
            </p:cNvPr>
            <p:cNvSpPr txBox="1"/>
            <p:nvPr/>
          </p:nvSpPr>
          <p:spPr>
            <a:xfrm>
              <a:off x="975416" y="5396351"/>
              <a:ext cx="859531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500" b="1" dirty="0">
                  <a:solidFill>
                    <a:schemeClr val="accent4">
                      <a:lumMod val="75000"/>
                    </a:schemeClr>
                  </a:solidFill>
                  <a:latin typeface="Montserrat" panose="00000500000000000000" pitchFamily="50" charset="0"/>
                </a:rPr>
                <a:t>Future</a:t>
              </a:r>
            </a:p>
          </p:txBody>
        </p:sp>
      </p:grp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5F3A99FC-8BE7-442F-B2F4-7507D44252A8}"/>
              </a:ext>
            </a:extLst>
          </p:cNvPr>
          <p:cNvSpPr/>
          <p:nvPr/>
        </p:nvSpPr>
        <p:spPr>
          <a:xfrm>
            <a:off x="1862531" y="1220205"/>
            <a:ext cx="2223694" cy="2434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38100" dist="38100" dir="2700000" sx="97000" sy="97000" algn="tl" rotWithShape="0">
              <a:schemeClr val="tx2"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18288" rtlCol="0" anchor="ctr"/>
          <a:lstStyle/>
          <a:p>
            <a:r>
              <a:rPr lang="en-US" sz="900" dirty="0">
                <a:solidFill>
                  <a:schemeClr val="tx2"/>
                </a:solidFill>
                <a:latin typeface="Montserrat" panose="00000500000000000000" pitchFamily="50" charset="0"/>
              </a:rPr>
              <a:t>Google Chrome Browser</a:t>
            </a:r>
          </a:p>
        </p:txBody>
      </p:sp>
      <p:sp>
        <p:nvSpPr>
          <p:cNvPr id="61" name="Rectangle: Rounded Corners 60">
            <a:extLst>
              <a:ext uri="{FF2B5EF4-FFF2-40B4-BE49-F238E27FC236}">
                <a16:creationId xmlns:a16="http://schemas.microsoft.com/office/drawing/2014/main" id="{1E26411C-534D-45E6-8A96-8D0D0F372E02}"/>
              </a:ext>
            </a:extLst>
          </p:cNvPr>
          <p:cNvSpPr/>
          <p:nvPr/>
        </p:nvSpPr>
        <p:spPr>
          <a:xfrm>
            <a:off x="1862531" y="4776784"/>
            <a:ext cx="2223694" cy="2434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38100" dist="38100" dir="2700000" sx="97000" sy="97000" algn="tl" rotWithShape="0">
              <a:schemeClr val="tx2"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18288" rtlCol="0" anchor="ctr"/>
          <a:lstStyle/>
          <a:p>
            <a:r>
              <a:rPr lang="en-US" sz="900" dirty="0">
                <a:solidFill>
                  <a:schemeClr val="tx2"/>
                </a:solidFill>
                <a:latin typeface="Montserrat" panose="00000500000000000000" pitchFamily="50" charset="0"/>
              </a:rPr>
              <a:t>Comments Require Approval</a:t>
            </a:r>
          </a:p>
        </p:txBody>
      </p:sp>
      <p:sp>
        <p:nvSpPr>
          <p:cNvPr id="73" name="Rectangle: Rounded Corners 72">
            <a:extLst>
              <a:ext uri="{FF2B5EF4-FFF2-40B4-BE49-F238E27FC236}">
                <a16:creationId xmlns:a16="http://schemas.microsoft.com/office/drawing/2014/main" id="{DC25C1CF-79B2-4C10-8B0C-D68FC6F737F4}"/>
              </a:ext>
            </a:extLst>
          </p:cNvPr>
          <p:cNvSpPr/>
          <p:nvPr/>
        </p:nvSpPr>
        <p:spPr>
          <a:xfrm>
            <a:off x="1862531" y="2998495"/>
            <a:ext cx="2223694" cy="2434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38100" dist="38100" dir="2700000" sx="97000" sy="97000" algn="tl" rotWithShape="0">
              <a:schemeClr val="tx2"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18288" rtlCol="0" anchor="ctr"/>
          <a:lstStyle/>
          <a:p>
            <a:r>
              <a:rPr lang="en-US" sz="900" dirty="0">
                <a:solidFill>
                  <a:schemeClr val="tx2"/>
                </a:solidFill>
                <a:latin typeface="Montserrat" panose="00000500000000000000" pitchFamily="50" charset="0"/>
              </a:rPr>
              <a:t>Advance Interactions</a:t>
            </a:r>
          </a:p>
        </p:txBody>
      </p:sp>
      <p:sp>
        <p:nvSpPr>
          <p:cNvPr id="93" name="Rectangle: Rounded Corners 92">
            <a:extLst>
              <a:ext uri="{FF2B5EF4-FFF2-40B4-BE49-F238E27FC236}">
                <a16:creationId xmlns:a16="http://schemas.microsoft.com/office/drawing/2014/main" id="{EAC9B436-0E62-4EEC-863C-27264A1F1477}"/>
              </a:ext>
            </a:extLst>
          </p:cNvPr>
          <p:cNvSpPr/>
          <p:nvPr/>
        </p:nvSpPr>
        <p:spPr>
          <a:xfrm>
            <a:off x="9586232" y="1220205"/>
            <a:ext cx="2223694" cy="2434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38100" dist="38100" dir="2700000" sx="97000" sy="97000" algn="tl" rotWithShape="0">
              <a:schemeClr val="tx2"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18288" rtlCol="0" anchor="ctr"/>
          <a:lstStyle/>
          <a:p>
            <a:r>
              <a:rPr lang="en-US" sz="900" dirty="0">
                <a:solidFill>
                  <a:schemeClr val="tx2"/>
                </a:solidFill>
                <a:latin typeface="Montserrat" panose="00000500000000000000" pitchFamily="50" charset="0"/>
              </a:rPr>
              <a:t>Description Formatting</a:t>
            </a:r>
          </a:p>
        </p:txBody>
      </p:sp>
      <p:sp>
        <p:nvSpPr>
          <p:cNvPr id="94" name="Rectangle: Rounded Corners 93">
            <a:extLst>
              <a:ext uri="{FF2B5EF4-FFF2-40B4-BE49-F238E27FC236}">
                <a16:creationId xmlns:a16="http://schemas.microsoft.com/office/drawing/2014/main" id="{6F4E3AAE-1C27-40B4-A5B2-96C51B9F556E}"/>
              </a:ext>
            </a:extLst>
          </p:cNvPr>
          <p:cNvSpPr/>
          <p:nvPr/>
        </p:nvSpPr>
        <p:spPr>
          <a:xfrm>
            <a:off x="9586232" y="1532947"/>
            <a:ext cx="2223694" cy="2434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38100" dist="38100" dir="2700000" sx="97000" sy="97000" algn="tl" rotWithShape="0">
              <a:schemeClr val="tx2"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18288" rtlCol="0" anchor="ctr"/>
          <a:lstStyle/>
          <a:p>
            <a:r>
              <a:rPr lang="en-US" sz="900" dirty="0">
                <a:solidFill>
                  <a:schemeClr val="tx2"/>
                </a:solidFill>
                <a:latin typeface="Montserrat" panose="00000500000000000000" pitchFamily="50" charset="0"/>
              </a:rPr>
              <a:t>Auto Save</a:t>
            </a:r>
          </a:p>
        </p:txBody>
      </p:sp>
      <p:sp>
        <p:nvSpPr>
          <p:cNvPr id="88" name="Rectangle: Rounded Corners 87">
            <a:extLst>
              <a:ext uri="{FF2B5EF4-FFF2-40B4-BE49-F238E27FC236}">
                <a16:creationId xmlns:a16="http://schemas.microsoft.com/office/drawing/2014/main" id="{5B7275C1-9A9C-405E-957C-418F5C102FD0}"/>
              </a:ext>
            </a:extLst>
          </p:cNvPr>
          <p:cNvSpPr/>
          <p:nvPr/>
        </p:nvSpPr>
        <p:spPr>
          <a:xfrm>
            <a:off x="9586232" y="4776784"/>
            <a:ext cx="2223694" cy="2434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38100" dist="38100" dir="2700000" sx="97000" sy="97000" algn="tl" rotWithShape="0">
              <a:schemeClr val="tx2"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18288" rtlCol="0" anchor="ctr"/>
          <a:lstStyle/>
          <a:p>
            <a:r>
              <a:rPr lang="en-US" sz="900" dirty="0">
                <a:solidFill>
                  <a:schemeClr val="tx2"/>
                </a:solidFill>
                <a:latin typeface="Montserrat" panose="00000500000000000000" pitchFamily="50" charset="0"/>
              </a:rPr>
              <a:t>Developer Dashboard</a:t>
            </a:r>
          </a:p>
        </p:txBody>
      </p:sp>
      <p:sp>
        <p:nvSpPr>
          <p:cNvPr id="89" name="Rectangle: Rounded Corners 88">
            <a:extLst>
              <a:ext uri="{FF2B5EF4-FFF2-40B4-BE49-F238E27FC236}">
                <a16:creationId xmlns:a16="http://schemas.microsoft.com/office/drawing/2014/main" id="{93499C60-EF0F-4D41-BE42-7D3800AAD3DA}"/>
              </a:ext>
            </a:extLst>
          </p:cNvPr>
          <p:cNvSpPr/>
          <p:nvPr/>
        </p:nvSpPr>
        <p:spPr>
          <a:xfrm>
            <a:off x="9586232" y="5089526"/>
            <a:ext cx="2223694" cy="2434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38100" dist="38100" dir="2700000" sx="97000" sy="97000" algn="tl" rotWithShape="0">
              <a:schemeClr val="tx2"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18288" rtlCol="0" anchor="ctr"/>
          <a:lstStyle/>
          <a:p>
            <a:r>
              <a:rPr lang="en-US" sz="900" dirty="0">
                <a:solidFill>
                  <a:schemeClr val="tx2"/>
                </a:solidFill>
                <a:latin typeface="Montserrat" panose="00000500000000000000" pitchFamily="50" charset="0"/>
              </a:rPr>
              <a:t>Interactive Messages</a:t>
            </a:r>
          </a:p>
        </p:txBody>
      </p:sp>
      <p:sp>
        <p:nvSpPr>
          <p:cNvPr id="112" name="Rectangle: Rounded Corners 111">
            <a:extLst>
              <a:ext uri="{FF2B5EF4-FFF2-40B4-BE49-F238E27FC236}">
                <a16:creationId xmlns:a16="http://schemas.microsoft.com/office/drawing/2014/main" id="{884405CC-5163-4212-A877-64459238D37E}"/>
              </a:ext>
            </a:extLst>
          </p:cNvPr>
          <p:cNvSpPr/>
          <p:nvPr/>
        </p:nvSpPr>
        <p:spPr>
          <a:xfrm>
            <a:off x="7011665" y="1220205"/>
            <a:ext cx="2223694" cy="2434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38100" dist="38100" dir="2700000" sx="97000" sy="97000" algn="tl" rotWithShape="0">
              <a:schemeClr val="tx2"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18288" rtlCol="0" anchor="ctr"/>
          <a:lstStyle/>
          <a:p>
            <a:r>
              <a:rPr lang="en-US" sz="900" dirty="0">
                <a:solidFill>
                  <a:schemeClr val="tx2"/>
                </a:solidFill>
                <a:latin typeface="Montserrat" panose="00000500000000000000" pitchFamily="50" charset="0"/>
              </a:rPr>
              <a:t>File type support</a:t>
            </a:r>
          </a:p>
        </p:txBody>
      </p:sp>
      <p:sp>
        <p:nvSpPr>
          <p:cNvPr id="113" name="Rectangle: Rounded Corners 112">
            <a:extLst>
              <a:ext uri="{FF2B5EF4-FFF2-40B4-BE49-F238E27FC236}">
                <a16:creationId xmlns:a16="http://schemas.microsoft.com/office/drawing/2014/main" id="{D38FD1F6-C78D-4FE4-BC91-0FEF783EAA11}"/>
              </a:ext>
            </a:extLst>
          </p:cNvPr>
          <p:cNvSpPr/>
          <p:nvPr/>
        </p:nvSpPr>
        <p:spPr>
          <a:xfrm>
            <a:off x="7011665" y="1532947"/>
            <a:ext cx="2223694" cy="2434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38100" dist="38100" dir="2700000" sx="97000" sy="97000" algn="tl" rotWithShape="0">
              <a:schemeClr val="tx2"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18288" rtlCol="0" anchor="ctr"/>
          <a:lstStyle/>
          <a:p>
            <a:r>
              <a:rPr lang="en-US" sz="900" dirty="0">
                <a:solidFill>
                  <a:schemeClr val="tx2"/>
                </a:solidFill>
                <a:latin typeface="Montserrat" panose="00000500000000000000" pitchFamily="50" charset="0"/>
              </a:rPr>
              <a:t>Filters</a:t>
            </a:r>
          </a:p>
        </p:txBody>
      </p:sp>
      <p:sp>
        <p:nvSpPr>
          <p:cNvPr id="114" name="Rectangle: Rounded Corners 113">
            <a:extLst>
              <a:ext uri="{FF2B5EF4-FFF2-40B4-BE49-F238E27FC236}">
                <a16:creationId xmlns:a16="http://schemas.microsoft.com/office/drawing/2014/main" id="{4AB9AE14-3AF4-4811-974E-4ACFE059840E}"/>
              </a:ext>
            </a:extLst>
          </p:cNvPr>
          <p:cNvSpPr/>
          <p:nvPr/>
        </p:nvSpPr>
        <p:spPr>
          <a:xfrm>
            <a:off x="7011665" y="1845690"/>
            <a:ext cx="2223694" cy="2434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38100" dist="38100" dir="2700000" sx="97000" sy="97000" algn="tl" rotWithShape="0">
              <a:schemeClr val="tx2"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18288" rtlCol="0" anchor="ctr"/>
          <a:lstStyle/>
          <a:p>
            <a:r>
              <a:rPr lang="en-US" sz="900" dirty="0">
                <a:solidFill>
                  <a:schemeClr val="tx2"/>
                </a:solidFill>
                <a:latin typeface="Montserrat" panose="00000500000000000000" pitchFamily="50" charset="0"/>
              </a:rPr>
              <a:t>Executive View</a:t>
            </a:r>
          </a:p>
        </p:txBody>
      </p:sp>
      <p:sp>
        <p:nvSpPr>
          <p:cNvPr id="107" name="Rectangle: Rounded Corners 106">
            <a:extLst>
              <a:ext uri="{FF2B5EF4-FFF2-40B4-BE49-F238E27FC236}">
                <a16:creationId xmlns:a16="http://schemas.microsoft.com/office/drawing/2014/main" id="{AF470FBC-545B-42E5-B519-311C9C0E67E2}"/>
              </a:ext>
            </a:extLst>
          </p:cNvPr>
          <p:cNvSpPr/>
          <p:nvPr/>
        </p:nvSpPr>
        <p:spPr>
          <a:xfrm>
            <a:off x="7011665" y="4776784"/>
            <a:ext cx="2223694" cy="2434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38100" dist="38100" dir="2700000" sx="97000" sy="97000" algn="tl" rotWithShape="0">
              <a:schemeClr val="tx2"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18288" rtlCol="0" anchor="ctr"/>
          <a:lstStyle/>
          <a:p>
            <a:r>
              <a:rPr lang="en-US" sz="900" dirty="0">
                <a:solidFill>
                  <a:schemeClr val="tx2"/>
                </a:solidFill>
                <a:latin typeface="Montserrat" panose="00000500000000000000" pitchFamily="50" charset="0"/>
              </a:rPr>
              <a:t>Content Sharing</a:t>
            </a:r>
          </a:p>
        </p:txBody>
      </p:sp>
      <p:sp>
        <p:nvSpPr>
          <p:cNvPr id="108" name="Rectangle: Rounded Corners 107">
            <a:extLst>
              <a:ext uri="{FF2B5EF4-FFF2-40B4-BE49-F238E27FC236}">
                <a16:creationId xmlns:a16="http://schemas.microsoft.com/office/drawing/2014/main" id="{DC7F4C65-F253-43A4-A0BF-B511CC32CF46}"/>
              </a:ext>
            </a:extLst>
          </p:cNvPr>
          <p:cNvSpPr/>
          <p:nvPr/>
        </p:nvSpPr>
        <p:spPr>
          <a:xfrm>
            <a:off x="7011665" y="5089526"/>
            <a:ext cx="2223694" cy="2434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38100" dist="38100" dir="2700000" sx="97000" sy="97000" algn="tl" rotWithShape="0">
              <a:schemeClr val="tx2"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18288" rtlCol="0" anchor="ctr"/>
          <a:lstStyle/>
          <a:p>
            <a:r>
              <a:rPr lang="en-US" sz="900" dirty="0">
                <a:solidFill>
                  <a:schemeClr val="tx2"/>
                </a:solidFill>
                <a:latin typeface="Montserrat" panose="00000500000000000000" pitchFamily="50" charset="0"/>
              </a:rPr>
              <a:t>CRM Integration</a:t>
            </a:r>
          </a:p>
        </p:txBody>
      </p:sp>
      <p:sp>
        <p:nvSpPr>
          <p:cNvPr id="126" name="Rectangle: Rounded Corners 125">
            <a:extLst>
              <a:ext uri="{FF2B5EF4-FFF2-40B4-BE49-F238E27FC236}">
                <a16:creationId xmlns:a16="http://schemas.microsoft.com/office/drawing/2014/main" id="{C988AFFD-AFE0-4B42-A1F7-1F3C600E8496}"/>
              </a:ext>
            </a:extLst>
          </p:cNvPr>
          <p:cNvSpPr/>
          <p:nvPr/>
        </p:nvSpPr>
        <p:spPr>
          <a:xfrm>
            <a:off x="4437098" y="4776784"/>
            <a:ext cx="2223694" cy="2434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38100" dist="38100" dir="2700000" sx="97000" sy="97000" algn="tl" rotWithShape="0">
              <a:schemeClr val="tx2"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18288" rtlCol="0" anchor="ctr"/>
          <a:lstStyle/>
          <a:p>
            <a:r>
              <a:rPr lang="en-US" sz="900" dirty="0">
                <a:solidFill>
                  <a:schemeClr val="tx2"/>
                </a:solidFill>
                <a:latin typeface="Montserrat" panose="00000500000000000000" pitchFamily="50" charset="0"/>
              </a:rPr>
              <a:t>Issue Map</a:t>
            </a:r>
          </a:p>
        </p:txBody>
      </p:sp>
      <p:sp>
        <p:nvSpPr>
          <p:cNvPr id="127" name="Rectangle: Rounded Corners 126">
            <a:extLst>
              <a:ext uri="{FF2B5EF4-FFF2-40B4-BE49-F238E27FC236}">
                <a16:creationId xmlns:a16="http://schemas.microsoft.com/office/drawing/2014/main" id="{88D4816F-7CEC-46BE-A1EF-2790C7569990}"/>
              </a:ext>
            </a:extLst>
          </p:cNvPr>
          <p:cNvSpPr/>
          <p:nvPr/>
        </p:nvSpPr>
        <p:spPr>
          <a:xfrm>
            <a:off x="4437098" y="5089526"/>
            <a:ext cx="2223694" cy="2434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38100" dist="38100" dir="2700000" sx="97000" sy="97000" algn="tl" rotWithShape="0">
              <a:schemeClr val="tx2"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18288" rtlCol="0" anchor="ctr"/>
          <a:lstStyle/>
          <a:p>
            <a:r>
              <a:rPr lang="en-US" sz="900" dirty="0">
                <a:solidFill>
                  <a:schemeClr val="tx2"/>
                </a:solidFill>
                <a:latin typeface="Montserrat" panose="00000500000000000000" pitchFamily="50" charset="0"/>
              </a:rPr>
              <a:t>SQL Support</a:t>
            </a:r>
          </a:p>
        </p:txBody>
      </p:sp>
      <p:sp>
        <p:nvSpPr>
          <p:cNvPr id="121" name="Rectangle: Rounded Corners 120">
            <a:extLst>
              <a:ext uri="{FF2B5EF4-FFF2-40B4-BE49-F238E27FC236}">
                <a16:creationId xmlns:a16="http://schemas.microsoft.com/office/drawing/2014/main" id="{D46BE6B7-C370-4976-885D-98CC1D1558B3}"/>
              </a:ext>
            </a:extLst>
          </p:cNvPr>
          <p:cNvSpPr/>
          <p:nvPr/>
        </p:nvSpPr>
        <p:spPr>
          <a:xfrm>
            <a:off x="4437098" y="2998495"/>
            <a:ext cx="2223694" cy="2434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38100" dist="38100" dir="2700000" sx="97000" sy="97000" algn="tl" rotWithShape="0">
              <a:schemeClr val="tx2"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18288" rtlCol="0" anchor="ctr"/>
          <a:lstStyle/>
          <a:p>
            <a:r>
              <a:rPr lang="en-US" sz="900" dirty="0">
                <a:solidFill>
                  <a:schemeClr val="tx2"/>
                </a:solidFill>
                <a:latin typeface="Montserrat" panose="00000500000000000000" pitchFamily="50" charset="0"/>
              </a:rPr>
              <a:t>Account Management</a:t>
            </a:r>
          </a:p>
        </p:txBody>
      </p:sp>
      <p:sp>
        <p:nvSpPr>
          <p:cNvPr id="122" name="Rectangle: Rounded Corners 121">
            <a:extLst>
              <a:ext uri="{FF2B5EF4-FFF2-40B4-BE49-F238E27FC236}">
                <a16:creationId xmlns:a16="http://schemas.microsoft.com/office/drawing/2014/main" id="{CBB9F4A7-D80C-4737-8D97-B0B525EBB336}"/>
              </a:ext>
            </a:extLst>
          </p:cNvPr>
          <p:cNvSpPr/>
          <p:nvPr/>
        </p:nvSpPr>
        <p:spPr>
          <a:xfrm>
            <a:off x="4437098" y="3311237"/>
            <a:ext cx="2223694" cy="2434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38100" dist="38100" dir="2700000" sx="97000" sy="97000" algn="tl" rotWithShape="0">
              <a:schemeClr val="tx2"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18288" rtlCol="0" anchor="ctr"/>
          <a:lstStyle/>
          <a:p>
            <a:r>
              <a:rPr lang="en-US" sz="900" dirty="0">
                <a:solidFill>
                  <a:schemeClr val="tx2"/>
                </a:solidFill>
                <a:latin typeface="Montserrat" panose="00000500000000000000" pitchFamily="50" charset="0"/>
              </a:rPr>
              <a:t>Custom Colors</a:t>
            </a:r>
          </a:p>
        </p:txBody>
      </p:sp>
      <p:sp>
        <p:nvSpPr>
          <p:cNvPr id="123" name="Rectangle: Rounded Corners 122">
            <a:extLst>
              <a:ext uri="{FF2B5EF4-FFF2-40B4-BE49-F238E27FC236}">
                <a16:creationId xmlns:a16="http://schemas.microsoft.com/office/drawing/2014/main" id="{A925F022-3F2C-4778-B392-132961B00BB8}"/>
              </a:ext>
            </a:extLst>
          </p:cNvPr>
          <p:cNvSpPr/>
          <p:nvPr/>
        </p:nvSpPr>
        <p:spPr>
          <a:xfrm>
            <a:off x="4437098" y="3623980"/>
            <a:ext cx="2223694" cy="2434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38100" dist="38100" dir="2700000" sx="97000" sy="97000" algn="tl" rotWithShape="0">
              <a:schemeClr val="tx2"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18288" rtlCol="0" anchor="ctr"/>
          <a:lstStyle/>
          <a:p>
            <a:r>
              <a:rPr lang="en-US" sz="900" dirty="0">
                <a:solidFill>
                  <a:schemeClr val="tx2"/>
                </a:solidFill>
                <a:latin typeface="Montserrat" panose="00000500000000000000" pitchFamily="50" charset="0"/>
              </a:rPr>
              <a:t>Allow Group Edits</a:t>
            </a:r>
          </a:p>
        </p:txBody>
      </p:sp>
    </p:spTree>
    <p:extLst>
      <p:ext uri="{BB962C8B-B14F-4D97-AF65-F5344CB8AC3E}">
        <p14:creationId xmlns:p14="http://schemas.microsoft.com/office/powerpoint/2010/main" val="3546341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4C475DAB-BA74-4A31-8FC7-DFAE217E3FCD}"/>
              </a:ext>
            </a:extLst>
          </p:cNvPr>
          <p:cNvSpPr/>
          <p:nvPr/>
        </p:nvSpPr>
        <p:spPr>
          <a:xfrm>
            <a:off x="1910984" y="1155080"/>
            <a:ext cx="9678555" cy="84338"/>
          </a:xfrm>
          <a:prstGeom prst="roundRect">
            <a:avLst>
              <a:gd name="adj" fmla="val 50000"/>
            </a:avLst>
          </a:prstGeom>
          <a:solidFill>
            <a:schemeClr val="tx2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bg1"/>
              </a:solidFill>
            </a:endParaRPr>
          </a:p>
        </p:txBody>
      </p:sp>
      <p:grpSp>
        <p:nvGrpSpPr>
          <p:cNvPr id="11264" name="Group 11263">
            <a:extLst>
              <a:ext uri="{FF2B5EF4-FFF2-40B4-BE49-F238E27FC236}">
                <a16:creationId xmlns:a16="http://schemas.microsoft.com/office/drawing/2014/main" id="{505DEBEA-1CEA-41AD-B09A-43B3F9357910}"/>
              </a:ext>
            </a:extLst>
          </p:cNvPr>
          <p:cNvGrpSpPr/>
          <p:nvPr/>
        </p:nvGrpSpPr>
        <p:grpSpPr>
          <a:xfrm>
            <a:off x="1910984" y="3792450"/>
            <a:ext cx="9678555" cy="1215611"/>
            <a:chOff x="1822883" y="3962401"/>
            <a:chExt cx="9678555" cy="1079023"/>
          </a:xfrm>
          <a:solidFill>
            <a:schemeClr val="tx2">
              <a:lumMod val="20000"/>
              <a:lumOff val="80000"/>
              <a:alpha val="50000"/>
            </a:schemeClr>
          </a:solidFill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FD33BD32-1FFA-433E-AEDD-01E1A9993840}"/>
                </a:ext>
              </a:extLst>
            </p:cNvPr>
            <p:cNvSpPr/>
            <p:nvPr/>
          </p:nvSpPr>
          <p:spPr>
            <a:xfrm>
              <a:off x="1822883" y="3962401"/>
              <a:ext cx="9678555" cy="74862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900">
                <a:solidFill>
                  <a:schemeClr val="bg1"/>
                </a:solidFill>
              </a:endParaRPr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2FC394C3-6ECE-4F5A-949F-7436D0353018}"/>
                </a:ext>
              </a:extLst>
            </p:cNvPr>
            <p:cNvSpPr/>
            <p:nvPr/>
          </p:nvSpPr>
          <p:spPr>
            <a:xfrm>
              <a:off x="1822883" y="4297121"/>
              <a:ext cx="9678555" cy="74862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900">
                <a:solidFill>
                  <a:schemeClr val="bg1"/>
                </a:solidFill>
              </a:endParaRPr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30776988-E0DB-438F-8AB2-54DBCDF74274}"/>
                </a:ext>
              </a:extLst>
            </p:cNvPr>
            <p:cNvSpPr/>
            <p:nvPr/>
          </p:nvSpPr>
          <p:spPr>
            <a:xfrm>
              <a:off x="1822883" y="4631842"/>
              <a:ext cx="9678555" cy="74862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900">
                <a:solidFill>
                  <a:schemeClr val="bg1"/>
                </a:solidFill>
              </a:endParaRPr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D96A7BC3-CB89-4685-BB40-5F2AAACEF8A6}"/>
                </a:ext>
              </a:extLst>
            </p:cNvPr>
            <p:cNvSpPr/>
            <p:nvPr/>
          </p:nvSpPr>
          <p:spPr>
            <a:xfrm>
              <a:off x="1822883" y="4966562"/>
              <a:ext cx="9678555" cy="74862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900">
                <a:solidFill>
                  <a:schemeClr val="bg1"/>
                </a:solidFill>
              </a:endParaRPr>
            </a:p>
          </p:txBody>
        </p:sp>
      </p:grpSp>
      <p:grpSp>
        <p:nvGrpSpPr>
          <p:cNvPr id="11265" name="Group 11264">
            <a:extLst>
              <a:ext uri="{FF2B5EF4-FFF2-40B4-BE49-F238E27FC236}">
                <a16:creationId xmlns:a16="http://schemas.microsoft.com/office/drawing/2014/main" id="{3E213EEC-1B98-4A89-B4E8-D31A0193B6F3}"/>
              </a:ext>
            </a:extLst>
          </p:cNvPr>
          <p:cNvGrpSpPr/>
          <p:nvPr/>
        </p:nvGrpSpPr>
        <p:grpSpPr>
          <a:xfrm>
            <a:off x="1910984" y="1908979"/>
            <a:ext cx="9678555" cy="1215611"/>
            <a:chOff x="1822883" y="2219551"/>
            <a:chExt cx="9678555" cy="1079023"/>
          </a:xfrm>
          <a:solidFill>
            <a:schemeClr val="tx2">
              <a:lumMod val="20000"/>
              <a:lumOff val="80000"/>
              <a:alpha val="50000"/>
            </a:schemeClr>
          </a:solidFill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BD6E1324-617E-4252-8764-41BFD9B14626}"/>
                </a:ext>
              </a:extLst>
            </p:cNvPr>
            <p:cNvSpPr/>
            <p:nvPr/>
          </p:nvSpPr>
          <p:spPr>
            <a:xfrm>
              <a:off x="1822883" y="2219551"/>
              <a:ext cx="9678555" cy="74862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chemeClr val="bg1"/>
                </a:solidFill>
              </a:endParaRPr>
            </a:p>
          </p:txBody>
        </p: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1F843379-2A8E-45FE-9402-C31EC60AE1A0}"/>
                </a:ext>
              </a:extLst>
            </p:cNvPr>
            <p:cNvSpPr/>
            <p:nvPr/>
          </p:nvSpPr>
          <p:spPr>
            <a:xfrm>
              <a:off x="1822883" y="2554271"/>
              <a:ext cx="9678555" cy="74862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chemeClr val="bg1"/>
                </a:solidFill>
              </a:endParaRPr>
            </a:p>
          </p:txBody>
        </p:sp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FAFDFD0B-4D6A-44E0-B4D1-E313A5543FD8}"/>
                </a:ext>
              </a:extLst>
            </p:cNvPr>
            <p:cNvSpPr/>
            <p:nvPr/>
          </p:nvSpPr>
          <p:spPr>
            <a:xfrm>
              <a:off x="1822883" y="2888992"/>
              <a:ext cx="9678555" cy="74862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chemeClr val="bg1"/>
                </a:solidFill>
              </a:endParaRPr>
            </a:p>
          </p:txBody>
        </p:sp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1120B3AD-BFFF-4694-AFE3-442474C0115E}"/>
                </a:ext>
              </a:extLst>
            </p:cNvPr>
            <p:cNvSpPr/>
            <p:nvPr/>
          </p:nvSpPr>
          <p:spPr>
            <a:xfrm>
              <a:off x="1822883" y="3223712"/>
              <a:ext cx="9678555" cy="74862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chemeClr val="bg1"/>
                </a:solidFill>
              </a:endParaRPr>
            </a:p>
          </p:txBody>
        </p:sp>
      </p:grpSp>
      <p:grpSp>
        <p:nvGrpSpPr>
          <p:cNvPr id="11267" name="Group 11266">
            <a:extLst>
              <a:ext uri="{FF2B5EF4-FFF2-40B4-BE49-F238E27FC236}">
                <a16:creationId xmlns:a16="http://schemas.microsoft.com/office/drawing/2014/main" id="{288B6CF8-662C-450A-9DC2-E32BEAC53D24}"/>
              </a:ext>
            </a:extLst>
          </p:cNvPr>
          <p:cNvGrpSpPr/>
          <p:nvPr/>
        </p:nvGrpSpPr>
        <p:grpSpPr>
          <a:xfrm>
            <a:off x="1910984" y="5675920"/>
            <a:ext cx="9678555" cy="461429"/>
            <a:chOff x="1822883" y="5705251"/>
            <a:chExt cx="9678555" cy="409582"/>
          </a:xfrm>
          <a:solidFill>
            <a:schemeClr val="tx2">
              <a:lumMod val="20000"/>
              <a:lumOff val="80000"/>
              <a:alpha val="50000"/>
            </a:schemeClr>
          </a:solidFill>
        </p:grpSpPr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24F77C6D-89DF-4AF5-979F-2596B4F1F0C4}"/>
                </a:ext>
              </a:extLst>
            </p:cNvPr>
            <p:cNvSpPr/>
            <p:nvPr/>
          </p:nvSpPr>
          <p:spPr>
            <a:xfrm>
              <a:off x="1822883" y="5705251"/>
              <a:ext cx="9678555" cy="74862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chemeClr val="bg1"/>
                </a:solidFill>
              </a:endParaRPr>
            </a:p>
          </p:txBody>
        </p:sp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5D08342E-9E05-4118-8D4B-1FBC453D669A}"/>
                </a:ext>
              </a:extLst>
            </p:cNvPr>
            <p:cNvSpPr/>
            <p:nvPr/>
          </p:nvSpPr>
          <p:spPr>
            <a:xfrm>
              <a:off x="1822883" y="6039971"/>
              <a:ext cx="9678555" cy="74862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chemeClr val="bg1"/>
                </a:solidFill>
              </a:endParaRPr>
            </a:p>
          </p:txBody>
        </p:sp>
      </p:grp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DCF0C13B-95A9-4A2A-B0FB-4590EE136AA2}"/>
              </a:ext>
            </a:extLst>
          </p:cNvPr>
          <p:cNvSpPr/>
          <p:nvPr/>
        </p:nvSpPr>
        <p:spPr>
          <a:xfrm>
            <a:off x="516735" y="3588518"/>
            <a:ext cx="11158530" cy="1623475"/>
          </a:xfrm>
          <a:prstGeom prst="roundRect">
            <a:avLst>
              <a:gd name="adj" fmla="val 9264"/>
            </a:avLst>
          </a:prstGeom>
          <a:noFill/>
          <a:ln w="6350"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C5847DE6-A864-44FA-9E3B-8F31F52178D4}"/>
              </a:ext>
            </a:extLst>
          </p:cNvPr>
          <p:cNvSpPr/>
          <p:nvPr/>
        </p:nvSpPr>
        <p:spPr>
          <a:xfrm>
            <a:off x="2131286" y="3716452"/>
            <a:ext cx="2084315" cy="236335"/>
          </a:xfrm>
          <a:prstGeom prst="roundRect">
            <a:avLst>
              <a:gd name="adj" fmla="val 50000"/>
            </a:avLst>
          </a:prstGeom>
          <a:solidFill>
            <a:srgbClr val="47AD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Montserrat" panose="00000500000000000000" pitchFamily="50" charset="0"/>
              </a:rPr>
              <a:t>Task here</a:t>
            </a:r>
          </a:p>
        </p:txBody>
      </p:sp>
      <p:sp>
        <p:nvSpPr>
          <p:cNvPr id="62" name="Rectangle: Rounded Corners 61">
            <a:extLst>
              <a:ext uri="{FF2B5EF4-FFF2-40B4-BE49-F238E27FC236}">
                <a16:creationId xmlns:a16="http://schemas.microsoft.com/office/drawing/2014/main" id="{832365D0-9004-4882-8C18-061B112307D9}"/>
              </a:ext>
            </a:extLst>
          </p:cNvPr>
          <p:cNvSpPr/>
          <p:nvPr/>
        </p:nvSpPr>
        <p:spPr>
          <a:xfrm>
            <a:off x="4685429" y="4093543"/>
            <a:ext cx="1606117" cy="236335"/>
          </a:xfrm>
          <a:prstGeom prst="roundRect">
            <a:avLst>
              <a:gd name="adj" fmla="val 50000"/>
            </a:avLst>
          </a:prstGeom>
          <a:solidFill>
            <a:srgbClr val="47AD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Montserrat" panose="00000500000000000000" pitchFamily="50" charset="0"/>
              </a:rPr>
              <a:t>Task here</a:t>
            </a:r>
          </a:p>
        </p:txBody>
      </p:sp>
      <p:sp>
        <p:nvSpPr>
          <p:cNvPr id="71" name="Rectangle: Rounded Corners 70">
            <a:extLst>
              <a:ext uri="{FF2B5EF4-FFF2-40B4-BE49-F238E27FC236}">
                <a16:creationId xmlns:a16="http://schemas.microsoft.com/office/drawing/2014/main" id="{02467863-ACC0-460E-B707-49E66D22F6FF}"/>
              </a:ext>
            </a:extLst>
          </p:cNvPr>
          <p:cNvSpPr/>
          <p:nvPr/>
        </p:nvSpPr>
        <p:spPr>
          <a:xfrm>
            <a:off x="5146020" y="3716452"/>
            <a:ext cx="2076161" cy="236335"/>
          </a:xfrm>
          <a:prstGeom prst="roundRect">
            <a:avLst>
              <a:gd name="adj" fmla="val 50000"/>
            </a:avLst>
          </a:prstGeom>
          <a:solidFill>
            <a:srgbClr val="47AD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Montserrat" panose="00000500000000000000" pitchFamily="50" charset="0"/>
              </a:rPr>
              <a:t>Task here</a:t>
            </a:r>
          </a:p>
        </p:txBody>
      </p:sp>
      <p:sp>
        <p:nvSpPr>
          <p:cNvPr id="73" name="Rectangle: Rounded Corners 72">
            <a:extLst>
              <a:ext uri="{FF2B5EF4-FFF2-40B4-BE49-F238E27FC236}">
                <a16:creationId xmlns:a16="http://schemas.microsoft.com/office/drawing/2014/main" id="{DDA05B67-6E10-43D3-9923-93AF3351DDB9}"/>
              </a:ext>
            </a:extLst>
          </p:cNvPr>
          <p:cNvSpPr/>
          <p:nvPr/>
        </p:nvSpPr>
        <p:spPr>
          <a:xfrm>
            <a:off x="6019867" y="4470634"/>
            <a:ext cx="2916959" cy="236335"/>
          </a:xfrm>
          <a:prstGeom prst="roundRect">
            <a:avLst>
              <a:gd name="adj" fmla="val 50000"/>
            </a:avLst>
          </a:prstGeom>
          <a:solidFill>
            <a:srgbClr val="47AD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Montserrat" panose="00000500000000000000" pitchFamily="50" charset="0"/>
              </a:rPr>
              <a:t>Task here</a:t>
            </a:r>
          </a:p>
        </p:txBody>
      </p:sp>
      <p:sp>
        <p:nvSpPr>
          <p:cNvPr id="74" name="Rectangle: Rounded Corners 73">
            <a:extLst>
              <a:ext uri="{FF2B5EF4-FFF2-40B4-BE49-F238E27FC236}">
                <a16:creationId xmlns:a16="http://schemas.microsoft.com/office/drawing/2014/main" id="{857CB64B-B7B6-44AF-A921-83700DC31F1C}"/>
              </a:ext>
            </a:extLst>
          </p:cNvPr>
          <p:cNvSpPr/>
          <p:nvPr/>
        </p:nvSpPr>
        <p:spPr>
          <a:xfrm>
            <a:off x="5446782" y="4847725"/>
            <a:ext cx="1658864" cy="236335"/>
          </a:xfrm>
          <a:prstGeom prst="roundRect">
            <a:avLst>
              <a:gd name="adj" fmla="val 50000"/>
            </a:avLst>
          </a:prstGeom>
          <a:solidFill>
            <a:srgbClr val="47AD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Montserrat" panose="00000500000000000000" pitchFamily="50" charset="0"/>
              </a:rPr>
              <a:t>Task here</a:t>
            </a:r>
          </a:p>
        </p:txBody>
      </p:sp>
      <p:sp>
        <p:nvSpPr>
          <p:cNvPr id="81" name="Rectangle: Rounded Corners 80">
            <a:extLst>
              <a:ext uri="{FF2B5EF4-FFF2-40B4-BE49-F238E27FC236}">
                <a16:creationId xmlns:a16="http://schemas.microsoft.com/office/drawing/2014/main" id="{160D73F8-FE31-4E72-B26E-962974C93911}"/>
              </a:ext>
            </a:extLst>
          </p:cNvPr>
          <p:cNvSpPr/>
          <p:nvPr/>
        </p:nvSpPr>
        <p:spPr>
          <a:xfrm>
            <a:off x="7822402" y="3716452"/>
            <a:ext cx="2771920" cy="236335"/>
          </a:xfrm>
          <a:prstGeom prst="roundRect">
            <a:avLst>
              <a:gd name="adj" fmla="val 50000"/>
            </a:avLst>
          </a:prstGeom>
          <a:solidFill>
            <a:srgbClr val="47AD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Montserrat" panose="00000500000000000000" pitchFamily="50" charset="0"/>
              </a:rPr>
              <a:t>Task here</a:t>
            </a:r>
          </a:p>
        </p:txBody>
      </p:sp>
      <p:sp>
        <p:nvSpPr>
          <p:cNvPr id="82" name="Rectangle: Rounded Corners 81">
            <a:extLst>
              <a:ext uri="{FF2B5EF4-FFF2-40B4-BE49-F238E27FC236}">
                <a16:creationId xmlns:a16="http://schemas.microsoft.com/office/drawing/2014/main" id="{E3610371-0C9F-4E01-8F6A-B8F69DD834F6}"/>
              </a:ext>
            </a:extLst>
          </p:cNvPr>
          <p:cNvSpPr/>
          <p:nvPr/>
        </p:nvSpPr>
        <p:spPr>
          <a:xfrm>
            <a:off x="8170281" y="4093543"/>
            <a:ext cx="2076161" cy="236335"/>
          </a:xfrm>
          <a:prstGeom prst="roundRect">
            <a:avLst>
              <a:gd name="adj" fmla="val 50000"/>
            </a:avLst>
          </a:prstGeom>
          <a:solidFill>
            <a:srgbClr val="47AD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Montserrat" panose="00000500000000000000" pitchFamily="50" charset="0"/>
              </a:rPr>
              <a:t>Task here</a:t>
            </a:r>
          </a:p>
        </p:txBody>
      </p:sp>
      <p:sp>
        <p:nvSpPr>
          <p:cNvPr id="83" name="Rectangle: Rounded Corners 82">
            <a:extLst>
              <a:ext uri="{FF2B5EF4-FFF2-40B4-BE49-F238E27FC236}">
                <a16:creationId xmlns:a16="http://schemas.microsoft.com/office/drawing/2014/main" id="{5DBA8693-9B97-4078-8361-CC999430E903}"/>
              </a:ext>
            </a:extLst>
          </p:cNvPr>
          <p:cNvSpPr/>
          <p:nvPr/>
        </p:nvSpPr>
        <p:spPr>
          <a:xfrm>
            <a:off x="9703589" y="4470634"/>
            <a:ext cx="1638445" cy="236335"/>
          </a:xfrm>
          <a:prstGeom prst="roundRect">
            <a:avLst>
              <a:gd name="adj" fmla="val 50000"/>
            </a:avLst>
          </a:prstGeom>
          <a:solidFill>
            <a:srgbClr val="47AD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Montserrat" panose="00000500000000000000" pitchFamily="50" charset="0"/>
              </a:rPr>
              <a:t>Task here</a:t>
            </a:r>
          </a:p>
        </p:txBody>
      </p:sp>
      <p:sp>
        <p:nvSpPr>
          <p:cNvPr id="84" name="Rectangle: Rounded Corners 83">
            <a:extLst>
              <a:ext uri="{FF2B5EF4-FFF2-40B4-BE49-F238E27FC236}">
                <a16:creationId xmlns:a16="http://schemas.microsoft.com/office/drawing/2014/main" id="{FC0CB380-F811-41AA-BFA6-E50162B17690}"/>
              </a:ext>
            </a:extLst>
          </p:cNvPr>
          <p:cNvSpPr/>
          <p:nvPr/>
        </p:nvSpPr>
        <p:spPr>
          <a:xfrm>
            <a:off x="8518160" y="4847725"/>
            <a:ext cx="3071379" cy="236335"/>
          </a:xfrm>
          <a:prstGeom prst="roundRect">
            <a:avLst>
              <a:gd name="adj" fmla="val 50000"/>
            </a:avLst>
          </a:prstGeom>
          <a:solidFill>
            <a:srgbClr val="47AD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Montserrat" panose="00000500000000000000" pitchFamily="50" charset="0"/>
              </a:rPr>
              <a:t>Task here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012D2D6A-F48D-42DD-BEE3-DA989B33FA63}"/>
              </a:ext>
            </a:extLst>
          </p:cNvPr>
          <p:cNvSpPr/>
          <p:nvPr/>
        </p:nvSpPr>
        <p:spPr>
          <a:xfrm>
            <a:off x="516735" y="1705047"/>
            <a:ext cx="11158530" cy="1623475"/>
          </a:xfrm>
          <a:prstGeom prst="roundRect">
            <a:avLst>
              <a:gd name="adj" fmla="val 9264"/>
            </a:avLst>
          </a:prstGeom>
          <a:noFill/>
          <a:ln w="6350"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D0224E25-172C-4780-87C8-C6B1FAFC00FA}"/>
              </a:ext>
            </a:extLst>
          </p:cNvPr>
          <p:cNvSpPr/>
          <p:nvPr/>
        </p:nvSpPr>
        <p:spPr>
          <a:xfrm>
            <a:off x="1910984" y="1832981"/>
            <a:ext cx="1225117" cy="236335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Montserrat" panose="00000500000000000000" pitchFamily="50" charset="0"/>
              </a:rPr>
              <a:t>Task here</a:t>
            </a:r>
          </a:p>
        </p:txBody>
      </p:sp>
      <p:sp>
        <p:nvSpPr>
          <p:cNvPr id="65" name="Rectangle: Rounded Corners 64">
            <a:extLst>
              <a:ext uri="{FF2B5EF4-FFF2-40B4-BE49-F238E27FC236}">
                <a16:creationId xmlns:a16="http://schemas.microsoft.com/office/drawing/2014/main" id="{11175195-FB1F-4B0E-B191-53373968F589}"/>
              </a:ext>
            </a:extLst>
          </p:cNvPr>
          <p:cNvSpPr/>
          <p:nvPr/>
        </p:nvSpPr>
        <p:spPr>
          <a:xfrm>
            <a:off x="4577984" y="1832981"/>
            <a:ext cx="1225117" cy="236335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Montserrat" panose="00000500000000000000" pitchFamily="50" charset="0"/>
              </a:rPr>
              <a:t>Task here</a:t>
            </a:r>
          </a:p>
        </p:txBody>
      </p:sp>
      <p:sp>
        <p:nvSpPr>
          <p:cNvPr id="66" name="Rectangle: Rounded Corners 65">
            <a:extLst>
              <a:ext uri="{FF2B5EF4-FFF2-40B4-BE49-F238E27FC236}">
                <a16:creationId xmlns:a16="http://schemas.microsoft.com/office/drawing/2014/main" id="{B62E945B-B981-4BD4-8E7D-7721697CDDD4}"/>
              </a:ext>
            </a:extLst>
          </p:cNvPr>
          <p:cNvSpPr/>
          <p:nvPr/>
        </p:nvSpPr>
        <p:spPr>
          <a:xfrm>
            <a:off x="4066376" y="2210072"/>
            <a:ext cx="1527175" cy="236335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Montserrat" panose="00000500000000000000" pitchFamily="50" charset="0"/>
              </a:rPr>
              <a:t>Task here</a:t>
            </a:r>
          </a:p>
        </p:txBody>
      </p:sp>
      <p:sp>
        <p:nvSpPr>
          <p:cNvPr id="67" name="Rectangle: Rounded Corners 66">
            <a:extLst>
              <a:ext uri="{FF2B5EF4-FFF2-40B4-BE49-F238E27FC236}">
                <a16:creationId xmlns:a16="http://schemas.microsoft.com/office/drawing/2014/main" id="{1B594DD8-2B26-416E-B9C3-9BE5C6309739}"/>
              </a:ext>
            </a:extLst>
          </p:cNvPr>
          <p:cNvSpPr/>
          <p:nvPr/>
        </p:nvSpPr>
        <p:spPr>
          <a:xfrm>
            <a:off x="5025659" y="2587163"/>
            <a:ext cx="2479242" cy="236335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Montserrat" panose="00000500000000000000" pitchFamily="50" charset="0"/>
              </a:rPr>
              <a:t>Task here</a:t>
            </a:r>
          </a:p>
        </p:txBody>
      </p:sp>
      <p:sp>
        <p:nvSpPr>
          <p:cNvPr id="75" name="Rectangle: Rounded Corners 74">
            <a:extLst>
              <a:ext uri="{FF2B5EF4-FFF2-40B4-BE49-F238E27FC236}">
                <a16:creationId xmlns:a16="http://schemas.microsoft.com/office/drawing/2014/main" id="{1B399A78-29E8-42B9-99CE-21BB4FB8498F}"/>
              </a:ext>
            </a:extLst>
          </p:cNvPr>
          <p:cNvSpPr/>
          <p:nvPr/>
        </p:nvSpPr>
        <p:spPr>
          <a:xfrm>
            <a:off x="6019867" y="1832981"/>
            <a:ext cx="2076161" cy="236335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Montserrat" panose="00000500000000000000" pitchFamily="50" charset="0"/>
              </a:rPr>
              <a:t>Task here</a:t>
            </a:r>
          </a:p>
        </p:txBody>
      </p:sp>
      <p:sp>
        <p:nvSpPr>
          <p:cNvPr id="76" name="Rectangle: Rounded Corners 75">
            <a:extLst>
              <a:ext uri="{FF2B5EF4-FFF2-40B4-BE49-F238E27FC236}">
                <a16:creationId xmlns:a16="http://schemas.microsoft.com/office/drawing/2014/main" id="{CEF4B9C0-8CFA-4756-9DC1-44F3DCC6E316}"/>
              </a:ext>
            </a:extLst>
          </p:cNvPr>
          <p:cNvSpPr/>
          <p:nvPr/>
        </p:nvSpPr>
        <p:spPr>
          <a:xfrm>
            <a:off x="6250776" y="2210072"/>
            <a:ext cx="4588452" cy="236335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Montserrat" panose="00000500000000000000" pitchFamily="50" charset="0"/>
              </a:rPr>
              <a:t>Task here</a:t>
            </a:r>
          </a:p>
        </p:txBody>
      </p: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B0874C11-3431-404B-8EBF-3F21F18C9277}"/>
              </a:ext>
            </a:extLst>
          </p:cNvPr>
          <p:cNvSpPr/>
          <p:nvPr/>
        </p:nvSpPr>
        <p:spPr>
          <a:xfrm>
            <a:off x="5272414" y="2964254"/>
            <a:ext cx="3571068" cy="236335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Montserrat" panose="00000500000000000000" pitchFamily="50" charset="0"/>
              </a:rPr>
              <a:t>Task here</a:t>
            </a:r>
          </a:p>
        </p:txBody>
      </p:sp>
      <p:sp>
        <p:nvSpPr>
          <p:cNvPr id="85" name="Rectangle: Rounded Corners 84">
            <a:extLst>
              <a:ext uri="{FF2B5EF4-FFF2-40B4-BE49-F238E27FC236}">
                <a16:creationId xmlns:a16="http://schemas.microsoft.com/office/drawing/2014/main" id="{D9B3FA9B-724E-4F56-913E-246BC93C9D2F}"/>
              </a:ext>
            </a:extLst>
          </p:cNvPr>
          <p:cNvSpPr/>
          <p:nvPr/>
        </p:nvSpPr>
        <p:spPr>
          <a:xfrm>
            <a:off x="8518160" y="1832981"/>
            <a:ext cx="2076161" cy="236335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Montserrat" panose="00000500000000000000" pitchFamily="50" charset="0"/>
              </a:rPr>
              <a:t>Task here</a:t>
            </a: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3714EFDE-79B1-455D-B257-8D09A375474A}"/>
              </a:ext>
            </a:extLst>
          </p:cNvPr>
          <p:cNvSpPr/>
          <p:nvPr/>
        </p:nvSpPr>
        <p:spPr>
          <a:xfrm>
            <a:off x="516735" y="5471989"/>
            <a:ext cx="11158530" cy="890712"/>
          </a:xfrm>
          <a:prstGeom prst="roundRect">
            <a:avLst>
              <a:gd name="adj" fmla="val 17396"/>
            </a:avLst>
          </a:prstGeom>
          <a:noFill/>
          <a:ln w="6350"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F4993671-174C-45E1-BC02-473FEA5EFCBB}"/>
              </a:ext>
            </a:extLst>
          </p:cNvPr>
          <p:cNvSpPr/>
          <p:nvPr/>
        </p:nvSpPr>
        <p:spPr>
          <a:xfrm>
            <a:off x="3733000" y="5599922"/>
            <a:ext cx="1579563" cy="236335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  <a:latin typeface="Montserrat" panose="00000500000000000000" pitchFamily="50" charset="0"/>
              </a:rPr>
              <a:t>Task here</a:t>
            </a:r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4BB6500E-7944-4569-A579-0640712AAAD4}"/>
              </a:ext>
            </a:extLst>
          </p:cNvPr>
          <p:cNvSpPr/>
          <p:nvPr/>
        </p:nvSpPr>
        <p:spPr>
          <a:xfrm>
            <a:off x="1910984" y="5977013"/>
            <a:ext cx="2422092" cy="236335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  <a:latin typeface="Montserrat" panose="00000500000000000000" pitchFamily="50" charset="0"/>
              </a:rPr>
              <a:t>Task here</a:t>
            </a:r>
          </a:p>
        </p:txBody>
      </p: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928B32AA-93CA-4B2A-B857-003AA701BDD4}"/>
              </a:ext>
            </a:extLst>
          </p:cNvPr>
          <p:cNvSpPr/>
          <p:nvPr/>
        </p:nvSpPr>
        <p:spPr>
          <a:xfrm>
            <a:off x="4577984" y="5977013"/>
            <a:ext cx="1606117" cy="236335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  <a:latin typeface="Montserrat" panose="00000500000000000000" pitchFamily="50" charset="0"/>
              </a:rPr>
              <a:t>Task here</a:t>
            </a:r>
          </a:p>
        </p:txBody>
      </p:sp>
      <p:sp>
        <p:nvSpPr>
          <p:cNvPr id="79" name="Rectangle: Rounded Corners 78">
            <a:extLst>
              <a:ext uri="{FF2B5EF4-FFF2-40B4-BE49-F238E27FC236}">
                <a16:creationId xmlns:a16="http://schemas.microsoft.com/office/drawing/2014/main" id="{34646D7A-D2AC-433C-8024-6A04A1A73251}"/>
              </a:ext>
            </a:extLst>
          </p:cNvPr>
          <p:cNvSpPr/>
          <p:nvPr/>
        </p:nvSpPr>
        <p:spPr>
          <a:xfrm>
            <a:off x="6019867" y="5599922"/>
            <a:ext cx="2076161" cy="236335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  <a:latin typeface="Montserrat" panose="00000500000000000000" pitchFamily="50" charset="0"/>
              </a:rPr>
              <a:t>Task here</a:t>
            </a:r>
          </a:p>
        </p:txBody>
      </p:sp>
      <p:sp>
        <p:nvSpPr>
          <p:cNvPr id="80" name="Rectangle: Rounded Corners 79">
            <a:extLst>
              <a:ext uri="{FF2B5EF4-FFF2-40B4-BE49-F238E27FC236}">
                <a16:creationId xmlns:a16="http://schemas.microsoft.com/office/drawing/2014/main" id="{53D332A4-5777-4F83-B748-611D26452E45}"/>
              </a:ext>
            </a:extLst>
          </p:cNvPr>
          <p:cNvSpPr/>
          <p:nvPr/>
        </p:nvSpPr>
        <p:spPr>
          <a:xfrm>
            <a:off x="6355552" y="5977013"/>
            <a:ext cx="2852810" cy="236335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  <a:latin typeface="Montserrat" panose="00000500000000000000" pitchFamily="50" charset="0"/>
              </a:rPr>
              <a:t>Task here</a:t>
            </a:r>
          </a:p>
        </p:txBody>
      </p:sp>
      <p:sp>
        <p:nvSpPr>
          <p:cNvPr id="89" name="Rectangle: Rounded Corners 88">
            <a:extLst>
              <a:ext uri="{FF2B5EF4-FFF2-40B4-BE49-F238E27FC236}">
                <a16:creationId xmlns:a16="http://schemas.microsoft.com/office/drawing/2014/main" id="{4D834E76-F531-48C8-A4C4-5185E7DB8FD6}"/>
              </a:ext>
            </a:extLst>
          </p:cNvPr>
          <p:cNvSpPr/>
          <p:nvPr/>
        </p:nvSpPr>
        <p:spPr>
          <a:xfrm>
            <a:off x="8518160" y="5599922"/>
            <a:ext cx="2766579" cy="236335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  <a:latin typeface="Montserrat" panose="00000500000000000000" pitchFamily="50" charset="0"/>
              </a:rPr>
              <a:t>Task here</a:t>
            </a:r>
          </a:p>
        </p:txBody>
      </p:sp>
      <p:sp>
        <p:nvSpPr>
          <p:cNvPr id="90" name="Rectangle: Rounded Corners 89">
            <a:extLst>
              <a:ext uri="{FF2B5EF4-FFF2-40B4-BE49-F238E27FC236}">
                <a16:creationId xmlns:a16="http://schemas.microsoft.com/office/drawing/2014/main" id="{A37E0A00-433E-47F2-85CF-51ACF86EBDAB}"/>
              </a:ext>
            </a:extLst>
          </p:cNvPr>
          <p:cNvSpPr/>
          <p:nvPr/>
        </p:nvSpPr>
        <p:spPr>
          <a:xfrm>
            <a:off x="9513378" y="5977013"/>
            <a:ext cx="2076161" cy="236335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  <a:latin typeface="Montserrat" panose="00000500000000000000" pitchFamily="50" charset="0"/>
              </a:rPr>
              <a:t>Task here</a:t>
            </a: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698A5DE5-EC6E-49BF-99B7-FFC7BF2F0935}"/>
              </a:ext>
            </a:extLst>
          </p:cNvPr>
          <p:cNvSpPr/>
          <p:nvPr/>
        </p:nvSpPr>
        <p:spPr>
          <a:xfrm>
            <a:off x="516735" y="949444"/>
            <a:ext cx="11158530" cy="495607"/>
          </a:xfrm>
          <a:prstGeom prst="roundRect">
            <a:avLst>
              <a:gd name="adj" fmla="val 29846"/>
            </a:avLst>
          </a:prstGeom>
          <a:noFill/>
          <a:ln w="63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270" name="Group 11269">
            <a:extLst>
              <a:ext uri="{FF2B5EF4-FFF2-40B4-BE49-F238E27FC236}">
                <a16:creationId xmlns:a16="http://schemas.microsoft.com/office/drawing/2014/main" id="{ECF0901C-2927-4130-8664-C80720FA5F59}"/>
              </a:ext>
            </a:extLst>
          </p:cNvPr>
          <p:cNvGrpSpPr/>
          <p:nvPr/>
        </p:nvGrpSpPr>
        <p:grpSpPr>
          <a:xfrm>
            <a:off x="1910984" y="1079082"/>
            <a:ext cx="1116387" cy="236335"/>
            <a:chOff x="1822883" y="1411893"/>
            <a:chExt cx="1116387" cy="209780"/>
          </a:xfrm>
        </p:grpSpPr>
        <p:sp>
          <p:nvSpPr>
            <p:cNvPr id="58" name="Rectangle: Rounded Corners 57">
              <a:extLst>
                <a:ext uri="{FF2B5EF4-FFF2-40B4-BE49-F238E27FC236}">
                  <a16:creationId xmlns:a16="http://schemas.microsoft.com/office/drawing/2014/main" id="{1A3ABE91-8E49-49B8-AD3A-E406487BAB38}"/>
                </a:ext>
              </a:extLst>
            </p:cNvPr>
            <p:cNvSpPr/>
            <p:nvPr/>
          </p:nvSpPr>
          <p:spPr>
            <a:xfrm>
              <a:off x="1822883" y="1411893"/>
              <a:ext cx="1116387" cy="20978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28600" rtlCol="0" anchor="ctr"/>
            <a:lstStyle/>
            <a:p>
              <a:r>
                <a:rPr lang="en-US" sz="900" dirty="0">
                  <a:solidFill>
                    <a:schemeClr val="bg1"/>
                  </a:solidFill>
                  <a:latin typeface="Montserrat" panose="00000500000000000000" pitchFamily="50" charset="0"/>
                </a:rPr>
                <a:t>Milestone 1</a:t>
              </a:r>
            </a:p>
          </p:txBody>
        </p:sp>
        <p:sp>
          <p:nvSpPr>
            <p:cNvPr id="11269" name="Star: 5 Points 11268">
              <a:extLst>
                <a:ext uri="{FF2B5EF4-FFF2-40B4-BE49-F238E27FC236}">
                  <a16:creationId xmlns:a16="http://schemas.microsoft.com/office/drawing/2014/main" id="{27F6AE56-B80E-4BD7-BFC7-75B03F6DA614}"/>
                </a:ext>
              </a:extLst>
            </p:cNvPr>
            <p:cNvSpPr/>
            <p:nvPr/>
          </p:nvSpPr>
          <p:spPr>
            <a:xfrm>
              <a:off x="1907306" y="1468266"/>
              <a:ext cx="109684" cy="97034"/>
            </a:xfrm>
            <a:prstGeom prst="star5">
              <a:avLst>
                <a:gd name="adj" fmla="val 27264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7F05B6E9-BEB3-4166-8159-F297905F871C}"/>
              </a:ext>
            </a:extLst>
          </p:cNvPr>
          <p:cNvGrpSpPr/>
          <p:nvPr/>
        </p:nvGrpSpPr>
        <p:grpSpPr>
          <a:xfrm>
            <a:off x="3857042" y="1079082"/>
            <a:ext cx="1116387" cy="236335"/>
            <a:chOff x="1822883" y="1411893"/>
            <a:chExt cx="1116387" cy="209780"/>
          </a:xfrm>
        </p:grpSpPr>
        <p:sp>
          <p:nvSpPr>
            <p:cNvPr id="100" name="Rectangle: Rounded Corners 99">
              <a:extLst>
                <a:ext uri="{FF2B5EF4-FFF2-40B4-BE49-F238E27FC236}">
                  <a16:creationId xmlns:a16="http://schemas.microsoft.com/office/drawing/2014/main" id="{AC28FA29-8C98-4591-9BE8-E88F8560C4BB}"/>
                </a:ext>
              </a:extLst>
            </p:cNvPr>
            <p:cNvSpPr/>
            <p:nvPr/>
          </p:nvSpPr>
          <p:spPr>
            <a:xfrm>
              <a:off x="1822883" y="1411893"/>
              <a:ext cx="1116387" cy="20978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28600" rtlCol="0" anchor="ctr"/>
            <a:lstStyle/>
            <a:p>
              <a:r>
                <a:rPr lang="en-US" sz="900" dirty="0">
                  <a:solidFill>
                    <a:schemeClr val="bg1"/>
                  </a:solidFill>
                  <a:latin typeface="Montserrat" panose="00000500000000000000" pitchFamily="50" charset="0"/>
                </a:rPr>
                <a:t>Milestone 2</a:t>
              </a:r>
            </a:p>
          </p:txBody>
        </p:sp>
        <p:sp>
          <p:nvSpPr>
            <p:cNvPr id="101" name="Star: 5 Points 100">
              <a:extLst>
                <a:ext uri="{FF2B5EF4-FFF2-40B4-BE49-F238E27FC236}">
                  <a16:creationId xmlns:a16="http://schemas.microsoft.com/office/drawing/2014/main" id="{F40D53BE-CE2D-43AB-BDF5-C805EA9666CF}"/>
                </a:ext>
              </a:extLst>
            </p:cNvPr>
            <p:cNvSpPr/>
            <p:nvPr/>
          </p:nvSpPr>
          <p:spPr>
            <a:xfrm>
              <a:off x="1907306" y="1468266"/>
              <a:ext cx="109684" cy="97034"/>
            </a:xfrm>
            <a:prstGeom prst="star5">
              <a:avLst>
                <a:gd name="adj" fmla="val 27264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BF59A8FD-99D3-476E-A97B-CC4CA1EB5277}"/>
              </a:ext>
            </a:extLst>
          </p:cNvPr>
          <p:cNvGrpSpPr/>
          <p:nvPr/>
        </p:nvGrpSpPr>
        <p:grpSpPr>
          <a:xfrm>
            <a:off x="9080206" y="1079082"/>
            <a:ext cx="1116387" cy="236335"/>
            <a:chOff x="1822883" y="1411893"/>
            <a:chExt cx="1116387" cy="209780"/>
          </a:xfrm>
        </p:grpSpPr>
        <p:sp>
          <p:nvSpPr>
            <p:cNvPr id="103" name="Rectangle: Rounded Corners 102">
              <a:extLst>
                <a:ext uri="{FF2B5EF4-FFF2-40B4-BE49-F238E27FC236}">
                  <a16:creationId xmlns:a16="http://schemas.microsoft.com/office/drawing/2014/main" id="{814F4C3F-22CC-4160-BF2D-3AB25659B2F7}"/>
                </a:ext>
              </a:extLst>
            </p:cNvPr>
            <p:cNvSpPr/>
            <p:nvPr/>
          </p:nvSpPr>
          <p:spPr>
            <a:xfrm>
              <a:off x="1822883" y="1411893"/>
              <a:ext cx="1116387" cy="20978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28600" rtlCol="0" anchor="ctr"/>
            <a:lstStyle/>
            <a:p>
              <a:r>
                <a:rPr lang="en-US" sz="900" dirty="0">
                  <a:solidFill>
                    <a:schemeClr val="bg1"/>
                  </a:solidFill>
                  <a:latin typeface="Montserrat" panose="00000500000000000000" pitchFamily="50" charset="0"/>
                </a:rPr>
                <a:t>Milestone 3</a:t>
              </a:r>
            </a:p>
          </p:txBody>
        </p:sp>
        <p:sp>
          <p:nvSpPr>
            <p:cNvPr id="104" name="Star: 5 Points 103">
              <a:extLst>
                <a:ext uri="{FF2B5EF4-FFF2-40B4-BE49-F238E27FC236}">
                  <a16:creationId xmlns:a16="http://schemas.microsoft.com/office/drawing/2014/main" id="{F6D100BE-807B-4A14-9E7A-F1C0FC49D824}"/>
                </a:ext>
              </a:extLst>
            </p:cNvPr>
            <p:cNvSpPr/>
            <p:nvPr/>
          </p:nvSpPr>
          <p:spPr>
            <a:xfrm>
              <a:off x="1907306" y="1468266"/>
              <a:ext cx="109684" cy="97034"/>
            </a:xfrm>
            <a:prstGeom prst="star5">
              <a:avLst>
                <a:gd name="adj" fmla="val 27264"/>
                <a:gd name="hf" fmla="val 105146"/>
                <a:gd name="vf" fmla="val 11055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279" name="Group 11278">
            <a:extLst>
              <a:ext uri="{FF2B5EF4-FFF2-40B4-BE49-F238E27FC236}">
                <a16:creationId xmlns:a16="http://schemas.microsoft.com/office/drawing/2014/main" id="{E5F1EC72-361E-4854-87D3-27B4222836F8}"/>
              </a:ext>
            </a:extLst>
          </p:cNvPr>
          <p:cNvGrpSpPr/>
          <p:nvPr/>
        </p:nvGrpSpPr>
        <p:grpSpPr>
          <a:xfrm>
            <a:off x="1910984" y="495301"/>
            <a:ext cx="9764280" cy="294726"/>
            <a:chOff x="1822883" y="1014374"/>
            <a:chExt cx="9764280" cy="261610"/>
          </a:xfrm>
        </p:grpSpPr>
        <p:sp>
          <p:nvSpPr>
            <p:cNvPr id="11271" name="TextBox 11270">
              <a:extLst>
                <a:ext uri="{FF2B5EF4-FFF2-40B4-BE49-F238E27FC236}">
                  <a16:creationId xmlns:a16="http://schemas.microsoft.com/office/drawing/2014/main" id="{3EDA8870-B082-45AE-A847-B7A282DA27AB}"/>
                </a:ext>
              </a:extLst>
            </p:cNvPr>
            <p:cNvSpPr txBox="1"/>
            <p:nvPr/>
          </p:nvSpPr>
          <p:spPr>
            <a:xfrm>
              <a:off x="2246883" y="1014374"/>
              <a:ext cx="7793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1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Montserrat" panose="00000500000000000000" pitchFamily="50" charset="0"/>
                </a:rPr>
                <a:t>Q3 20XX</a:t>
              </a:r>
            </a:p>
          </p:txBody>
        </p: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1857FC58-64AE-4BB6-98D3-C3ED63F9D940}"/>
                </a:ext>
              </a:extLst>
            </p:cNvPr>
            <p:cNvSpPr txBox="1"/>
            <p:nvPr/>
          </p:nvSpPr>
          <p:spPr>
            <a:xfrm>
              <a:off x="3867852" y="1014374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1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Montserrat" panose="00000500000000000000" pitchFamily="50" charset="0"/>
                </a:rPr>
                <a:t>Q4 20XX</a:t>
              </a:r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674F11AE-0C1A-4BA7-A595-2380E46A829D}"/>
                </a:ext>
              </a:extLst>
            </p:cNvPr>
            <p:cNvSpPr txBox="1"/>
            <p:nvPr/>
          </p:nvSpPr>
          <p:spPr>
            <a:xfrm>
              <a:off x="5516073" y="1014374"/>
              <a:ext cx="7505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1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Montserrat" panose="00000500000000000000" pitchFamily="50" charset="0"/>
                </a:rPr>
                <a:t>Q1 20XX</a:t>
              </a:r>
            </a:p>
          </p:txBody>
        </p: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761A355E-9A0E-4175-93C0-B742081282C7}"/>
                </a:ext>
              </a:extLst>
            </p:cNvPr>
            <p:cNvSpPr txBox="1"/>
            <p:nvPr/>
          </p:nvSpPr>
          <p:spPr>
            <a:xfrm>
              <a:off x="7129026" y="1014374"/>
              <a:ext cx="7793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1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Montserrat" panose="00000500000000000000" pitchFamily="50" charset="0"/>
                </a:rPr>
                <a:t>Q2 20XX</a:t>
              </a:r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078498E6-C7F8-480E-A643-684A90D7775E}"/>
                </a:ext>
              </a:extLst>
            </p:cNvPr>
            <p:cNvSpPr txBox="1"/>
            <p:nvPr/>
          </p:nvSpPr>
          <p:spPr>
            <a:xfrm>
              <a:off x="8756407" y="1014374"/>
              <a:ext cx="77938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1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Montserrat" panose="00000500000000000000" pitchFamily="50" charset="0"/>
                </a:rPr>
                <a:t>Q3 20XX</a:t>
              </a:r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1C0AD81A-599F-4FAE-99AF-EF19CCF518B1}"/>
                </a:ext>
              </a:extLst>
            </p:cNvPr>
            <p:cNvSpPr txBox="1"/>
            <p:nvPr/>
          </p:nvSpPr>
          <p:spPr>
            <a:xfrm>
              <a:off x="10377376" y="1014374"/>
              <a:ext cx="79220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1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Montserrat" panose="00000500000000000000" pitchFamily="50" charset="0"/>
                </a:rPr>
                <a:t>Q4 20XX</a:t>
              </a:r>
            </a:p>
          </p:txBody>
        </p:sp>
        <p:grpSp>
          <p:nvGrpSpPr>
            <p:cNvPr id="11278" name="Group 11277">
              <a:extLst>
                <a:ext uri="{FF2B5EF4-FFF2-40B4-BE49-F238E27FC236}">
                  <a16:creationId xmlns:a16="http://schemas.microsoft.com/office/drawing/2014/main" id="{A822A85C-C47C-4767-8223-EB906005099C}"/>
                </a:ext>
              </a:extLst>
            </p:cNvPr>
            <p:cNvGrpSpPr/>
            <p:nvPr/>
          </p:nvGrpSpPr>
          <p:grpSpPr>
            <a:xfrm>
              <a:off x="1822883" y="1077887"/>
              <a:ext cx="9764280" cy="130640"/>
              <a:chOff x="1822883" y="1229119"/>
              <a:chExt cx="9764280" cy="2414626"/>
            </a:xfrm>
          </p:grpSpPr>
          <p:cxnSp>
            <p:nvCxnSpPr>
              <p:cNvPr id="11277" name="Straight Connector 11276">
                <a:extLst>
                  <a:ext uri="{FF2B5EF4-FFF2-40B4-BE49-F238E27FC236}">
                    <a16:creationId xmlns:a16="http://schemas.microsoft.com/office/drawing/2014/main" id="{21119DD3-B3A7-47CB-8831-1ACF9C93EA61}"/>
                  </a:ext>
                </a:extLst>
              </p:cNvPr>
              <p:cNvCxnSpPr/>
              <p:nvPr/>
            </p:nvCxnSpPr>
            <p:spPr>
              <a:xfrm>
                <a:off x="1822883" y="1229119"/>
                <a:ext cx="0" cy="2414626"/>
              </a:xfrm>
              <a:prstGeom prst="line">
                <a:avLst/>
              </a:prstGeom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>
                <a:extLst>
                  <a:ext uri="{FF2B5EF4-FFF2-40B4-BE49-F238E27FC236}">
                    <a16:creationId xmlns:a16="http://schemas.microsoft.com/office/drawing/2014/main" id="{1789082C-C588-4BAB-8D55-6C7ADA2ACA2F}"/>
                  </a:ext>
                </a:extLst>
              </p:cNvPr>
              <p:cNvCxnSpPr/>
              <p:nvPr/>
            </p:nvCxnSpPr>
            <p:spPr>
              <a:xfrm>
                <a:off x="3450264" y="1229119"/>
                <a:ext cx="0" cy="2414626"/>
              </a:xfrm>
              <a:prstGeom prst="line">
                <a:avLst/>
              </a:prstGeom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>
                <a:extLst>
                  <a:ext uri="{FF2B5EF4-FFF2-40B4-BE49-F238E27FC236}">
                    <a16:creationId xmlns:a16="http://schemas.microsoft.com/office/drawing/2014/main" id="{32CC047E-5E89-4B1C-88F0-4B7C2BAA077C}"/>
                  </a:ext>
                </a:extLst>
              </p:cNvPr>
              <p:cNvCxnSpPr/>
              <p:nvPr/>
            </p:nvCxnSpPr>
            <p:spPr>
              <a:xfrm>
                <a:off x="5077645" y="1229119"/>
                <a:ext cx="0" cy="2414626"/>
              </a:xfrm>
              <a:prstGeom prst="line">
                <a:avLst/>
              </a:prstGeom>
              <a:ln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>
                <a:extLst>
                  <a:ext uri="{FF2B5EF4-FFF2-40B4-BE49-F238E27FC236}">
                    <a16:creationId xmlns:a16="http://schemas.microsoft.com/office/drawing/2014/main" id="{1AC04449-9258-41AB-94BD-78B58A53CB02}"/>
                  </a:ext>
                </a:extLst>
              </p:cNvPr>
              <p:cNvCxnSpPr/>
              <p:nvPr/>
            </p:nvCxnSpPr>
            <p:spPr>
              <a:xfrm>
                <a:off x="6705026" y="1229119"/>
                <a:ext cx="0" cy="2414626"/>
              </a:xfrm>
              <a:prstGeom prst="line">
                <a:avLst/>
              </a:prstGeom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Straight Connector 119">
                <a:extLst>
                  <a:ext uri="{FF2B5EF4-FFF2-40B4-BE49-F238E27FC236}">
                    <a16:creationId xmlns:a16="http://schemas.microsoft.com/office/drawing/2014/main" id="{489E8B3B-07BB-4E71-8DF9-5144F6AE0A7C}"/>
                  </a:ext>
                </a:extLst>
              </p:cNvPr>
              <p:cNvCxnSpPr/>
              <p:nvPr/>
            </p:nvCxnSpPr>
            <p:spPr>
              <a:xfrm>
                <a:off x="8332407" y="1229119"/>
                <a:ext cx="0" cy="2414626"/>
              </a:xfrm>
              <a:prstGeom prst="line">
                <a:avLst/>
              </a:prstGeom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Straight Connector 120">
                <a:extLst>
                  <a:ext uri="{FF2B5EF4-FFF2-40B4-BE49-F238E27FC236}">
                    <a16:creationId xmlns:a16="http://schemas.microsoft.com/office/drawing/2014/main" id="{A06301E5-3AB0-43EB-A4B0-1974BED270AE}"/>
                  </a:ext>
                </a:extLst>
              </p:cNvPr>
              <p:cNvCxnSpPr/>
              <p:nvPr/>
            </p:nvCxnSpPr>
            <p:spPr>
              <a:xfrm>
                <a:off x="9959788" y="1229119"/>
                <a:ext cx="0" cy="2414626"/>
              </a:xfrm>
              <a:prstGeom prst="line">
                <a:avLst/>
              </a:prstGeom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>
                <a:extLst>
                  <a:ext uri="{FF2B5EF4-FFF2-40B4-BE49-F238E27FC236}">
                    <a16:creationId xmlns:a16="http://schemas.microsoft.com/office/drawing/2014/main" id="{B7F03A43-9D82-4BA4-A0D5-72142448FB4E}"/>
                  </a:ext>
                </a:extLst>
              </p:cNvPr>
              <p:cNvCxnSpPr/>
              <p:nvPr/>
            </p:nvCxnSpPr>
            <p:spPr>
              <a:xfrm>
                <a:off x="11587163" y="1229119"/>
                <a:ext cx="0" cy="2414626"/>
              </a:xfrm>
              <a:prstGeom prst="line">
                <a:avLst/>
              </a:prstGeom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41" name="TextBox 140">
            <a:extLst>
              <a:ext uri="{FF2B5EF4-FFF2-40B4-BE49-F238E27FC236}">
                <a16:creationId xmlns:a16="http://schemas.microsoft.com/office/drawing/2014/main" id="{B9374F63-A3E7-4EE4-A496-C5AD21BC86C7}"/>
              </a:ext>
            </a:extLst>
          </p:cNvPr>
          <p:cNvSpPr txBox="1"/>
          <p:nvPr/>
        </p:nvSpPr>
        <p:spPr>
          <a:xfrm>
            <a:off x="588705" y="1074137"/>
            <a:ext cx="1053494" cy="246221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1000" b="1" dirty="0">
                <a:solidFill>
                  <a:schemeClr val="accent2"/>
                </a:solidFill>
                <a:latin typeface="Montserrat" panose="00000500000000000000" pitchFamily="50" charset="0"/>
              </a:rPr>
              <a:t>MILESTONES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324265D9-45A9-4F71-B913-6236A337FBFF}"/>
              </a:ext>
            </a:extLst>
          </p:cNvPr>
          <p:cNvSpPr txBox="1"/>
          <p:nvPr/>
        </p:nvSpPr>
        <p:spPr>
          <a:xfrm>
            <a:off x="588705" y="2252802"/>
            <a:ext cx="978153" cy="52796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0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Montserrat" panose="00000500000000000000" pitchFamily="50" charset="0"/>
              </a:rPr>
              <a:t>CONSUMER</a:t>
            </a:r>
          </a:p>
          <a:p>
            <a:pPr>
              <a:lnSpc>
                <a:spcPct val="150000"/>
              </a:lnSpc>
            </a:pPr>
            <a:r>
              <a:rPr lang="en-US" sz="10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Montserrat" panose="00000500000000000000" pitchFamily="50" charset="0"/>
              </a:rPr>
              <a:t>GROWTH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2F5F85B8-8AAD-4081-A18A-368E82F28E2D}"/>
              </a:ext>
            </a:extLst>
          </p:cNvPr>
          <p:cNvSpPr txBox="1"/>
          <p:nvPr/>
        </p:nvSpPr>
        <p:spPr>
          <a:xfrm>
            <a:off x="588705" y="4136273"/>
            <a:ext cx="1034257" cy="52796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0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Montserrat" panose="00000500000000000000" pitchFamily="50" charset="0"/>
              </a:rPr>
              <a:t>ENTERPRISE</a:t>
            </a:r>
          </a:p>
          <a:p>
            <a:pPr>
              <a:lnSpc>
                <a:spcPct val="150000"/>
              </a:lnSpc>
            </a:pPr>
            <a:r>
              <a:rPr lang="en-US" sz="10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Montserrat" panose="00000500000000000000" pitchFamily="50" charset="0"/>
              </a:rPr>
              <a:t>GROWTH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16CC0F20-794A-4090-A111-115A47131452}"/>
              </a:ext>
            </a:extLst>
          </p:cNvPr>
          <p:cNvSpPr txBox="1"/>
          <p:nvPr/>
        </p:nvSpPr>
        <p:spPr>
          <a:xfrm>
            <a:off x="588705" y="5768778"/>
            <a:ext cx="1056700" cy="297133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0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Montserrat" panose="00000500000000000000" pitchFamily="50" charset="0"/>
              </a:rPr>
              <a:t>SCALABILITY</a:t>
            </a:r>
          </a:p>
        </p:txBody>
      </p:sp>
    </p:spTree>
    <p:extLst>
      <p:ext uri="{BB962C8B-B14F-4D97-AF65-F5344CB8AC3E}">
        <p14:creationId xmlns:p14="http://schemas.microsoft.com/office/powerpoint/2010/main" val="3982511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7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7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7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10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1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10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10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2" presetClass="entr" presetSubtype="4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750"/>
                                        <p:tgtEl>
                                          <p:spTgt spid="112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4" dur="750"/>
                                        <p:tgtEl>
                                          <p:spTgt spid="11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1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1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1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55" presetClass="entr" presetSubtype="0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12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12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11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55" presetClass="entr" presetSubtype="0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55" presetClass="entr" presetSubtype="0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55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55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55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55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55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55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55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55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1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55" presetClass="entr" presetSubtype="0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6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55" presetClass="entr" presetSubtype="0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55" presetClass="entr" presetSubtype="0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6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55" presetClass="entr" presetSubtype="0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1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55" presetClass="entr" presetSubtype="0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4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6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55" presetClass="entr" presetSubtype="0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9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1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55" presetClass="entr" presetSubtype="0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4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6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55" presetClass="entr" presetSubtype="0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9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1"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55" presetClass="entr" presetSubtype="0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4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6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55" presetClass="entr" presetSubtype="0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9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1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2" presetID="55" presetClass="entr" presetSubtype="0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4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6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55" presetClass="entr" presetSubtype="0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9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1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2" presetID="55" presetClass="entr" presetSubtype="0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4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5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6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7" presetID="55" presetClass="entr" presetSubtype="0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9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0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1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2" presetID="55" presetClass="entr" presetSubtype="0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4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5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6"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7" presetID="55" presetClass="entr" presetSubtype="0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9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0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1"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16" grpId="0" animBg="1"/>
      <p:bldP spid="48" grpId="0" animBg="1"/>
      <p:bldP spid="62" grpId="0" animBg="1"/>
      <p:bldP spid="71" grpId="0" animBg="1"/>
      <p:bldP spid="73" grpId="0" animBg="1"/>
      <p:bldP spid="74" grpId="0" animBg="1"/>
      <p:bldP spid="81" grpId="0" animBg="1"/>
      <p:bldP spid="82" grpId="0" animBg="1"/>
      <p:bldP spid="83" grpId="0" animBg="1"/>
      <p:bldP spid="84" grpId="0" animBg="1"/>
      <p:bldP spid="21" grpId="0" animBg="1"/>
      <p:bldP spid="52" grpId="0" animBg="1"/>
      <p:bldP spid="65" grpId="0" animBg="1"/>
      <p:bldP spid="66" grpId="0" animBg="1"/>
      <p:bldP spid="67" grpId="0" animBg="1"/>
      <p:bldP spid="75" grpId="0" animBg="1"/>
      <p:bldP spid="76" grpId="0" animBg="1"/>
      <p:bldP spid="78" grpId="0" animBg="1"/>
      <p:bldP spid="85" grpId="0" animBg="1"/>
      <p:bldP spid="28" grpId="0" animBg="1"/>
      <p:bldP spid="56" grpId="0" animBg="1"/>
      <p:bldP spid="57" grpId="0" animBg="1"/>
      <p:bldP spid="70" grpId="0" animBg="1"/>
      <p:bldP spid="79" grpId="0" animBg="1"/>
      <p:bldP spid="80" grpId="0" animBg="1"/>
      <p:bldP spid="89" grpId="0" animBg="1"/>
      <p:bldP spid="90" grpId="0" animBg="1"/>
      <p:bldP spid="37" grpId="0" animBg="1"/>
      <p:bldP spid="141" grpId="0"/>
      <p:bldP spid="142" grpId="0"/>
      <p:bldP spid="143" grpId="0"/>
      <p:bldP spid="14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F3D91BD-AE98-4AFB-BB50-B10A0E27A91C}"/>
              </a:ext>
            </a:extLst>
          </p:cNvPr>
          <p:cNvSpPr/>
          <p:nvPr/>
        </p:nvSpPr>
        <p:spPr>
          <a:xfrm>
            <a:off x="718714" y="1135239"/>
            <a:ext cx="10754572" cy="1603835"/>
          </a:xfrm>
          <a:prstGeom prst="roundRect">
            <a:avLst>
              <a:gd name="adj" fmla="val 24043"/>
            </a:avLst>
          </a:prstGeom>
          <a:solidFill>
            <a:schemeClr val="accent1">
              <a:alpha val="2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600" b="1">
                <a:solidFill>
                  <a:schemeClr val="accent1"/>
                </a:solidFill>
                <a:latin typeface="Montserrat" panose="00000500000000000000" pitchFamily="50" charset="0"/>
              </a:rPr>
              <a:t>STRATEGY</a:t>
            </a:r>
            <a:endParaRPr lang="en-US" sz="1600" b="1" dirty="0">
              <a:solidFill>
                <a:schemeClr val="accent1"/>
              </a:solidFill>
              <a:latin typeface="Montserrat" panose="00000500000000000000" pitchFamily="50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D7F1723-52AA-4A90-957C-C578939FC85D}"/>
              </a:ext>
            </a:extLst>
          </p:cNvPr>
          <p:cNvSpPr/>
          <p:nvPr/>
        </p:nvSpPr>
        <p:spPr>
          <a:xfrm>
            <a:off x="718715" y="2963672"/>
            <a:ext cx="5256865" cy="3432268"/>
          </a:xfrm>
          <a:prstGeom prst="roundRect">
            <a:avLst>
              <a:gd name="adj" fmla="val 12110"/>
            </a:avLst>
          </a:prstGeom>
          <a:solidFill>
            <a:schemeClr val="accent3">
              <a:alpha val="2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600" b="1">
                <a:solidFill>
                  <a:schemeClr val="accent3"/>
                </a:solidFill>
                <a:latin typeface="Montserrat" panose="00000500000000000000" pitchFamily="50" charset="0"/>
              </a:rPr>
              <a:t>ROADMAP &amp; BACKLOG</a:t>
            </a:r>
            <a:endParaRPr lang="en-US" sz="1600" b="1" dirty="0">
              <a:solidFill>
                <a:schemeClr val="accent3"/>
              </a:solidFill>
              <a:latin typeface="Montserrat" panose="00000500000000000000" pitchFamily="50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5215C19-2826-478D-A490-EFC5FD652F87}"/>
              </a:ext>
            </a:extLst>
          </p:cNvPr>
          <p:cNvSpPr/>
          <p:nvPr/>
        </p:nvSpPr>
        <p:spPr>
          <a:xfrm>
            <a:off x="6216422" y="2963672"/>
            <a:ext cx="5256865" cy="1603835"/>
          </a:xfrm>
          <a:prstGeom prst="roundRect">
            <a:avLst>
              <a:gd name="adj" fmla="val 23800"/>
            </a:avLst>
          </a:prstGeom>
          <a:solidFill>
            <a:schemeClr val="accent2">
              <a:alpha val="2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600" b="1" dirty="0">
                <a:solidFill>
                  <a:schemeClr val="accent2"/>
                </a:solidFill>
                <a:latin typeface="Montserrat" panose="00000500000000000000" pitchFamily="50" charset="0"/>
              </a:rPr>
              <a:t>GOALS &amp; INITIATIVES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A35DDBAB-CFBC-415F-B27D-B7490AD5B5E3}"/>
              </a:ext>
            </a:extLst>
          </p:cNvPr>
          <p:cNvSpPr/>
          <p:nvPr/>
        </p:nvSpPr>
        <p:spPr>
          <a:xfrm>
            <a:off x="6216422" y="4792105"/>
            <a:ext cx="5256865" cy="1603835"/>
          </a:xfrm>
          <a:prstGeom prst="roundRect">
            <a:avLst>
              <a:gd name="adj" fmla="val 24394"/>
            </a:avLst>
          </a:prstGeom>
          <a:solidFill>
            <a:schemeClr val="accent4">
              <a:alpha val="25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600" b="1" dirty="0">
                <a:solidFill>
                  <a:schemeClr val="accent4">
                    <a:lumMod val="75000"/>
                  </a:schemeClr>
                </a:solidFill>
                <a:latin typeface="Montserrat" panose="00000500000000000000" pitchFamily="50" charset="0"/>
              </a:rPr>
              <a:t>SPRINTS &amp; RELEASES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0B8D0530-F089-4BE2-9964-DD7637F6FDEA}"/>
              </a:ext>
            </a:extLst>
          </p:cNvPr>
          <p:cNvCxnSpPr>
            <a:cxnSpLocks/>
            <a:stCxn id="31" idx="3"/>
            <a:endCxn id="32" idx="1"/>
          </p:cNvCxnSpPr>
          <p:nvPr/>
        </p:nvCxnSpPr>
        <p:spPr>
          <a:xfrm>
            <a:off x="2994671" y="2105745"/>
            <a:ext cx="442021" cy="7263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  <a:effectLst>
            <a:outerShdw blurRad="114300" dist="63500" dir="2700000" algn="tl" rotWithShape="0">
              <a:schemeClr val="tx2">
                <a:alpha val="25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6564C721-A1AF-4E5C-826A-57E1F18D943C}"/>
              </a:ext>
            </a:extLst>
          </p:cNvPr>
          <p:cNvCxnSpPr>
            <a:cxnSpLocks/>
            <a:stCxn id="32" idx="3"/>
            <a:endCxn id="33" idx="1"/>
          </p:cNvCxnSpPr>
          <p:nvPr/>
        </p:nvCxnSpPr>
        <p:spPr>
          <a:xfrm flipV="1">
            <a:off x="5593163" y="2105745"/>
            <a:ext cx="511446" cy="7263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  <a:effectLst>
            <a:outerShdw blurRad="114300" dist="63500" dir="2700000" algn="tl" rotWithShape="0">
              <a:schemeClr val="tx2">
                <a:alpha val="25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BED5826F-E4C9-4460-BD29-1137677C071E}"/>
              </a:ext>
            </a:extLst>
          </p:cNvPr>
          <p:cNvCxnSpPr>
            <a:cxnSpLocks/>
            <a:stCxn id="33" idx="3"/>
            <a:endCxn id="34" idx="1"/>
          </p:cNvCxnSpPr>
          <p:nvPr/>
        </p:nvCxnSpPr>
        <p:spPr>
          <a:xfrm>
            <a:off x="8775429" y="2105745"/>
            <a:ext cx="439118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  <a:effectLst>
            <a:outerShdw blurRad="114300" dist="63500" dir="2700000" algn="tl" rotWithShape="0">
              <a:schemeClr val="tx2">
                <a:alpha val="25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519BF571-1F5C-42A9-B242-52F68AC1E84C}"/>
              </a:ext>
            </a:extLst>
          </p:cNvPr>
          <p:cNvCxnSpPr>
            <a:cxnSpLocks/>
            <a:endCxn id="29" idx="0"/>
          </p:cNvCxnSpPr>
          <p:nvPr/>
        </p:nvCxnSpPr>
        <p:spPr>
          <a:xfrm>
            <a:off x="10200668" y="2739074"/>
            <a:ext cx="0" cy="799146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  <a:effectLst>
            <a:outerShdw blurRad="114300" dist="63500" dir="2700000" algn="tl" rotWithShape="0">
              <a:schemeClr val="tx2">
                <a:alpha val="25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6B46D0CF-4D98-4EBF-98D9-FF14E6D76F14}"/>
              </a:ext>
            </a:extLst>
          </p:cNvPr>
          <p:cNvCxnSpPr>
            <a:cxnSpLocks/>
            <a:stCxn id="29" idx="1"/>
            <a:endCxn id="28" idx="3"/>
          </p:cNvCxnSpPr>
          <p:nvPr/>
        </p:nvCxnSpPr>
        <p:spPr>
          <a:xfrm flipH="1">
            <a:off x="8239261" y="3930934"/>
            <a:ext cx="1186370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  <a:effectLst>
            <a:outerShdw blurRad="114300" dist="63500" dir="2700000" algn="tl" rotWithShape="0">
              <a:schemeClr val="tx2">
                <a:alpha val="25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65623B24-3946-4809-875D-9AB09B5F8B7F}"/>
              </a:ext>
            </a:extLst>
          </p:cNvPr>
          <p:cNvCxnSpPr>
            <a:cxnSpLocks/>
            <a:endCxn id="27" idx="3"/>
          </p:cNvCxnSpPr>
          <p:nvPr/>
        </p:nvCxnSpPr>
        <p:spPr>
          <a:xfrm flipH="1">
            <a:off x="5844427" y="3922668"/>
            <a:ext cx="377597" cy="53955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  <a:effectLst>
            <a:outerShdw blurRad="114300" dist="63500" dir="2700000" algn="tl" rotWithShape="0">
              <a:schemeClr val="tx2">
                <a:alpha val="25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82F9DBAF-D39D-466C-AD6B-A7852D346E52}"/>
              </a:ext>
            </a:extLst>
          </p:cNvPr>
          <p:cNvCxnSpPr>
            <a:cxnSpLocks/>
            <a:stCxn id="27" idx="1"/>
            <a:endCxn id="26" idx="3"/>
          </p:cNvCxnSpPr>
          <p:nvPr/>
        </p:nvCxnSpPr>
        <p:spPr>
          <a:xfrm flipH="1">
            <a:off x="3276600" y="3976623"/>
            <a:ext cx="478368" cy="200054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  <a:effectLst>
            <a:outerShdw blurRad="114300" dist="63500" dir="2700000" algn="tl" rotWithShape="0">
              <a:schemeClr val="tx2">
                <a:alpha val="25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F4B17D4B-F613-4E22-8E64-C5A55EAFC21B}"/>
              </a:ext>
            </a:extLst>
          </p:cNvPr>
          <p:cNvCxnSpPr>
            <a:cxnSpLocks/>
            <a:stCxn id="26" idx="2"/>
            <a:endCxn id="36" idx="0"/>
          </p:cNvCxnSpPr>
          <p:nvPr/>
        </p:nvCxnSpPr>
        <p:spPr>
          <a:xfrm flipH="1">
            <a:off x="1991337" y="4942841"/>
            <a:ext cx="66063" cy="425769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  <a:effectLst>
            <a:outerShdw blurRad="114300" dist="63500" dir="2700000" algn="tl" rotWithShape="0">
              <a:schemeClr val="tx2">
                <a:alpha val="25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D089DDEE-3088-440A-9F31-D2E052553649}"/>
              </a:ext>
            </a:extLst>
          </p:cNvPr>
          <p:cNvCxnSpPr>
            <a:cxnSpLocks/>
            <a:stCxn id="27" idx="2"/>
            <a:endCxn id="37" idx="0"/>
          </p:cNvCxnSpPr>
          <p:nvPr/>
        </p:nvCxnSpPr>
        <p:spPr>
          <a:xfrm flipH="1">
            <a:off x="4766667" y="4517943"/>
            <a:ext cx="33031" cy="553455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  <a:effectLst>
            <a:outerShdw blurRad="114300" dist="63500" dir="2700000" algn="tl" rotWithShape="0">
              <a:schemeClr val="tx2">
                <a:alpha val="25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881526E7-120C-452F-813C-740B6FCC9AD3}"/>
              </a:ext>
            </a:extLst>
          </p:cNvPr>
          <p:cNvCxnSpPr>
            <a:cxnSpLocks/>
            <a:stCxn id="36" idx="3"/>
            <a:endCxn id="37" idx="1"/>
          </p:cNvCxnSpPr>
          <p:nvPr/>
        </p:nvCxnSpPr>
        <p:spPr>
          <a:xfrm flipV="1">
            <a:off x="2766373" y="5612718"/>
            <a:ext cx="988596" cy="148606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  <a:effectLst>
            <a:outerShdw blurRad="114300" dist="63500" dir="2700000" algn="tl" rotWithShape="0">
              <a:schemeClr val="tx2">
                <a:alpha val="25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D7AA4894-545A-4B0E-8141-F5639526849D}"/>
              </a:ext>
            </a:extLst>
          </p:cNvPr>
          <p:cNvCxnSpPr>
            <a:cxnSpLocks/>
            <a:endCxn id="38" idx="1"/>
          </p:cNvCxnSpPr>
          <p:nvPr/>
        </p:nvCxnSpPr>
        <p:spPr>
          <a:xfrm>
            <a:off x="5975580" y="5761324"/>
            <a:ext cx="713608" cy="0"/>
          </a:xfrm>
          <a:prstGeom prst="straightConnector1">
            <a:avLst/>
          </a:prstGeom>
          <a:ln w="38100">
            <a:solidFill>
              <a:schemeClr val="accent3"/>
            </a:solidFill>
            <a:tailEnd type="triangle"/>
          </a:ln>
          <a:effectLst>
            <a:outerShdw blurRad="114300" dist="63500" dir="2700000" algn="tl" rotWithShape="0">
              <a:schemeClr val="tx2">
                <a:alpha val="25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10A1A19E-CC2B-4AB8-9449-B9DA86D7A543}"/>
              </a:ext>
            </a:extLst>
          </p:cNvPr>
          <p:cNvCxnSpPr>
            <a:cxnSpLocks/>
            <a:stCxn id="38" idx="3"/>
            <a:endCxn id="39" idx="1"/>
          </p:cNvCxnSpPr>
          <p:nvPr/>
        </p:nvCxnSpPr>
        <p:spPr>
          <a:xfrm>
            <a:off x="8239261" y="5761324"/>
            <a:ext cx="1186370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  <a:effectLst>
            <a:outerShdw blurRad="114300" dist="63500" dir="2700000" algn="tl" rotWithShape="0">
              <a:schemeClr val="tx2">
                <a:alpha val="25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8C4B4C30-3BEB-4E2F-9914-CF85AF9D6F9B}"/>
              </a:ext>
            </a:extLst>
          </p:cNvPr>
          <p:cNvSpPr/>
          <p:nvPr/>
        </p:nvSpPr>
        <p:spPr>
          <a:xfrm>
            <a:off x="838200" y="3410513"/>
            <a:ext cx="2438400" cy="1532328"/>
          </a:xfrm>
          <a:prstGeom prst="roundRect">
            <a:avLst>
              <a:gd name="adj" fmla="val 23748"/>
            </a:avLst>
          </a:prstGeom>
          <a:solidFill>
            <a:schemeClr val="bg1"/>
          </a:solidFill>
          <a:ln>
            <a:noFill/>
          </a:ln>
          <a:effectLst>
            <a:outerShdw blurRad="317500" dist="127000" dir="2700000" sx="93000" sy="93000" algn="tl" rotWithShape="0">
              <a:schemeClr val="tx2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spcAft>
                <a:spcPts val="300"/>
              </a:spcAft>
            </a:pPr>
            <a:r>
              <a:rPr lang="en-US" sz="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öhne"/>
              </a:rPr>
              <a:t>Mapa de </a:t>
            </a:r>
            <a:r>
              <a:rPr lang="en-US" sz="8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Söhne"/>
              </a:rPr>
              <a:t>Características</a:t>
            </a:r>
            <a:r>
              <a:rPr lang="en-US" sz="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öhne"/>
              </a:rPr>
              <a:t>: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Söhne"/>
              </a:rPr>
            </a:br>
            <a:r>
              <a:rPr lang="es-PE" sz="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öhne"/>
              </a:rPr>
              <a:t>MVP</a:t>
            </a:r>
            <a:r>
              <a:rPr lang="es-PE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Söhne"/>
              </a:rPr>
              <a:t>: Acceso básico a una biblioteca de libros digitales y herramientas de anotación.</a:t>
            </a:r>
          </a:p>
          <a:p>
            <a:pPr>
              <a:spcAft>
                <a:spcPts val="300"/>
              </a:spcAft>
            </a:pPr>
            <a:r>
              <a:rPr lang="es-PE" sz="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öhne"/>
              </a:rPr>
              <a:t>Producto Principal: </a:t>
            </a:r>
            <a:r>
              <a:rPr lang="es-PE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Söhne"/>
              </a:rPr>
              <a:t>Cuentas institucionales, integración con herramientas de gestión del aprendizaje, funcionalidades de colaboración en clase.</a:t>
            </a:r>
          </a:p>
          <a:p>
            <a:pPr>
              <a:spcAft>
                <a:spcPts val="300"/>
              </a:spcAft>
            </a:pPr>
            <a:r>
              <a:rPr lang="es-PE" sz="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öhne"/>
              </a:rPr>
              <a:t>Producto a Gran Escala: </a:t>
            </a:r>
            <a:r>
              <a:rPr lang="es-PE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Söhne"/>
              </a:rPr>
              <a:t>Funciones avanzadas de interactividad, como contenido multimedia, análisis de aprendizaje y personalización basada en IA.</a:t>
            </a:r>
            <a:endParaRPr lang="en-US" sz="800" dirty="0">
              <a:solidFill>
                <a:schemeClr val="tx1">
                  <a:lumMod val="95000"/>
                  <a:lumOff val="5000"/>
                </a:schemeClr>
              </a:solidFill>
              <a:latin typeface="Söhne"/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D16B754E-7BA5-4611-A4D0-F1001D0E12D5}"/>
              </a:ext>
            </a:extLst>
          </p:cNvPr>
          <p:cNvSpPr/>
          <p:nvPr/>
        </p:nvSpPr>
        <p:spPr>
          <a:xfrm>
            <a:off x="3754968" y="3435303"/>
            <a:ext cx="2089459" cy="1082640"/>
          </a:xfrm>
          <a:prstGeom prst="roundRect">
            <a:avLst>
              <a:gd name="adj" fmla="val 34176"/>
            </a:avLst>
          </a:prstGeom>
          <a:solidFill>
            <a:schemeClr val="bg1"/>
          </a:solidFill>
          <a:ln>
            <a:noFill/>
          </a:ln>
          <a:effectLst>
            <a:outerShdw blurRad="317500" dist="127000" dir="2700000" sx="93000" sy="93000" algn="tl" rotWithShape="0">
              <a:schemeClr val="tx2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spcAft>
                <a:spcPts val="300"/>
              </a:spcAft>
            </a:pPr>
            <a:r>
              <a:rPr lang="es-PE" sz="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öhne"/>
              </a:rPr>
              <a:t>Definir y Priorizar Características: </a:t>
            </a:r>
            <a:r>
              <a:rPr lang="es-PE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Söhne"/>
              </a:rPr>
              <a:t>Priorizar características como la compatibilidad multiplataforma, integración con herramientas de aulas virtuales, y funciones de accesibilidad para atender a las diversas necesidades de aprendizaje.</a:t>
            </a:r>
            <a:endParaRPr lang="en-US" sz="800" dirty="0">
              <a:solidFill>
                <a:schemeClr val="tx1">
                  <a:lumMod val="95000"/>
                  <a:lumOff val="5000"/>
                </a:schemeClr>
              </a:solidFill>
              <a:latin typeface="Söhne"/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CF969A0F-54F9-4F80-8BCD-326C2CFB2B52}"/>
              </a:ext>
            </a:extLst>
          </p:cNvPr>
          <p:cNvSpPr/>
          <p:nvPr/>
        </p:nvSpPr>
        <p:spPr>
          <a:xfrm>
            <a:off x="6689188" y="3538220"/>
            <a:ext cx="1550073" cy="785428"/>
          </a:xfrm>
          <a:prstGeom prst="roundRect">
            <a:avLst>
              <a:gd name="adj" fmla="val 34176"/>
            </a:avLst>
          </a:prstGeom>
          <a:solidFill>
            <a:schemeClr val="bg1"/>
          </a:solidFill>
          <a:ln>
            <a:noFill/>
          </a:ln>
          <a:effectLst>
            <a:outerShdw blurRad="317500" dist="127000" dir="2700000" sx="93000" sy="93000" algn="tl" rotWithShape="0">
              <a:schemeClr val="tx2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300"/>
              </a:spcAft>
            </a:pPr>
            <a:r>
              <a:rPr lang="en-US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Montserrat" panose="00000500000000000000" pitchFamily="50" charset="0"/>
              </a:rPr>
              <a:t>Iniciativas</a:t>
            </a: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Montserrat" panose="00000500000000000000" pitchFamily="50" charset="0"/>
              </a:rPr>
              <a:t> para </a:t>
            </a:r>
            <a:r>
              <a:rPr lang="en-US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Montserrat" panose="00000500000000000000" pitchFamily="50" charset="0"/>
              </a:rPr>
              <a:t>Alcanzar</a:t>
            </a: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Montserrat" panose="00000500000000000000" pitchFamily="50" charset="0"/>
              </a:rPr>
              <a:t> </a:t>
            </a:r>
            <a:r>
              <a:rPr lang="en-US" sz="1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Montserrat" panose="00000500000000000000" pitchFamily="50" charset="0"/>
              </a:rPr>
              <a:t>Objetivos</a:t>
            </a: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Montserrat" panose="00000500000000000000" pitchFamily="50" charset="0"/>
              </a:rPr>
              <a:t>:</a:t>
            </a: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A98E476B-17B3-43CE-B3AA-4A707B18D4C0}"/>
              </a:ext>
            </a:extLst>
          </p:cNvPr>
          <p:cNvSpPr/>
          <p:nvPr/>
        </p:nvSpPr>
        <p:spPr>
          <a:xfrm>
            <a:off x="9425631" y="3538220"/>
            <a:ext cx="1550073" cy="785428"/>
          </a:xfrm>
          <a:prstGeom prst="roundRect">
            <a:avLst>
              <a:gd name="adj" fmla="val 34176"/>
            </a:avLst>
          </a:prstGeom>
          <a:solidFill>
            <a:schemeClr val="bg1"/>
          </a:solidFill>
          <a:ln>
            <a:noFill/>
          </a:ln>
          <a:effectLst>
            <a:outerShdw blurRad="317500" dist="127000" dir="2700000" sx="93000" sy="93000" algn="tl" rotWithShape="0">
              <a:schemeClr val="tx2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300"/>
              </a:spcAft>
            </a:pPr>
            <a:r>
              <a:rPr lang="es-PE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Montserrat" panose="00000500000000000000" pitchFamily="50" charset="0"/>
              </a:rPr>
              <a:t>Definir Grandes Objetivos Audaces del Producto</a:t>
            </a:r>
            <a:endParaRPr lang="en-US" sz="1000" dirty="0">
              <a:solidFill>
                <a:schemeClr val="tx1">
                  <a:lumMod val="95000"/>
                  <a:lumOff val="5000"/>
                </a:schemeClr>
              </a:solidFill>
              <a:latin typeface="Montserrat" panose="00000500000000000000" pitchFamily="50" charset="0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634E363D-F08D-4745-B877-981736F95018}"/>
              </a:ext>
            </a:extLst>
          </p:cNvPr>
          <p:cNvSpPr/>
          <p:nvPr/>
        </p:nvSpPr>
        <p:spPr>
          <a:xfrm>
            <a:off x="838200" y="1580364"/>
            <a:ext cx="2156471" cy="1050762"/>
          </a:xfrm>
          <a:prstGeom prst="roundRect">
            <a:avLst>
              <a:gd name="adj" fmla="val 34176"/>
            </a:avLst>
          </a:prstGeom>
          <a:solidFill>
            <a:schemeClr val="bg1"/>
          </a:solidFill>
          <a:ln>
            <a:noFill/>
          </a:ln>
          <a:effectLst>
            <a:outerShdw blurRad="317500" dist="127000" dir="2700000" sx="93000" sy="93000" algn="tl" rotWithShape="0">
              <a:schemeClr val="tx2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PE" sz="900" b="1" dirty="0">
                <a:solidFill>
                  <a:srgbClr val="0F0F0F"/>
                </a:solidFill>
                <a:latin typeface="Söhne"/>
              </a:rPr>
              <a:t>Visión del Proyecto</a:t>
            </a:r>
          </a:p>
          <a:p>
            <a:r>
              <a:rPr lang="es-PE" sz="900" dirty="0">
                <a:solidFill>
                  <a:srgbClr val="0F0F0F"/>
                </a:solidFill>
                <a:latin typeface="Söhne"/>
              </a:rPr>
              <a:t>Facilitar la transformación educativa mediante una plataforma de libros digitales que enriquece la enseñanza y el aprendizaje con contenido interactivo, accesible y colaborativo.</a:t>
            </a: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D9342238-D3F4-4031-9D75-4969D80F187C}"/>
              </a:ext>
            </a:extLst>
          </p:cNvPr>
          <p:cNvSpPr/>
          <p:nvPr/>
        </p:nvSpPr>
        <p:spPr>
          <a:xfrm>
            <a:off x="3436692" y="1587627"/>
            <a:ext cx="2156471" cy="1050762"/>
          </a:xfrm>
          <a:prstGeom prst="roundRect">
            <a:avLst>
              <a:gd name="adj" fmla="val 34176"/>
            </a:avLst>
          </a:prstGeom>
          <a:solidFill>
            <a:schemeClr val="bg1"/>
          </a:solidFill>
          <a:ln>
            <a:noFill/>
          </a:ln>
          <a:effectLst>
            <a:outerShdw blurRad="317500" dist="127000" dir="2700000" sx="93000" sy="93000" algn="tl" rotWithShape="0">
              <a:schemeClr val="tx2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900" b="1" dirty="0">
                <a:solidFill>
                  <a:srgbClr val="0F0F0F"/>
                </a:solidFill>
                <a:latin typeface="Söhne"/>
              </a:rPr>
              <a:t>Audiencia </a:t>
            </a:r>
            <a:r>
              <a:rPr lang="en-US" sz="900" b="1" dirty="0" err="1">
                <a:solidFill>
                  <a:srgbClr val="0F0F0F"/>
                </a:solidFill>
                <a:latin typeface="Söhne"/>
              </a:rPr>
              <a:t>Objetivo</a:t>
            </a:r>
            <a:r>
              <a:rPr lang="en-US" sz="900" b="1" dirty="0">
                <a:solidFill>
                  <a:srgbClr val="0F0F0F"/>
                </a:solidFill>
                <a:latin typeface="Söhne"/>
              </a:rPr>
              <a:t> y </a:t>
            </a:r>
            <a:r>
              <a:rPr lang="en-US" sz="900" b="1" dirty="0" err="1">
                <a:solidFill>
                  <a:srgbClr val="0F0F0F"/>
                </a:solidFill>
                <a:latin typeface="Söhne"/>
              </a:rPr>
              <a:t>Clientes</a:t>
            </a:r>
            <a:br>
              <a:rPr lang="en-US" sz="900" dirty="0">
                <a:solidFill>
                  <a:srgbClr val="0F0F0F"/>
                </a:solidFill>
                <a:latin typeface="Söhne"/>
              </a:rPr>
            </a:br>
            <a:r>
              <a:rPr lang="es-PE" sz="900" dirty="0">
                <a:solidFill>
                  <a:srgbClr val="0F0F0F"/>
                </a:solidFill>
                <a:latin typeface="Söhne"/>
              </a:rPr>
              <a:t>Universidades y otros entornos educativos, incluidos tanto docentes como estudiantes, que buscan una plataforma integral para acceder a una amplia variedad de recursos digitales y herramientas educativas.</a:t>
            </a:r>
            <a:endParaRPr lang="en-US" sz="900" dirty="0">
              <a:solidFill>
                <a:srgbClr val="0F0F0F"/>
              </a:solidFill>
              <a:latin typeface="Söhne"/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F7F5B39-0C5A-498A-9842-620842C8074E}"/>
              </a:ext>
            </a:extLst>
          </p:cNvPr>
          <p:cNvSpPr/>
          <p:nvPr/>
        </p:nvSpPr>
        <p:spPr>
          <a:xfrm>
            <a:off x="6104609" y="1580364"/>
            <a:ext cx="2670820" cy="1050762"/>
          </a:xfrm>
          <a:prstGeom prst="roundRect">
            <a:avLst>
              <a:gd name="adj" fmla="val 34176"/>
            </a:avLst>
          </a:prstGeom>
          <a:solidFill>
            <a:schemeClr val="bg1"/>
          </a:solidFill>
          <a:ln>
            <a:noFill/>
          </a:ln>
          <a:effectLst>
            <a:outerShdw blurRad="317500" dist="127000" dir="2700000" sx="93000" sy="93000" algn="tl" rotWithShape="0">
              <a:schemeClr val="tx2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900" b="1" dirty="0" err="1">
                <a:solidFill>
                  <a:srgbClr val="0F0F0F"/>
                </a:solidFill>
                <a:latin typeface="Söhne"/>
              </a:rPr>
              <a:t>Posicionamiento</a:t>
            </a:r>
            <a:r>
              <a:rPr lang="en-US" sz="900" b="1" dirty="0">
                <a:solidFill>
                  <a:srgbClr val="0F0F0F"/>
                </a:solidFill>
                <a:latin typeface="Söhne"/>
              </a:rPr>
              <a:t> del </a:t>
            </a:r>
            <a:r>
              <a:rPr lang="en-US" sz="900" b="1" dirty="0" err="1">
                <a:solidFill>
                  <a:srgbClr val="0F0F0F"/>
                </a:solidFill>
                <a:latin typeface="Söhne"/>
              </a:rPr>
              <a:t>Producto</a:t>
            </a:r>
            <a:endParaRPr lang="en-US" sz="900" b="1" dirty="0">
              <a:solidFill>
                <a:srgbClr val="0F0F0F"/>
              </a:solidFill>
              <a:latin typeface="Söhne"/>
            </a:endParaRPr>
          </a:p>
          <a:p>
            <a:r>
              <a:rPr lang="es-PE" sz="900" dirty="0">
                <a:solidFill>
                  <a:schemeClr val="tx1"/>
                </a:solidFill>
                <a:latin typeface="Söhne"/>
              </a:rPr>
              <a:t>Nuestra plataforma de libros digitales está diseñada para ser el núcleo del ecosistema de aprendizaje de las instituciones educativas, ofreciendo contenido interactivo, herramientas colaborativas y análisis profundo para una experiencia educativa completa.</a:t>
            </a:r>
            <a:endParaRPr lang="en-US" sz="900" dirty="0">
              <a:solidFill>
                <a:schemeClr val="tx1"/>
              </a:solidFill>
              <a:latin typeface="Söhne"/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0B3F9A04-CFAF-4DB2-A847-0835AF6190C1}"/>
              </a:ext>
            </a:extLst>
          </p:cNvPr>
          <p:cNvSpPr/>
          <p:nvPr/>
        </p:nvSpPr>
        <p:spPr>
          <a:xfrm>
            <a:off x="9214547" y="1580364"/>
            <a:ext cx="2066925" cy="1050762"/>
          </a:xfrm>
          <a:prstGeom prst="roundRect">
            <a:avLst>
              <a:gd name="adj" fmla="val 34176"/>
            </a:avLst>
          </a:prstGeom>
          <a:solidFill>
            <a:schemeClr val="bg1"/>
          </a:solidFill>
          <a:ln>
            <a:noFill/>
          </a:ln>
          <a:effectLst>
            <a:outerShdw blurRad="317500" dist="127000" dir="2700000" sx="93000" sy="93000" algn="tl" rotWithShape="0">
              <a:schemeClr val="tx2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PE" sz="900" b="1" dirty="0">
                <a:solidFill>
                  <a:srgbClr val="0F0F0F"/>
                </a:solidFill>
                <a:latin typeface="Söhne"/>
              </a:rPr>
              <a:t>Análisis Competitivo</a:t>
            </a:r>
          </a:p>
          <a:p>
            <a:r>
              <a:rPr lang="es-PE" sz="900" dirty="0">
                <a:solidFill>
                  <a:srgbClr val="0F0F0F"/>
                </a:solidFill>
                <a:latin typeface="Söhne"/>
              </a:rPr>
              <a:t>Analizar plataformas que ofrezcan recursos digitales educativos, identificar las características más valoradas por el sector educativo y las tendencias actuales en tecnología educativa.</a:t>
            </a:r>
            <a:endParaRPr lang="en-US" sz="900" dirty="0">
              <a:solidFill>
                <a:srgbClr val="0F0F0F"/>
              </a:solidFill>
              <a:latin typeface="Söhne"/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6D9FDF89-7022-4F29-B026-EAD0AFAF9088}"/>
              </a:ext>
            </a:extLst>
          </p:cNvPr>
          <p:cNvSpPr/>
          <p:nvPr/>
        </p:nvSpPr>
        <p:spPr>
          <a:xfrm>
            <a:off x="1216300" y="5368610"/>
            <a:ext cx="1550073" cy="785428"/>
          </a:xfrm>
          <a:prstGeom prst="roundRect">
            <a:avLst>
              <a:gd name="adj" fmla="val 34176"/>
            </a:avLst>
          </a:prstGeom>
          <a:solidFill>
            <a:schemeClr val="bg1"/>
          </a:solidFill>
          <a:ln>
            <a:noFill/>
          </a:ln>
          <a:effectLst>
            <a:outerShdw blurRad="317500" dist="127000" dir="2700000" sx="93000" sy="93000" algn="tl" rotWithShape="0">
              <a:schemeClr val="tx2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300"/>
              </a:spcAft>
            </a:pPr>
            <a:r>
              <a:rPr lang="es-PE" sz="1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ontserrat" panose="00000500000000000000" pitchFamily="50" charset="0"/>
              </a:rPr>
              <a:t>Historias de Usuarios y Tareas:</a:t>
            </a:r>
            <a:endParaRPr lang="en-US" sz="1000" b="1" dirty="0">
              <a:solidFill>
                <a:schemeClr val="tx1">
                  <a:lumMod val="95000"/>
                  <a:lumOff val="5000"/>
                </a:schemeClr>
              </a:solidFill>
              <a:latin typeface="Montserrat" panose="00000500000000000000" pitchFamily="50" charset="0"/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74C81650-0FC6-4A02-8D34-4CAD1244B406}"/>
              </a:ext>
            </a:extLst>
          </p:cNvPr>
          <p:cNvSpPr/>
          <p:nvPr/>
        </p:nvSpPr>
        <p:spPr>
          <a:xfrm>
            <a:off x="3754969" y="5071398"/>
            <a:ext cx="2023396" cy="1082640"/>
          </a:xfrm>
          <a:prstGeom prst="roundRect">
            <a:avLst>
              <a:gd name="adj" fmla="val 34176"/>
            </a:avLst>
          </a:prstGeom>
          <a:solidFill>
            <a:schemeClr val="bg1"/>
          </a:solidFill>
          <a:ln>
            <a:noFill/>
          </a:ln>
          <a:effectLst>
            <a:outerShdw blurRad="317500" dist="127000" dir="2700000" sx="93000" sy="93000" algn="tl" rotWithShape="0">
              <a:schemeClr val="tx2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PE" sz="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öhne"/>
              </a:rPr>
              <a:t>Crear y Priorizar Backlog</a:t>
            </a:r>
            <a:r>
              <a:rPr lang="es-PE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Söhne"/>
              </a:rPr>
              <a:t>: </a:t>
            </a:r>
          </a:p>
          <a:p>
            <a:r>
              <a:rPr lang="es-PE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Söhne"/>
              </a:rPr>
              <a:t>Incluir mejoras en la interfaz de usuario para facilitar la navegación y el acceso a los libros, así como el desarrollo de herramientas de análisis de datos para comprender mejor los patrones de uso y aprendizaje.</a:t>
            </a:r>
            <a:endParaRPr lang="en-US" sz="800" dirty="0">
              <a:solidFill>
                <a:schemeClr val="tx1">
                  <a:lumMod val="95000"/>
                  <a:lumOff val="5000"/>
                </a:schemeClr>
              </a:solidFill>
              <a:latin typeface="Söhne"/>
            </a:endParaRP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6BC228EF-AC7F-4EBF-9C5A-B8B841AC9FF5}"/>
              </a:ext>
            </a:extLst>
          </p:cNvPr>
          <p:cNvSpPr/>
          <p:nvPr/>
        </p:nvSpPr>
        <p:spPr>
          <a:xfrm>
            <a:off x="6689188" y="5368610"/>
            <a:ext cx="1550073" cy="785428"/>
          </a:xfrm>
          <a:prstGeom prst="roundRect">
            <a:avLst>
              <a:gd name="adj" fmla="val 34176"/>
            </a:avLst>
          </a:prstGeom>
          <a:solidFill>
            <a:schemeClr val="bg1"/>
          </a:solidFill>
          <a:ln>
            <a:noFill/>
          </a:ln>
          <a:effectLst>
            <a:outerShdw blurRad="317500" dist="127000" dir="2700000" sx="93000" sy="93000" algn="tl" rotWithShape="0">
              <a:schemeClr val="tx2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300"/>
              </a:spcAft>
            </a:pPr>
            <a:r>
              <a:rPr lang="en-US" sz="10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Montserrat" panose="00000500000000000000" pitchFamily="2" charset="0"/>
              </a:rPr>
              <a:t>Planificar</a:t>
            </a:r>
            <a:r>
              <a:rPr lang="en-US" sz="1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ontserrat" panose="00000500000000000000" pitchFamily="2" charset="0"/>
              </a:rPr>
              <a:t> Sprints y </a:t>
            </a:r>
            <a:r>
              <a:rPr lang="en-US" sz="10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Montserrat" panose="00000500000000000000" pitchFamily="2" charset="0"/>
              </a:rPr>
              <a:t>Lanzamientos</a:t>
            </a:r>
            <a:endParaRPr lang="en-US" sz="1000" b="1" dirty="0">
              <a:solidFill>
                <a:schemeClr val="tx1">
                  <a:lumMod val="95000"/>
                  <a:lumOff val="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91A01EA3-8657-4B73-8025-F3B971E08866}"/>
              </a:ext>
            </a:extLst>
          </p:cNvPr>
          <p:cNvSpPr/>
          <p:nvPr/>
        </p:nvSpPr>
        <p:spPr>
          <a:xfrm>
            <a:off x="9425631" y="5368610"/>
            <a:ext cx="1550073" cy="785428"/>
          </a:xfrm>
          <a:prstGeom prst="roundRect">
            <a:avLst>
              <a:gd name="adj" fmla="val 34176"/>
            </a:avLst>
          </a:prstGeom>
          <a:solidFill>
            <a:schemeClr val="bg1"/>
          </a:solidFill>
          <a:ln>
            <a:noFill/>
          </a:ln>
          <a:effectLst>
            <a:outerShdw blurRad="317500" dist="127000" dir="2700000" sx="93000" sy="93000" algn="tl" rotWithShape="0">
              <a:schemeClr val="tx2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300"/>
              </a:spcAft>
            </a:pPr>
            <a:r>
              <a:rPr lang="en-US" sz="10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Montserrat" panose="00000500000000000000" pitchFamily="2" charset="0"/>
              </a:rPr>
              <a:t>Gestionar</a:t>
            </a:r>
            <a:r>
              <a:rPr lang="en-US" sz="1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ontserrat" panose="00000500000000000000" pitchFamily="2" charset="0"/>
              </a:rPr>
              <a:t> Sprints y Scrum </a:t>
            </a:r>
            <a:r>
              <a:rPr lang="en-US" sz="10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Montserrat" panose="00000500000000000000" pitchFamily="2" charset="0"/>
              </a:rPr>
              <a:t>Diario</a:t>
            </a:r>
            <a:r>
              <a:rPr lang="en-US" sz="1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ontserrat" panose="00000500000000000000" pitchFamily="2" charset="0"/>
              </a:rPr>
              <a:t>: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8C33AF68-3097-40A8-860E-AA934A61220D}"/>
              </a:ext>
            </a:extLst>
          </p:cNvPr>
          <p:cNvSpPr txBox="1"/>
          <p:nvPr/>
        </p:nvSpPr>
        <p:spPr>
          <a:xfrm>
            <a:off x="2994671" y="239249"/>
            <a:ext cx="6202660" cy="646331"/>
          </a:xfrm>
          <a:prstGeom prst="rect">
            <a:avLst/>
          </a:prstGeom>
          <a:noFill/>
        </p:spPr>
        <p:txBody>
          <a:bodyPr wrap="none" lIns="182880" tIns="91440" rIns="182880" bIns="91440" rtlCol="0" anchor="ctr" anchorCtr="0">
            <a:spAutoFit/>
          </a:bodyPr>
          <a:lstStyle/>
          <a:p>
            <a:pPr algn="ctr"/>
            <a:r>
              <a:rPr lang="en-US" sz="3000" b="1" dirty="0">
                <a:gradFill flip="none" rotWithShape="1"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tx2"/>
                    </a:gs>
                  </a:gsLst>
                  <a:lin ang="5400000" scaled="0"/>
                  <a:tileRect/>
                </a:gradFill>
                <a:latin typeface="Montserrat" panose="00000500000000000000" pitchFamily="50" charset="0"/>
              </a:rPr>
              <a:t>PRODUCT VISION ROADMAP</a:t>
            </a:r>
          </a:p>
        </p:txBody>
      </p:sp>
    </p:spTree>
    <p:extLst>
      <p:ext uri="{BB962C8B-B14F-4D97-AF65-F5344CB8AC3E}">
        <p14:creationId xmlns:p14="http://schemas.microsoft.com/office/powerpoint/2010/main" val="1559837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5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5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5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5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5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5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5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12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5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5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55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2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9" dur="12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5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5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55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55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55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55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55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55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22" presetClass="entr" presetSubtype="8" fill="hold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5" dur="125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55" presetClass="entr" presetSubtype="0" fill="hold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0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55" presetClass="entr" presetSubtype="0" fill="hold" grpId="0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5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55" presetClass="entr" presetSubtype="0" fill="hold" grpId="0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0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11" grpId="0" animBg="1"/>
      <p:bldP spid="26" grpId="0" animBg="1"/>
      <p:bldP spid="27" grpId="0" animBg="1"/>
      <p:bldP spid="28" grpId="0" animBg="1"/>
      <p:bldP spid="29" grpId="0" animBg="1"/>
      <p:bldP spid="31" grpId="0" animBg="1"/>
      <p:bldP spid="32" grpId="0" animBg="1"/>
      <p:bldP spid="33" grpId="0" animBg="1"/>
      <p:bldP spid="34" grpId="0" animBg="1"/>
      <p:bldP spid="36" grpId="0" animBg="1"/>
      <p:bldP spid="37" grpId="0" animBg="1"/>
      <p:bldP spid="38" grpId="0" animBg="1"/>
      <p:bldP spid="39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BFF261CD-6EEF-4762-9BFC-BE4B34443043}"/>
              </a:ext>
            </a:extLst>
          </p:cNvPr>
          <p:cNvSpPr/>
          <p:nvPr/>
        </p:nvSpPr>
        <p:spPr>
          <a:xfrm>
            <a:off x="2071474" y="0"/>
            <a:ext cx="10120525" cy="6858000"/>
          </a:xfrm>
          <a:prstGeom prst="rect">
            <a:avLst/>
          </a:prstGeom>
          <a:solidFill>
            <a:schemeClr val="tx2">
              <a:lumMod val="20000"/>
              <a:lumOff val="8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6B500F6-E29E-41B5-937E-F31329803A03}"/>
              </a:ext>
            </a:extLst>
          </p:cNvPr>
          <p:cNvCxnSpPr>
            <a:cxnSpLocks/>
          </p:cNvCxnSpPr>
          <p:nvPr/>
        </p:nvCxnSpPr>
        <p:spPr>
          <a:xfrm>
            <a:off x="2071475" y="0"/>
            <a:ext cx="0" cy="6858000"/>
          </a:xfrm>
          <a:prstGeom prst="line">
            <a:avLst/>
          </a:prstGeom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DF5A6FD-F69C-4AE2-A039-F53B17053A72}"/>
              </a:ext>
            </a:extLst>
          </p:cNvPr>
          <p:cNvCxnSpPr/>
          <p:nvPr/>
        </p:nvCxnSpPr>
        <p:spPr>
          <a:xfrm>
            <a:off x="2471525" y="855987"/>
            <a:ext cx="920750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A095A80-5BE2-4E49-8433-3D1DCFCEA085}"/>
              </a:ext>
            </a:extLst>
          </p:cNvPr>
          <p:cNvCxnSpPr/>
          <p:nvPr/>
        </p:nvCxnSpPr>
        <p:spPr>
          <a:xfrm>
            <a:off x="2471525" y="2286679"/>
            <a:ext cx="920750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0BF8F40-4364-4D4D-B9C7-DEF6DABA411E}"/>
              </a:ext>
            </a:extLst>
          </p:cNvPr>
          <p:cNvCxnSpPr/>
          <p:nvPr/>
        </p:nvCxnSpPr>
        <p:spPr>
          <a:xfrm>
            <a:off x="2471525" y="3717371"/>
            <a:ext cx="920750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3CE0DA1-6D5E-4EC4-823E-4D4026DFA766}"/>
              </a:ext>
            </a:extLst>
          </p:cNvPr>
          <p:cNvCxnSpPr/>
          <p:nvPr/>
        </p:nvCxnSpPr>
        <p:spPr>
          <a:xfrm>
            <a:off x="2471525" y="5148063"/>
            <a:ext cx="920750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DFE5ED1-CE34-4DFF-96E1-15270F3539E7}"/>
              </a:ext>
            </a:extLst>
          </p:cNvPr>
          <p:cNvCxnSpPr>
            <a:cxnSpLocks/>
          </p:cNvCxnSpPr>
          <p:nvPr/>
        </p:nvCxnSpPr>
        <p:spPr>
          <a:xfrm>
            <a:off x="2071475" y="989705"/>
            <a:ext cx="0" cy="1163258"/>
          </a:xfrm>
          <a:prstGeom prst="line">
            <a:avLst/>
          </a:prstGeom>
          <a:ln w="381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1">
            <a:extLst>
              <a:ext uri="{FF2B5EF4-FFF2-40B4-BE49-F238E27FC236}">
                <a16:creationId xmlns:a16="http://schemas.microsoft.com/office/drawing/2014/main" id="{BFCB2555-2D28-4BD4-A5B9-B40A5AA047DC}"/>
              </a:ext>
            </a:extLst>
          </p:cNvPr>
          <p:cNvGrpSpPr/>
          <p:nvPr/>
        </p:nvGrpSpPr>
        <p:grpSpPr>
          <a:xfrm>
            <a:off x="4773400" y="989705"/>
            <a:ext cx="4603750" cy="1163258"/>
            <a:chOff x="4773400" y="989705"/>
            <a:chExt cx="4603750" cy="1163258"/>
          </a:xfrm>
        </p:grpSpPr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B1C1A53D-9EDF-4F46-A3BC-10509E243989}"/>
                </a:ext>
              </a:extLst>
            </p:cNvPr>
            <p:cNvCxnSpPr>
              <a:cxnSpLocks/>
            </p:cNvCxnSpPr>
            <p:nvPr/>
          </p:nvCxnSpPr>
          <p:spPr>
            <a:xfrm>
              <a:off x="4773400" y="989705"/>
              <a:ext cx="0" cy="1163258"/>
            </a:xfrm>
            <a:prstGeom prst="line">
              <a:avLst/>
            </a:prstGeom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CA2BF144-716B-415B-97D5-A9387B3FF81A}"/>
                </a:ext>
              </a:extLst>
            </p:cNvPr>
            <p:cNvCxnSpPr>
              <a:cxnSpLocks/>
            </p:cNvCxnSpPr>
            <p:nvPr/>
          </p:nvCxnSpPr>
          <p:spPr>
            <a:xfrm>
              <a:off x="7075275" y="989705"/>
              <a:ext cx="0" cy="1163258"/>
            </a:xfrm>
            <a:prstGeom prst="line">
              <a:avLst/>
            </a:prstGeom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F1A46A84-9AAA-4E64-A9E1-C957C26B719C}"/>
                </a:ext>
              </a:extLst>
            </p:cNvPr>
            <p:cNvCxnSpPr>
              <a:cxnSpLocks/>
            </p:cNvCxnSpPr>
            <p:nvPr/>
          </p:nvCxnSpPr>
          <p:spPr>
            <a:xfrm>
              <a:off x="9377150" y="989705"/>
              <a:ext cx="0" cy="1163258"/>
            </a:xfrm>
            <a:prstGeom prst="line">
              <a:avLst/>
            </a:prstGeom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57264B8-C980-40DD-9B1C-8AA3AE4B173D}"/>
              </a:ext>
            </a:extLst>
          </p:cNvPr>
          <p:cNvCxnSpPr>
            <a:cxnSpLocks/>
          </p:cNvCxnSpPr>
          <p:nvPr/>
        </p:nvCxnSpPr>
        <p:spPr>
          <a:xfrm>
            <a:off x="2071475" y="2420396"/>
            <a:ext cx="0" cy="1163258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3B547EE1-35FF-4227-BBF3-2256A5A90929}"/>
              </a:ext>
            </a:extLst>
          </p:cNvPr>
          <p:cNvGrpSpPr/>
          <p:nvPr/>
        </p:nvGrpSpPr>
        <p:grpSpPr>
          <a:xfrm>
            <a:off x="4773400" y="2420396"/>
            <a:ext cx="4603750" cy="1163258"/>
            <a:chOff x="4773400" y="2420396"/>
            <a:chExt cx="4603750" cy="1163258"/>
          </a:xfrm>
        </p:grpSpPr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F17838D9-012D-42B0-AAC1-5D39586CF4F4}"/>
                </a:ext>
              </a:extLst>
            </p:cNvPr>
            <p:cNvCxnSpPr>
              <a:cxnSpLocks/>
            </p:cNvCxnSpPr>
            <p:nvPr/>
          </p:nvCxnSpPr>
          <p:spPr>
            <a:xfrm>
              <a:off x="4773400" y="2420396"/>
              <a:ext cx="0" cy="1163258"/>
            </a:xfrm>
            <a:prstGeom prst="line">
              <a:avLst/>
            </a:prstGeom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34EC4BE4-441C-47E1-B874-2A6A9425CA07}"/>
                </a:ext>
              </a:extLst>
            </p:cNvPr>
            <p:cNvCxnSpPr>
              <a:cxnSpLocks/>
            </p:cNvCxnSpPr>
            <p:nvPr/>
          </p:nvCxnSpPr>
          <p:spPr>
            <a:xfrm>
              <a:off x="7075275" y="2420396"/>
              <a:ext cx="0" cy="1163258"/>
            </a:xfrm>
            <a:prstGeom prst="line">
              <a:avLst/>
            </a:prstGeom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FFF6A32F-0A0B-4B9B-9F68-719C46CD4B6E}"/>
                </a:ext>
              </a:extLst>
            </p:cNvPr>
            <p:cNvCxnSpPr>
              <a:cxnSpLocks/>
            </p:cNvCxnSpPr>
            <p:nvPr/>
          </p:nvCxnSpPr>
          <p:spPr>
            <a:xfrm>
              <a:off x="9377150" y="2420396"/>
              <a:ext cx="0" cy="1163258"/>
            </a:xfrm>
            <a:prstGeom prst="line">
              <a:avLst/>
            </a:prstGeom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8E1B722-7809-4514-AA3B-6ACF696A7B99}"/>
              </a:ext>
            </a:extLst>
          </p:cNvPr>
          <p:cNvCxnSpPr>
            <a:cxnSpLocks/>
          </p:cNvCxnSpPr>
          <p:nvPr/>
        </p:nvCxnSpPr>
        <p:spPr>
          <a:xfrm>
            <a:off x="2071475" y="3851088"/>
            <a:ext cx="0" cy="1163257"/>
          </a:xfrm>
          <a:prstGeom prst="line">
            <a:avLst/>
          </a:prstGeom>
          <a:ln w="38100" cap="rnd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72DBA6B-091A-4C93-9D22-D59B6D838E03}"/>
              </a:ext>
            </a:extLst>
          </p:cNvPr>
          <p:cNvCxnSpPr>
            <a:cxnSpLocks/>
          </p:cNvCxnSpPr>
          <p:nvPr/>
        </p:nvCxnSpPr>
        <p:spPr>
          <a:xfrm>
            <a:off x="2071475" y="5281780"/>
            <a:ext cx="0" cy="1163258"/>
          </a:xfrm>
          <a:prstGeom prst="line">
            <a:avLst/>
          </a:prstGeom>
          <a:ln w="38100" cap="rnd">
            <a:solidFill>
              <a:srgbClr val="78D6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7DC2D079-159A-46D6-A2F9-160C0D20A914}"/>
              </a:ext>
            </a:extLst>
          </p:cNvPr>
          <p:cNvSpPr txBox="1"/>
          <p:nvPr/>
        </p:nvSpPr>
        <p:spPr>
          <a:xfrm>
            <a:off x="2519650" y="412962"/>
            <a:ext cx="8435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chemeClr val="tx2"/>
                </a:solidFill>
                <a:latin typeface="Montserrat" panose="00000500000000000000" pitchFamily="50" charset="0"/>
              </a:rPr>
              <a:t>Backlog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D907564-ABA2-43CB-8282-634ED6145501}"/>
              </a:ext>
            </a:extLst>
          </p:cNvPr>
          <p:cNvSpPr txBox="1"/>
          <p:nvPr/>
        </p:nvSpPr>
        <p:spPr>
          <a:xfrm>
            <a:off x="4821525" y="412962"/>
            <a:ext cx="94929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chemeClr val="tx2"/>
                </a:solidFill>
                <a:latin typeface="Montserrat" panose="00000500000000000000" pitchFamily="50" charset="0"/>
              </a:rPr>
              <a:t>In Design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FB6B2D4-DFEB-495A-8F38-1D4AAF2ABAEE}"/>
              </a:ext>
            </a:extLst>
          </p:cNvPr>
          <p:cNvSpPr txBox="1"/>
          <p:nvPr/>
        </p:nvSpPr>
        <p:spPr>
          <a:xfrm>
            <a:off x="7123400" y="412962"/>
            <a:ext cx="10967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chemeClr val="tx2"/>
                </a:solidFill>
                <a:latin typeface="Montserrat" panose="00000500000000000000" pitchFamily="50" charset="0"/>
              </a:rPr>
              <a:t>In Progress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87C0BAE1-ED81-4898-A09A-6D27DEA91EF7}"/>
              </a:ext>
            </a:extLst>
          </p:cNvPr>
          <p:cNvSpPr txBox="1"/>
          <p:nvPr/>
        </p:nvSpPr>
        <p:spPr>
          <a:xfrm>
            <a:off x="9425275" y="412962"/>
            <a:ext cx="108074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chemeClr val="tx2"/>
                </a:solidFill>
                <a:latin typeface="Montserrat" panose="00000500000000000000" pitchFamily="50" charset="0"/>
              </a:rPr>
              <a:t>Completed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649813E8-7387-4430-A33C-86A7701B71AF}"/>
              </a:ext>
            </a:extLst>
          </p:cNvPr>
          <p:cNvSpPr txBox="1"/>
          <p:nvPr/>
        </p:nvSpPr>
        <p:spPr>
          <a:xfrm>
            <a:off x="577097" y="1423230"/>
            <a:ext cx="1308371" cy="2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b="1" dirty="0">
                <a:solidFill>
                  <a:schemeClr val="accent1"/>
                </a:solidFill>
                <a:latin typeface="Montserrat" panose="00000500000000000000" pitchFamily="50" charset="0"/>
              </a:rPr>
              <a:t>Infrastructure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EA6E02EC-B207-489B-80A2-1EDF4A0084B8}"/>
              </a:ext>
            </a:extLst>
          </p:cNvPr>
          <p:cNvSpPr txBox="1"/>
          <p:nvPr/>
        </p:nvSpPr>
        <p:spPr>
          <a:xfrm>
            <a:off x="883271" y="2853921"/>
            <a:ext cx="1002197" cy="2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b="1" dirty="0">
                <a:solidFill>
                  <a:schemeClr val="accent2"/>
                </a:solidFill>
                <a:latin typeface="Montserrat" panose="00000500000000000000" pitchFamily="50" charset="0"/>
              </a:rPr>
              <a:t>Stickiness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8C03A042-43E5-4F6B-B640-7748A5924104}"/>
              </a:ext>
            </a:extLst>
          </p:cNvPr>
          <p:cNvSpPr txBox="1"/>
          <p:nvPr/>
        </p:nvSpPr>
        <p:spPr>
          <a:xfrm>
            <a:off x="512976" y="4284612"/>
            <a:ext cx="1372492" cy="2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b="1" dirty="0">
                <a:solidFill>
                  <a:schemeClr val="accent3"/>
                </a:solidFill>
                <a:latin typeface="Montserrat" panose="00000500000000000000" pitchFamily="50" charset="0"/>
              </a:rPr>
              <a:t>Improvements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D9EAE080-B938-4217-A869-81BE147A9892}"/>
              </a:ext>
            </a:extLst>
          </p:cNvPr>
          <p:cNvSpPr txBox="1"/>
          <p:nvPr/>
        </p:nvSpPr>
        <p:spPr>
          <a:xfrm>
            <a:off x="581906" y="5715305"/>
            <a:ext cx="13035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b="1" dirty="0">
                <a:solidFill>
                  <a:schemeClr val="accent5">
                    <a:lumMod val="75000"/>
                  </a:schemeClr>
                </a:solidFill>
                <a:latin typeface="Montserrat" panose="00000500000000000000" pitchFamily="50" charset="0"/>
              </a:rPr>
              <a:t>New Features</a:t>
            </a:r>
          </a:p>
        </p:txBody>
      </p:sp>
      <p:sp>
        <p:nvSpPr>
          <p:cNvPr id="90" name="Rectangle: Rounded Corners 89">
            <a:extLst>
              <a:ext uri="{FF2B5EF4-FFF2-40B4-BE49-F238E27FC236}">
                <a16:creationId xmlns:a16="http://schemas.microsoft.com/office/drawing/2014/main" id="{9BC35FEF-FF72-4C57-ABA1-C25F150CF44A}"/>
              </a:ext>
            </a:extLst>
          </p:cNvPr>
          <p:cNvSpPr/>
          <p:nvPr/>
        </p:nvSpPr>
        <p:spPr>
          <a:xfrm>
            <a:off x="7173924" y="994435"/>
            <a:ext cx="2098632" cy="411719"/>
          </a:xfrm>
          <a:prstGeom prst="roundRect">
            <a:avLst>
              <a:gd name="adj" fmla="val 22836"/>
            </a:avLst>
          </a:prstGeom>
          <a:solidFill>
            <a:schemeClr val="bg1"/>
          </a:solidFill>
          <a:ln>
            <a:noFill/>
          </a:ln>
          <a:effectLst>
            <a:outerShdw blurRad="190500" dist="76200" dir="2700000" sx="97000" sy="97000" algn="tl" rotWithShape="0">
              <a:schemeClr val="tx2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36576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ts val="1100"/>
              </a:lnSpc>
            </a:pPr>
            <a:r>
              <a:rPr lang="en-US" sz="800" b="1" dirty="0">
                <a:solidFill>
                  <a:schemeClr val="tx2"/>
                </a:solidFill>
                <a:latin typeface="Montserrat" panose="00000500000000000000" pitchFamily="50" charset="0"/>
              </a:rPr>
              <a:t>Update API Documentation: </a:t>
            </a:r>
            <a:r>
              <a:rPr lang="en-US" sz="800" dirty="0">
                <a:solidFill>
                  <a:schemeClr val="tx2"/>
                </a:solidFill>
                <a:latin typeface="Montserrat" panose="00000500000000000000" pitchFamily="50" charset="0"/>
              </a:rPr>
              <a:t>Jamie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E36E872-6129-44C5-B6F8-14A948B6C0BE}"/>
              </a:ext>
            </a:extLst>
          </p:cNvPr>
          <p:cNvGrpSpPr/>
          <p:nvPr/>
        </p:nvGrpSpPr>
        <p:grpSpPr>
          <a:xfrm>
            <a:off x="7270740" y="1206099"/>
            <a:ext cx="2010731" cy="207749"/>
            <a:chOff x="7270740" y="1206099"/>
            <a:chExt cx="2010731" cy="207749"/>
          </a:xfrm>
        </p:grpSpPr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A74BBB00-AE9A-42A8-AFC0-B8B86C638FBC}"/>
                </a:ext>
              </a:extLst>
            </p:cNvPr>
            <p:cNvCxnSpPr/>
            <p:nvPr/>
          </p:nvCxnSpPr>
          <p:spPr>
            <a:xfrm>
              <a:off x="7270740" y="1314456"/>
              <a:ext cx="1645920" cy="0"/>
            </a:xfrm>
            <a:prstGeom prst="line">
              <a:avLst/>
            </a:prstGeom>
            <a:ln w="31750" cap="rnd"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E9FFADB7-35EF-4471-9BDE-BDD04C2F3064}"/>
                </a:ext>
              </a:extLst>
            </p:cNvPr>
            <p:cNvCxnSpPr>
              <a:cxnSpLocks/>
            </p:cNvCxnSpPr>
            <p:nvPr/>
          </p:nvCxnSpPr>
          <p:spPr>
            <a:xfrm>
              <a:off x="7270740" y="1314456"/>
              <a:ext cx="251909" cy="0"/>
            </a:xfrm>
            <a:prstGeom prst="line">
              <a:avLst/>
            </a:prstGeom>
            <a:ln w="31750" cap="rnd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70C0ABDC-5537-4E86-8CC5-0FF0821853D1}"/>
                </a:ext>
              </a:extLst>
            </p:cNvPr>
            <p:cNvSpPr txBox="1"/>
            <p:nvPr/>
          </p:nvSpPr>
          <p:spPr>
            <a:xfrm>
              <a:off x="8915665" y="1206099"/>
              <a:ext cx="365806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750" b="1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Montserrat" panose="00000500000000000000" pitchFamily="50" charset="0"/>
                </a:rPr>
                <a:t>15%</a:t>
              </a:r>
            </a:p>
          </p:txBody>
        </p:sp>
      </p:grpSp>
      <p:sp>
        <p:nvSpPr>
          <p:cNvPr id="96" name="Rectangle: Rounded Corners 95">
            <a:extLst>
              <a:ext uri="{FF2B5EF4-FFF2-40B4-BE49-F238E27FC236}">
                <a16:creationId xmlns:a16="http://schemas.microsoft.com/office/drawing/2014/main" id="{E9199ABF-3D6C-4E12-AA8D-8E03F0F5D720}"/>
              </a:ext>
            </a:extLst>
          </p:cNvPr>
          <p:cNvSpPr/>
          <p:nvPr/>
        </p:nvSpPr>
        <p:spPr>
          <a:xfrm>
            <a:off x="9474314" y="993136"/>
            <a:ext cx="2098632" cy="413018"/>
          </a:xfrm>
          <a:prstGeom prst="roundRect">
            <a:avLst>
              <a:gd name="adj" fmla="val 24354"/>
            </a:avLst>
          </a:prstGeom>
          <a:solidFill>
            <a:schemeClr val="bg1"/>
          </a:solidFill>
          <a:ln>
            <a:noFill/>
          </a:ln>
          <a:effectLst>
            <a:outerShdw blurRad="190500" dist="76200" dir="2700000" sx="97000" sy="97000" algn="tl" rotWithShape="0">
              <a:schemeClr val="tx2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36576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ts val="1100"/>
              </a:lnSpc>
            </a:pPr>
            <a:r>
              <a:rPr lang="en-US" sz="800" b="1" dirty="0">
                <a:solidFill>
                  <a:schemeClr val="tx2"/>
                </a:solidFill>
                <a:latin typeface="Montserrat" panose="00000500000000000000" pitchFamily="50" charset="0"/>
              </a:rPr>
              <a:t>Database Improvements: </a:t>
            </a:r>
            <a:r>
              <a:rPr lang="en-US" sz="800" dirty="0">
                <a:solidFill>
                  <a:schemeClr val="tx2"/>
                </a:solidFill>
                <a:latin typeface="Montserrat" panose="00000500000000000000" pitchFamily="50" charset="0"/>
              </a:rPr>
              <a:t>Maria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A7A64AA-0229-4A88-9056-44933C7F6E98}"/>
              </a:ext>
            </a:extLst>
          </p:cNvPr>
          <p:cNvGrpSpPr/>
          <p:nvPr/>
        </p:nvGrpSpPr>
        <p:grpSpPr>
          <a:xfrm>
            <a:off x="9571130" y="1206099"/>
            <a:ext cx="2010731" cy="207749"/>
            <a:chOff x="9571130" y="1206099"/>
            <a:chExt cx="2010731" cy="207749"/>
          </a:xfrm>
        </p:grpSpPr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47AEB267-977C-4642-AE47-C06E2C724D33}"/>
                </a:ext>
              </a:extLst>
            </p:cNvPr>
            <p:cNvCxnSpPr/>
            <p:nvPr/>
          </p:nvCxnSpPr>
          <p:spPr>
            <a:xfrm>
              <a:off x="9571130" y="1314456"/>
              <a:ext cx="1645920" cy="0"/>
            </a:xfrm>
            <a:prstGeom prst="line">
              <a:avLst/>
            </a:prstGeom>
            <a:ln w="31750" cap="rnd"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0F170902-EA43-4DEB-8562-11D38833D338}"/>
                </a:ext>
              </a:extLst>
            </p:cNvPr>
            <p:cNvCxnSpPr>
              <a:cxnSpLocks/>
            </p:cNvCxnSpPr>
            <p:nvPr/>
          </p:nvCxnSpPr>
          <p:spPr>
            <a:xfrm>
              <a:off x="9571130" y="1314456"/>
              <a:ext cx="822960" cy="0"/>
            </a:xfrm>
            <a:prstGeom prst="line">
              <a:avLst/>
            </a:prstGeom>
            <a:ln w="31750" cap="rnd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B0CB54FF-2F79-4A01-B6E9-0DB64C5CE70F}"/>
                </a:ext>
              </a:extLst>
            </p:cNvPr>
            <p:cNvSpPr txBox="1"/>
            <p:nvPr/>
          </p:nvSpPr>
          <p:spPr>
            <a:xfrm>
              <a:off x="11216055" y="1206099"/>
              <a:ext cx="365806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750" b="1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Montserrat" panose="00000500000000000000" pitchFamily="50" charset="0"/>
                </a:rPr>
                <a:t>15%</a:t>
              </a:r>
            </a:p>
          </p:txBody>
        </p:sp>
      </p:grp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C96B53EE-0318-41F7-A0FC-AA26B6583F77}"/>
              </a:ext>
            </a:extLst>
          </p:cNvPr>
          <p:cNvSpPr/>
          <p:nvPr/>
        </p:nvSpPr>
        <p:spPr>
          <a:xfrm>
            <a:off x="2573144" y="989705"/>
            <a:ext cx="2098632" cy="375176"/>
          </a:xfrm>
          <a:prstGeom prst="roundRect">
            <a:avLst>
              <a:gd name="adj" fmla="val 25130"/>
            </a:avLst>
          </a:prstGeom>
          <a:solidFill>
            <a:schemeClr val="bg1"/>
          </a:solidFill>
          <a:ln>
            <a:noFill/>
          </a:ln>
          <a:effectLst>
            <a:outerShdw blurRad="190500" dist="76200" dir="2700000" sx="97000" sy="97000" algn="tl" rotWithShape="0">
              <a:schemeClr val="tx2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36576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ts val="1100"/>
              </a:lnSpc>
            </a:pPr>
            <a:r>
              <a:rPr lang="en-US" sz="800" dirty="0">
                <a:solidFill>
                  <a:schemeClr val="tx2"/>
                </a:solidFill>
                <a:latin typeface="Montserrat" panose="00000500000000000000" pitchFamily="50" charset="0"/>
              </a:rPr>
              <a:t>Library Upgrades: Maria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BF447FA-0EF5-4B32-A175-5EA5F5F5FBC2}"/>
              </a:ext>
            </a:extLst>
          </p:cNvPr>
          <p:cNvGrpSpPr/>
          <p:nvPr/>
        </p:nvGrpSpPr>
        <p:grpSpPr>
          <a:xfrm>
            <a:off x="2669960" y="1164826"/>
            <a:ext cx="2010731" cy="207749"/>
            <a:chOff x="2669960" y="1164826"/>
            <a:chExt cx="2010731" cy="207749"/>
          </a:xfrm>
        </p:grpSpPr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0A0EFF1A-A8DD-434B-BDC4-49D5DD043C31}"/>
                </a:ext>
              </a:extLst>
            </p:cNvPr>
            <p:cNvCxnSpPr/>
            <p:nvPr/>
          </p:nvCxnSpPr>
          <p:spPr>
            <a:xfrm>
              <a:off x="2669960" y="1273183"/>
              <a:ext cx="1645920" cy="0"/>
            </a:xfrm>
            <a:prstGeom prst="line">
              <a:avLst/>
            </a:prstGeom>
            <a:ln w="31750" cap="rnd"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EFBFE299-47D5-4434-8841-1D7C0F5AF609}"/>
                </a:ext>
              </a:extLst>
            </p:cNvPr>
            <p:cNvCxnSpPr>
              <a:cxnSpLocks/>
            </p:cNvCxnSpPr>
            <p:nvPr/>
          </p:nvCxnSpPr>
          <p:spPr>
            <a:xfrm>
              <a:off x="2669960" y="1273183"/>
              <a:ext cx="1285877" cy="0"/>
            </a:xfrm>
            <a:prstGeom prst="line">
              <a:avLst/>
            </a:prstGeom>
            <a:ln w="31750" cap="rnd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D83A1092-FB9B-4E92-9F32-060A5095B389}"/>
                </a:ext>
              </a:extLst>
            </p:cNvPr>
            <p:cNvSpPr txBox="1"/>
            <p:nvPr/>
          </p:nvSpPr>
          <p:spPr>
            <a:xfrm>
              <a:off x="4314885" y="1164826"/>
              <a:ext cx="365806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750" b="1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Montserrat" panose="00000500000000000000" pitchFamily="50" charset="0"/>
                </a:rPr>
                <a:t>15%</a:t>
              </a:r>
            </a:p>
          </p:txBody>
        </p:sp>
      </p:grpSp>
      <p:sp>
        <p:nvSpPr>
          <p:cNvPr id="122" name="Rectangle: Rounded Corners 121">
            <a:extLst>
              <a:ext uri="{FF2B5EF4-FFF2-40B4-BE49-F238E27FC236}">
                <a16:creationId xmlns:a16="http://schemas.microsoft.com/office/drawing/2014/main" id="{D30F6490-1093-4D70-AD01-FB8729887A54}"/>
              </a:ext>
            </a:extLst>
          </p:cNvPr>
          <p:cNvSpPr/>
          <p:nvPr/>
        </p:nvSpPr>
        <p:spPr>
          <a:xfrm>
            <a:off x="2573144" y="1503329"/>
            <a:ext cx="2098632" cy="402336"/>
          </a:xfrm>
          <a:prstGeom prst="roundRect">
            <a:avLst>
              <a:gd name="adj" fmla="val 22191"/>
            </a:avLst>
          </a:prstGeom>
          <a:solidFill>
            <a:schemeClr val="bg1"/>
          </a:solidFill>
          <a:ln>
            <a:noFill/>
          </a:ln>
          <a:effectLst>
            <a:outerShdw blurRad="190500" dist="76200" dir="2700000" sx="97000" sy="97000" algn="tl" rotWithShape="0">
              <a:schemeClr val="tx2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36576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ts val="1100"/>
              </a:lnSpc>
            </a:pPr>
            <a:r>
              <a:rPr lang="en-US" sz="800" b="1" dirty="0">
                <a:solidFill>
                  <a:schemeClr val="tx2"/>
                </a:solidFill>
                <a:latin typeface="Montserrat" panose="00000500000000000000" pitchFamily="50" charset="0"/>
              </a:rPr>
              <a:t>Optimize Server</a:t>
            </a:r>
          </a:p>
          <a:p>
            <a:pPr>
              <a:lnSpc>
                <a:spcPts val="1100"/>
              </a:lnSpc>
            </a:pPr>
            <a:r>
              <a:rPr lang="en-US" sz="800" b="1" dirty="0">
                <a:solidFill>
                  <a:schemeClr val="tx2"/>
                </a:solidFill>
                <a:latin typeface="Montserrat" panose="00000500000000000000" pitchFamily="50" charset="0"/>
              </a:rPr>
              <a:t>Serialization: </a:t>
            </a:r>
            <a:r>
              <a:rPr lang="en-US" sz="800" dirty="0">
                <a:solidFill>
                  <a:schemeClr val="tx2"/>
                </a:solidFill>
                <a:latin typeface="Montserrat" panose="00000500000000000000" pitchFamily="50" charset="0"/>
              </a:rPr>
              <a:t>Jamie</a:t>
            </a:r>
          </a:p>
        </p:txBody>
      </p:sp>
      <p:sp>
        <p:nvSpPr>
          <p:cNvPr id="174" name="Rectangle: Rounded Corners 173">
            <a:extLst>
              <a:ext uri="{FF2B5EF4-FFF2-40B4-BE49-F238E27FC236}">
                <a16:creationId xmlns:a16="http://schemas.microsoft.com/office/drawing/2014/main" id="{599443BB-A4D2-4826-A08D-E74C71CACBC1}"/>
              </a:ext>
            </a:extLst>
          </p:cNvPr>
          <p:cNvSpPr/>
          <p:nvPr/>
        </p:nvSpPr>
        <p:spPr>
          <a:xfrm>
            <a:off x="2573144" y="2420392"/>
            <a:ext cx="2098632" cy="283135"/>
          </a:xfrm>
          <a:prstGeom prst="roundRect">
            <a:avLst>
              <a:gd name="adj" fmla="val 33999"/>
            </a:avLst>
          </a:prstGeom>
          <a:solidFill>
            <a:schemeClr val="bg1"/>
          </a:solidFill>
          <a:ln>
            <a:noFill/>
          </a:ln>
          <a:effectLst>
            <a:outerShdw blurRad="190500" dist="76200" dir="2700000" sx="97000" sy="97000" algn="tl" rotWithShape="0">
              <a:schemeClr val="tx2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36576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ts val="1100"/>
              </a:lnSpc>
            </a:pPr>
            <a:r>
              <a:rPr lang="en-US" sz="800" b="1" dirty="0">
                <a:solidFill>
                  <a:schemeClr val="tx2"/>
                </a:solidFill>
                <a:latin typeface="Montserrat" panose="00000500000000000000" pitchFamily="50" charset="0"/>
              </a:rPr>
              <a:t>Push Notification: </a:t>
            </a:r>
            <a:r>
              <a:rPr lang="en-US" sz="800" dirty="0">
                <a:solidFill>
                  <a:schemeClr val="tx2"/>
                </a:solidFill>
                <a:latin typeface="Montserrat" panose="00000500000000000000" pitchFamily="50" charset="0"/>
              </a:rPr>
              <a:t>Carly</a:t>
            </a:r>
          </a:p>
        </p:txBody>
      </p:sp>
      <p:sp>
        <p:nvSpPr>
          <p:cNvPr id="169" name="Rectangle: Rounded Corners 168">
            <a:extLst>
              <a:ext uri="{FF2B5EF4-FFF2-40B4-BE49-F238E27FC236}">
                <a16:creationId xmlns:a16="http://schemas.microsoft.com/office/drawing/2014/main" id="{123AD5F8-9982-49CD-A7E0-C472BA9651FB}"/>
              </a:ext>
            </a:extLst>
          </p:cNvPr>
          <p:cNvSpPr/>
          <p:nvPr/>
        </p:nvSpPr>
        <p:spPr>
          <a:xfrm>
            <a:off x="4873534" y="2420392"/>
            <a:ext cx="2098632" cy="283135"/>
          </a:xfrm>
          <a:prstGeom prst="roundRect">
            <a:avLst>
              <a:gd name="adj" fmla="val 39776"/>
            </a:avLst>
          </a:prstGeom>
          <a:solidFill>
            <a:schemeClr val="bg1"/>
          </a:solidFill>
          <a:ln>
            <a:noFill/>
          </a:ln>
          <a:effectLst>
            <a:outerShdw blurRad="190500" dist="76200" dir="2700000" sx="97000" sy="97000" algn="tl" rotWithShape="0">
              <a:schemeClr val="tx2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36576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ts val="1100"/>
              </a:lnSpc>
            </a:pPr>
            <a:r>
              <a:rPr lang="en-US" sz="800" b="1" dirty="0">
                <a:solidFill>
                  <a:schemeClr val="tx2"/>
                </a:solidFill>
                <a:latin typeface="Montserrat" panose="00000500000000000000" pitchFamily="50" charset="0"/>
              </a:rPr>
              <a:t>Multi Account: </a:t>
            </a:r>
            <a:r>
              <a:rPr lang="en-US" sz="800" dirty="0">
                <a:solidFill>
                  <a:schemeClr val="tx2"/>
                </a:solidFill>
                <a:latin typeface="Montserrat" panose="00000500000000000000" pitchFamily="50" charset="0"/>
              </a:rPr>
              <a:t>Omar</a:t>
            </a:r>
          </a:p>
        </p:txBody>
      </p:sp>
      <p:sp>
        <p:nvSpPr>
          <p:cNvPr id="159" name="Rectangle: Rounded Corners 158">
            <a:extLst>
              <a:ext uri="{FF2B5EF4-FFF2-40B4-BE49-F238E27FC236}">
                <a16:creationId xmlns:a16="http://schemas.microsoft.com/office/drawing/2014/main" id="{087FC98A-AD44-4662-A788-390AC9C29294}"/>
              </a:ext>
            </a:extLst>
          </p:cNvPr>
          <p:cNvSpPr/>
          <p:nvPr/>
        </p:nvSpPr>
        <p:spPr>
          <a:xfrm>
            <a:off x="9474314" y="2416962"/>
            <a:ext cx="2098632" cy="412596"/>
          </a:xfrm>
          <a:prstGeom prst="roundRect">
            <a:avLst>
              <a:gd name="adj" fmla="val 25324"/>
            </a:avLst>
          </a:prstGeom>
          <a:solidFill>
            <a:schemeClr val="bg1"/>
          </a:solidFill>
          <a:ln>
            <a:noFill/>
          </a:ln>
          <a:effectLst>
            <a:outerShdw blurRad="190500" dist="76200" dir="2700000" sx="97000" sy="97000" algn="tl" rotWithShape="0">
              <a:schemeClr val="tx2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36576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ts val="1100"/>
              </a:lnSpc>
            </a:pPr>
            <a:r>
              <a:rPr lang="en-US" sz="800" b="1" dirty="0">
                <a:solidFill>
                  <a:schemeClr val="tx2"/>
                </a:solidFill>
                <a:latin typeface="Montserrat" panose="00000500000000000000" pitchFamily="50" charset="0"/>
              </a:rPr>
              <a:t>Help Bot: </a:t>
            </a:r>
            <a:r>
              <a:rPr lang="en-US" sz="800" dirty="0">
                <a:solidFill>
                  <a:schemeClr val="tx2"/>
                </a:solidFill>
                <a:latin typeface="Montserrat" panose="00000500000000000000" pitchFamily="50" charset="0"/>
              </a:rPr>
              <a:t>Alex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F61E56F-DC0A-43C5-92D7-5C02244834EE}"/>
              </a:ext>
            </a:extLst>
          </p:cNvPr>
          <p:cNvGrpSpPr/>
          <p:nvPr/>
        </p:nvGrpSpPr>
        <p:grpSpPr>
          <a:xfrm>
            <a:off x="9571130" y="2629503"/>
            <a:ext cx="2010731" cy="207749"/>
            <a:chOff x="9571130" y="2629503"/>
            <a:chExt cx="2010731" cy="207749"/>
          </a:xfrm>
        </p:grpSpPr>
        <p:cxnSp>
          <p:nvCxnSpPr>
            <p:cNvPr id="162" name="Straight Connector 161">
              <a:extLst>
                <a:ext uri="{FF2B5EF4-FFF2-40B4-BE49-F238E27FC236}">
                  <a16:creationId xmlns:a16="http://schemas.microsoft.com/office/drawing/2014/main" id="{DA7F3840-E656-4BA5-AA3B-A8E7A3C4F026}"/>
                </a:ext>
              </a:extLst>
            </p:cNvPr>
            <p:cNvCxnSpPr/>
            <p:nvPr/>
          </p:nvCxnSpPr>
          <p:spPr>
            <a:xfrm>
              <a:off x="9571130" y="2737860"/>
              <a:ext cx="1645920" cy="0"/>
            </a:xfrm>
            <a:prstGeom prst="line">
              <a:avLst/>
            </a:prstGeom>
            <a:ln w="31750" cap="rnd"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8239F6AF-1AEB-4DED-BDD3-17248E9EC706}"/>
                </a:ext>
              </a:extLst>
            </p:cNvPr>
            <p:cNvCxnSpPr>
              <a:cxnSpLocks/>
            </p:cNvCxnSpPr>
            <p:nvPr/>
          </p:nvCxnSpPr>
          <p:spPr>
            <a:xfrm>
              <a:off x="9571130" y="2737860"/>
              <a:ext cx="1522492" cy="0"/>
            </a:xfrm>
            <a:prstGeom prst="line">
              <a:avLst/>
            </a:prstGeom>
            <a:ln w="31750" cap="rnd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1" name="TextBox 160">
              <a:extLst>
                <a:ext uri="{FF2B5EF4-FFF2-40B4-BE49-F238E27FC236}">
                  <a16:creationId xmlns:a16="http://schemas.microsoft.com/office/drawing/2014/main" id="{6071FAD7-1DEB-4A8D-9183-66B6ECB299A4}"/>
                </a:ext>
              </a:extLst>
            </p:cNvPr>
            <p:cNvSpPr txBox="1"/>
            <p:nvPr/>
          </p:nvSpPr>
          <p:spPr>
            <a:xfrm>
              <a:off x="11216055" y="2629503"/>
              <a:ext cx="365806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750" b="1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Montserrat" panose="00000500000000000000" pitchFamily="50" charset="0"/>
                </a:rPr>
                <a:t>15%</a:t>
              </a:r>
            </a:p>
          </p:txBody>
        </p:sp>
      </p:grpSp>
      <p:sp>
        <p:nvSpPr>
          <p:cNvPr id="164" name="Rectangle: Rounded Corners 163">
            <a:extLst>
              <a:ext uri="{FF2B5EF4-FFF2-40B4-BE49-F238E27FC236}">
                <a16:creationId xmlns:a16="http://schemas.microsoft.com/office/drawing/2014/main" id="{855E8F0D-0EFC-4826-A2AD-A5F553E8459F}"/>
              </a:ext>
            </a:extLst>
          </p:cNvPr>
          <p:cNvSpPr/>
          <p:nvPr/>
        </p:nvSpPr>
        <p:spPr>
          <a:xfrm>
            <a:off x="7173924" y="2420392"/>
            <a:ext cx="2098632" cy="409166"/>
          </a:xfrm>
          <a:prstGeom prst="roundRect">
            <a:avLst>
              <a:gd name="adj" fmla="val 26755"/>
            </a:avLst>
          </a:prstGeom>
          <a:solidFill>
            <a:schemeClr val="bg1"/>
          </a:solidFill>
          <a:ln>
            <a:noFill/>
          </a:ln>
          <a:effectLst>
            <a:outerShdw blurRad="190500" dist="76200" dir="2700000" sx="97000" sy="97000" algn="tl" rotWithShape="0">
              <a:schemeClr val="tx2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36576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ts val="1100"/>
              </a:lnSpc>
            </a:pPr>
            <a:r>
              <a:rPr lang="en-US" sz="800" b="1" dirty="0">
                <a:solidFill>
                  <a:schemeClr val="tx2"/>
                </a:solidFill>
                <a:latin typeface="Montserrat" panose="00000500000000000000" pitchFamily="50" charset="0"/>
              </a:rPr>
              <a:t>Reward (Progress Bar): </a:t>
            </a:r>
            <a:r>
              <a:rPr lang="en-US" sz="800" dirty="0">
                <a:solidFill>
                  <a:schemeClr val="tx2"/>
                </a:solidFill>
                <a:latin typeface="Montserrat" panose="00000500000000000000" pitchFamily="50" charset="0"/>
              </a:rPr>
              <a:t>Farah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0D060EF-2448-4B15-A926-AB6E5EECF13D}"/>
              </a:ext>
            </a:extLst>
          </p:cNvPr>
          <p:cNvGrpSpPr/>
          <p:nvPr/>
        </p:nvGrpSpPr>
        <p:grpSpPr>
          <a:xfrm>
            <a:off x="7270740" y="2629503"/>
            <a:ext cx="2010731" cy="207749"/>
            <a:chOff x="7270740" y="2629503"/>
            <a:chExt cx="2010731" cy="207749"/>
          </a:xfrm>
        </p:grpSpPr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8755742C-586E-4492-892C-1F3E3F7BCE50}"/>
                </a:ext>
              </a:extLst>
            </p:cNvPr>
            <p:cNvCxnSpPr/>
            <p:nvPr/>
          </p:nvCxnSpPr>
          <p:spPr>
            <a:xfrm>
              <a:off x="7270740" y="2737860"/>
              <a:ext cx="1645920" cy="0"/>
            </a:xfrm>
            <a:prstGeom prst="line">
              <a:avLst/>
            </a:prstGeom>
            <a:ln w="31750" cap="rnd"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E97451BD-4674-4BE7-889D-172B290181EC}"/>
                </a:ext>
              </a:extLst>
            </p:cNvPr>
            <p:cNvCxnSpPr>
              <a:cxnSpLocks/>
            </p:cNvCxnSpPr>
            <p:nvPr/>
          </p:nvCxnSpPr>
          <p:spPr>
            <a:xfrm>
              <a:off x="7270740" y="2737860"/>
              <a:ext cx="642938" cy="0"/>
            </a:xfrm>
            <a:prstGeom prst="line">
              <a:avLst/>
            </a:prstGeom>
            <a:ln w="31750" cap="rnd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6" name="TextBox 165">
              <a:extLst>
                <a:ext uri="{FF2B5EF4-FFF2-40B4-BE49-F238E27FC236}">
                  <a16:creationId xmlns:a16="http://schemas.microsoft.com/office/drawing/2014/main" id="{084E8F03-EB27-4244-A6B3-A7E17572198D}"/>
                </a:ext>
              </a:extLst>
            </p:cNvPr>
            <p:cNvSpPr txBox="1"/>
            <p:nvPr/>
          </p:nvSpPr>
          <p:spPr>
            <a:xfrm>
              <a:off x="8915665" y="2629503"/>
              <a:ext cx="365806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750" b="1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Montserrat" panose="00000500000000000000" pitchFamily="50" charset="0"/>
                </a:rPr>
                <a:t>15%</a:t>
              </a:r>
            </a:p>
          </p:txBody>
        </p:sp>
      </p:grpSp>
      <p:sp>
        <p:nvSpPr>
          <p:cNvPr id="140" name="Rectangle: Rounded Corners 139">
            <a:extLst>
              <a:ext uri="{FF2B5EF4-FFF2-40B4-BE49-F238E27FC236}">
                <a16:creationId xmlns:a16="http://schemas.microsoft.com/office/drawing/2014/main" id="{EE67FDAD-BCB1-4482-BA6B-EF565B068EC5}"/>
              </a:ext>
            </a:extLst>
          </p:cNvPr>
          <p:cNvSpPr/>
          <p:nvPr/>
        </p:nvSpPr>
        <p:spPr>
          <a:xfrm>
            <a:off x="7173924" y="2960311"/>
            <a:ext cx="2098632" cy="409166"/>
          </a:xfrm>
          <a:prstGeom prst="roundRect">
            <a:avLst>
              <a:gd name="adj" fmla="val 26755"/>
            </a:avLst>
          </a:prstGeom>
          <a:solidFill>
            <a:schemeClr val="bg1"/>
          </a:solidFill>
          <a:ln>
            <a:noFill/>
          </a:ln>
          <a:effectLst>
            <a:outerShdw blurRad="190500" dist="76200" dir="2700000" sx="97000" sy="97000" algn="tl" rotWithShape="0">
              <a:schemeClr val="tx2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36576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ts val="1100"/>
              </a:lnSpc>
            </a:pPr>
            <a:r>
              <a:rPr lang="en-US" sz="800" b="1" dirty="0">
                <a:solidFill>
                  <a:schemeClr val="tx2"/>
                </a:solidFill>
                <a:latin typeface="Montserrat" panose="00000500000000000000" pitchFamily="50" charset="0"/>
              </a:rPr>
              <a:t>Language Localization: </a:t>
            </a:r>
            <a:r>
              <a:rPr lang="en-US" sz="800" dirty="0">
                <a:solidFill>
                  <a:schemeClr val="tx2"/>
                </a:solidFill>
                <a:latin typeface="Montserrat" panose="00000500000000000000" pitchFamily="50" charset="0"/>
              </a:rPr>
              <a:t>Farah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7A80419-7375-4562-A155-CB5254B27D39}"/>
              </a:ext>
            </a:extLst>
          </p:cNvPr>
          <p:cNvGrpSpPr/>
          <p:nvPr/>
        </p:nvGrpSpPr>
        <p:grpSpPr>
          <a:xfrm>
            <a:off x="7270740" y="3169422"/>
            <a:ext cx="2010731" cy="207749"/>
            <a:chOff x="7270740" y="3169422"/>
            <a:chExt cx="2010731" cy="207749"/>
          </a:xfrm>
        </p:grpSpPr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ECA0FFC0-18D9-4CF5-A3D0-BB0507E7C6AD}"/>
                </a:ext>
              </a:extLst>
            </p:cNvPr>
            <p:cNvCxnSpPr/>
            <p:nvPr/>
          </p:nvCxnSpPr>
          <p:spPr>
            <a:xfrm>
              <a:off x="7270740" y="3277779"/>
              <a:ext cx="1645920" cy="0"/>
            </a:xfrm>
            <a:prstGeom prst="line">
              <a:avLst/>
            </a:prstGeom>
            <a:ln w="31750" cap="rnd"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4CF782E3-30F0-4A9B-8DDB-0C9FE2242E27}"/>
                </a:ext>
              </a:extLst>
            </p:cNvPr>
            <p:cNvCxnSpPr>
              <a:cxnSpLocks/>
            </p:cNvCxnSpPr>
            <p:nvPr/>
          </p:nvCxnSpPr>
          <p:spPr>
            <a:xfrm>
              <a:off x="7270740" y="3277779"/>
              <a:ext cx="1285877" cy="0"/>
            </a:xfrm>
            <a:prstGeom prst="line">
              <a:avLst/>
            </a:prstGeom>
            <a:ln w="31750" cap="rnd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AC624F9C-7844-4BF0-890C-D4A2067EA544}"/>
                </a:ext>
              </a:extLst>
            </p:cNvPr>
            <p:cNvSpPr txBox="1"/>
            <p:nvPr/>
          </p:nvSpPr>
          <p:spPr>
            <a:xfrm>
              <a:off x="8915665" y="3169422"/>
              <a:ext cx="365806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750" b="1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Montserrat" panose="00000500000000000000" pitchFamily="50" charset="0"/>
                </a:rPr>
                <a:t>15%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AA4BDEC5-D052-4041-8B33-ACFF6FD413EF}"/>
              </a:ext>
            </a:extLst>
          </p:cNvPr>
          <p:cNvGrpSpPr/>
          <p:nvPr/>
        </p:nvGrpSpPr>
        <p:grpSpPr>
          <a:xfrm>
            <a:off x="4773400" y="3851089"/>
            <a:ext cx="4603750" cy="1163257"/>
            <a:chOff x="4773400" y="3851089"/>
            <a:chExt cx="4603750" cy="1163257"/>
          </a:xfrm>
        </p:grpSpPr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7C804959-A98D-43DB-B9FC-ACDE46E039C4}"/>
                </a:ext>
              </a:extLst>
            </p:cNvPr>
            <p:cNvCxnSpPr>
              <a:cxnSpLocks/>
            </p:cNvCxnSpPr>
            <p:nvPr/>
          </p:nvCxnSpPr>
          <p:spPr>
            <a:xfrm>
              <a:off x="4773400" y="3851089"/>
              <a:ext cx="0" cy="1163257"/>
            </a:xfrm>
            <a:prstGeom prst="line">
              <a:avLst/>
            </a:prstGeom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CC5E2C78-AE74-4A3C-9AB1-259132912B1D}"/>
                </a:ext>
              </a:extLst>
            </p:cNvPr>
            <p:cNvCxnSpPr>
              <a:cxnSpLocks/>
            </p:cNvCxnSpPr>
            <p:nvPr/>
          </p:nvCxnSpPr>
          <p:spPr>
            <a:xfrm>
              <a:off x="7075275" y="3851089"/>
              <a:ext cx="0" cy="1163257"/>
            </a:xfrm>
            <a:prstGeom prst="line">
              <a:avLst/>
            </a:prstGeom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4D46A887-9BB5-464C-88EF-0445AAC37217}"/>
                </a:ext>
              </a:extLst>
            </p:cNvPr>
            <p:cNvCxnSpPr>
              <a:cxnSpLocks/>
            </p:cNvCxnSpPr>
            <p:nvPr/>
          </p:nvCxnSpPr>
          <p:spPr>
            <a:xfrm>
              <a:off x="9377150" y="3851089"/>
              <a:ext cx="0" cy="1163257"/>
            </a:xfrm>
            <a:prstGeom prst="line">
              <a:avLst/>
            </a:prstGeom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5" name="Rectangle: Rounded Corners 224">
            <a:extLst>
              <a:ext uri="{FF2B5EF4-FFF2-40B4-BE49-F238E27FC236}">
                <a16:creationId xmlns:a16="http://schemas.microsoft.com/office/drawing/2014/main" id="{00305EA9-090B-4AF0-86A3-CD24FF72F57B}"/>
              </a:ext>
            </a:extLst>
          </p:cNvPr>
          <p:cNvSpPr/>
          <p:nvPr/>
        </p:nvSpPr>
        <p:spPr>
          <a:xfrm>
            <a:off x="2573144" y="3851089"/>
            <a:ext cx="2098632" cy="412129"/>
          </a:xfrm>
          <a:prstGeom prst="roundRect">
            <a:avLst>
              <a:gd name="adj" fmla="val 31690"/>
            </a:avLst>
          </a:prstGeom>
          <a:solidFill>
            <a:schemeClr val="bg1"/>
          </a:solidFill>
          <a:ln>
            <a:noFill/>
          </a:ln>
          <a:effectLst>
            <a:outerShdw blurRad="190500" dist="76200" dir="2700000" sx="97000" sy="97000" algn="tl" rotWithShape="0">
              <a:schemeClr val="tx2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36576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ts val="1100"/>
              </a:lnSpc>
            </a:pPr>
            <a:r>
              <a:rPr lang="en-US" sz="800" b="1" dirty="0">
                <a:solidFill>
                  <a:schemeClr val="tx2"/>
                </a:solidFill>
                <a:latin typeface="Montserrat" panose="00000500000000000000" pitchFamily="50" charset="0"/>
              </a:rPr>
              <a:t>Update Navigation: </a:t>
            </a:r>
            <a:r>
              <a:rPr lang="en-US" sz="800" dirty="0">
                <a:solidFill>
                  <a:schemeClr val="tx2"/>
                </a:solidFill>
                <a:latin typeface="Montserrat" panose="00000500000000000000" pitchFamily="50" charset="0"/>
              </a:rPr>
              <a:t>Farah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FDA2B92-9A2F-4536-B2AD-6B549F1697BB}"/>
              </a:ext>
            </a:extLst>
          </p:cNvPr>
          <p:cNvGrpSpPr/>
          <p:nvPr/>
        </p:nvGrpSpPr>
        <p:grpSpPr>
          <a:xfrm>
            <a:off x="2669960" y="4063164"/>
            <a:ext cx="2010731" cy="207749"/>
            <a:chOff x="2669960" y="4063164"/>
            <a:chExt cx="2010731" cy="207749"/>
          </a:xfrm>
        </p:grpSpPr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0C437B8E-A098-48CD-904B-D243B73B1043}"/>
                </a:ext>
              </a:extLst>
            </p:cNvPr>
            <p:cNvCxnSpPr/>
            <p:nvPr/>
          </p:nvCxnSpPr>
          <p:spPr>
            <a:xfrm>
              <a:off x="2669960" y="4171521"/>
              <a:ext cx="1645920" cy="0"/>
            </a:xfrm>
            <a:prstGeom prst="line">
              <a:avLst/>
            </a:prstGeom>
            <a:ln w="31750" cap="rnd"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A134559B-5CF9-402A-AF0B-9835C3443B32}"/>
                </a:ext>
              </a:extLst>
            </p:cNvPr>
            <p:cNvCxnSpPr>
              <a:cxnSpLocks/>
            </p:cNvCxnSpPr>
            <p:nvPr/>
          </p:nvCxnSpPr>
          <p:spPr>
            <a:xfrm>
              <a:off x="2669960" y="4171521"/>
              <a:ext cx="1644925" cy="0"/>
            </a:xfrm>
            <a:prstGeom prst="line">
              <a:avLst/>
            </a:prstGeom>
            <a:ln w="3175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7" name="TextBox 226">
              <a:extLst>
                <a:ext uri="{FF2B5EF4-FFF2-40B4-BE49-F238E27FC236}">
                  <a16:creationId xmlns:a16="http://schemas.microsoft.com/office/drawing/2014/main" id="{2C9F58B5-357A-4227-B5C8-53FD9ABEB902}"/>
                </a:ext>
              </a:extLst>
            </p:cNvPr>
            <p:cNvSpPr txBox="1"/>
            <p:nvPr/>
          </p:nvSpPr>
          <p:spPr>
            <a:xfrm>
              <a:off x="4314885" y="4063164"/>
              <a:ext cx="365806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750" b="1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Montserrat" panose="00000500000000000000" pitchFamily="50" charset="0"/>
                </a:rPr>
                <a:t>15%</a:t>
              </a:r>
            </a:p>
          </p:txBody>
        </p:sp>
      </p:grpSp>
      <p:sp>
        <p:nvSpPr>
          <p:cNvPr id="220" name="Rectangle: Rounded Corners 219">
            <a:extLst>
              <a:ext uri="{FF2B5EF4-FFF2-40B4-BE49-F238E27FC236}">
                <a16:creationId xmlns:a16="http://schemas.microsoft.com/office/drawing/2014/main" id="{29ADD2F8-8B35-41BB-9FDB-42C503AE52D6}"/>
              </a:ext>
            </a:extLst>
          </p:cNvPr>
          <p:cNvSpPr/>
          <p:nvPr/>
        </p:nvSpPr>
        <p:spPr>
          <a:xfrm>
            <a:off x="4873534" y="3851089"/>
            <a:ext cx="2098632" cy="412129"/>
          </a:xfrm>
          <a:prstGeom prst="roundRect">
            <a:avLst>
              <a:gd name="adj" fmla="val 25912"/>
            </a:avLst>
          </a:prstGeom>
          <a:solidFill>
            <a:schemeClr val="bg1"/>
          </a:solidFill>
          <a:ln>
            <a:noFill/>
          </a:ln>
          <a:effectLst>
            <a:outerShdw blurRad="190500" dist="76200" dir="2700000" sx="97000" sy="97000" algn="tl" rotWithShape="0">
              <a:schemeClr val="tx2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36576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ts val="1100"/>
              </a:lnSpc>
            </a:pPr>
            <a:r>
              <a:rPr lang="en-US" sz="800" b="1" dirty="0">
                <a:solidFill>
                  <a:schemeClr val="tx2"/>
                </a:solidFill>
                <a:latin typeface="Montserrat" panose="00000500000000000000" pitchFamily="50" charset="0"/>
              </a:rPr>
              <a:t>Single Sign-On: </a:t>
            </a:r>
            <a:r>
              <a:rPr lang="en-US" sz="800" dirty="0">
                <a:solidFill>
                  <a:schemeClr val="tx2"/>
                </a:solidFill>
                <a:latin typeface="Montserrat" panose="00000500000000000000" pitchFamily="50" charset="0"/>
              </a:rPr>
              <a:t>Omar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DAAAC69-AE98-436E-A871-CB4931A1B5F7}"/>
              </a:ext>
            </a:extLst>
          </p:cNvPr>
          <p:cNvGrpSpPr/>
          <p:nvPr/>
        </p:nvGrpSpPr>
        <p:grpSpPr>
          <a:xfrm>
            <a:off x="4970350" y="4063164"/>
            <a:ext cx="2010731" cy="207749"/>
            <a:chOff x="4970350" y="4063164"/>
            <a:chExt cx="2010731" cy="207749"/>
          </a:xfrm>
        </p:grpSpPr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37C82175-5AE5-4DE3-80A8-406A026831B6}"/>
                </a:ext>
              </a:extLst>
            </p:cNvPr>
            <p:cNvCxnSpPr/>
            <p:nvPr/>
          </p:nvCxnSpPr>
          <p:spPr>
            <a:xfrm>
              <a:off x="4970350" y="4171521"/>
              <a:ext cx="1645920" cy="0"/>
            </a:xfrm>
            <a:prstGeom prst="line">
              <a:avLst/>
            </a:prstGeom>
            <a:ln w="31750" cap="rnd"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397986CF-9EDF-4CA9-A696-9DAFD8378B52}"/>
                </a:ext>
              </a:extLst>
            </p:cNvPr>
            <p:cNvCxnSpPr>
              <a:cxnSpLocks/>
            </p:cNvCxnSpPr>
            <p:nvPr/>
          </p:nvCxnSpPr>
          <p:spPr>
            <a:xfrm>
              <a:off x="4970350" y="4171521"/>
              <a:ext cx="952500" cy="0"/>
            </a:xfrm>
            <a:prstGeom prst="line">
              <a:avLst/>
            </a:prstGeom>
            <a:ln w="3175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2" name="TextBox 221">
              <a:extLst>
                <a:ext uri="{FF2B5EF4-FFF2-40B4-BE49-F238E27FC236}">
                  <a16:creationId xmlns:a16="http://schemas.microsoft.com/office/drawing/2014/main" id="{DEC67C3E-9238-4D69-BA68-22BA0267E209}"/>
                </a:ext>
              </a:extLst>
            </p:cNvPr>
            <p:cNvSpPr txBox="1"/>
            <p:nvPr/>
          </p:nvSpPr>
          <p:spPr>
            <a:xfrm>
              <a:off x="6615275" y="4063164"/>
              <a:ext cx="365806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750" b="1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Montserrat" panose="00000500000000000000" pitchFamily="50" charset="0"/>
                </a:rPr>
                <a:t>15%</a:t>
              </a:r>
            </a:p>
          </p:txBody>
        </p:sp>
      </p:grpSp>
      <p:sp>
        <p:nvSpPr>
          <p:cNvPr id="215" name="Rectangle: Rounded Corners 214">
            <a:extLst>
              <a:ext uri="{FF2B5EF4-FFF2-40B4-BE49-F238E27FC236}">
                <a16:creationId xmlns:a16="http://schemas.microsoft.com/office/drawing/2014/main" id="{A0D1BF4C-376C-4DE9-B988-F1897BFC8F6F}"/>
              </a:ext>
            </a:extLst>
          </p:cNvPr>
          <p:cNvSpPr/>
          <p:nvPr/>
        </p:nvSpPr>
        <p:spPr>
          <a:xfrm>
            <a:off x="7173924" y="3851089"/>
            <a:ext cx="2098632" cy="412129"/>
          </a:xfrm>
          <a:prstGeom prst="roundRect">
            <a:avLst>
              <a:gd name="adj" fmla="val 27067"/>
            </a:avLst>
          </a:prstGeom>
          <a:solidFill>
            <a:schemeClr val="bg1"/>
          </a:solidFill>
          <a:ln>
            <a:noFill/>
          </a:ln>
          <a:effectLst>
            <a:outerShdw blurRad="190500" dist="76200" dir="2700000" sx="97000" sy="97000" algn="tl" rotWithShape="0">
              <a:schemeClr val="tx2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36576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ts val="1100"/>
              </a:lnSpc>
            </a:pPr>
            <a:r>
              <a:rPr lang="en-US" sz="800" b="1" dirty="0">
                <a:solidFill>
                  <a:schemeClr val="tx2"/>
                </a:solidFill>
                <a:latin typeface="Montserrat" panose="00000500000000000000" pitchFamily="50" charset="0"/>
              </a:rPr>
              <a:t>Reskin Shopping Cart: </a:t>
            </a:r>
            <a:r>
              <a:rPr lang="en-US" sz="800" dirty="0">
                <a:solidFill>
                  <a:schemeClr val="tx2"/>
                </a:solidFill>
                <a:latin typeface="Montserrat" panose="00000500000000000000" pitchFamily="50" charset="0"/>
              </a:rPr>
              <a:t>Jamie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C919395-DD55-40C4-835A-6C74FAED30E7}"/>
              </a:ext>
            </a:extLst>
          </p:cNvPr>
          <p:cNvGrpSpPr/>
          <p:nvPr/>
        </p:nvGrpSpPr>
        <p:grpSpPr>
          <a:xfrm>
            <a:off x="7270740" y="4063164"/>
            <a:ext cx="2010731" cy="207749"/>
            <a:chOff x="7270740" y="4063164"/>
            <a:chExt cx="2010731" cy="207749"/>
          </a:xfrm>
        </p:grpSpPr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D3DDC7F2-B793-4B4E-9BFC-3E987C02FC02}"/>
                </a:ext>
              </a:extLst>
            </p:cNvPr>
            <p:cNvCxnSpPr/>
            <p:nvPr/>
          </p:nvCxnSpPr>
          <p:spPr>
            <a:xfrm>
              <a:off x="7270740" y="4171521"/>
              <a:ext cx="1645920" cy="0"/>
            </a:xfrm>
            <a:prstGeom prst="line">
              <a:avLst/>
            </a:prstGeom>
            <a:ln w="31750" cap="rnd"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58FE16B8-13AB-4554-8F1B-4F5DEE5707CA}"/>
                </a:ext>
              </a:extLst>
            </p:cNvPr>
            <p:cNvCxnSpPr>
              <a:cxnSpLocks/>
            </p:cNvCxnSpPr>
            <p:nvPr/>
          </p:nvCxnSpPr>
          <p:spPr>
            <a:xfrm>
              <a:off x="7270740" y="4171521"/>
              <a:ext cx="1644925" cy="0"/>
            </a:xfrm>
            <a:prstGeom prst="line">
              <a:avLst/>
            </a:prstGeom>
            <a:ln w="3175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7" name="TextBox 216">
              <a:extLst>
                <a:ext uri="{FF2B5EF4-FFF2-40B4-BE49-F238E27FC236}">
                  <a16:creationId xmlns:a16="http://schemas.microsoft.com/office/drawing/2014/main" id="{4FF66361-4436-45DD-93B7-675432194BC3}"/>
                </a:ext>
              </a:extLst>
            </p:cNvPr>
            <p:cNvSpPr txBox="1"/>
            <p:nvPr/>
          </p:nvSpPr>
          <p:spPr>
            <a:xfrm>
              <a:off x="8915665" y="4063164"/>
              <a:ext cx="365806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750" b="1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Montserrat" panose="00000500000000000000" pitchFamily="50" charset="0"/>
                </a:rPr>
                <a:t>15%</a:t>
              </a:r>
            </a:p>
          </p:txBody>
        </p:sp>
      </p:grpSp>
      <p:sp>
        <p:nvSpPr>
          <p:cNvPr id="210" name="Rectangle: Rounded Corners 209">
            <a:extLst>
              <a:ext uri="{FF2B5EF4-FFF2-40B4-BE49-F238E27FC236}">
                <a16:creationId xmlns:a16="http://schemas.microsoft.com/office/drawing/2014/main" id="{595ED212-2907-4AC3-A907-20348404B1A1}"/>
              </a:ext>
            </a:extLst>
          </p:cNvPr>
          <p:cNvSpPr/>
          <p:nvPr/>
        </p:nvSpPr>
        <p:spPr>
          <a:xfrm>
            <a:off x="9474314" y="3851089"/>
            <a:ext cx="2098632" cy="412129"/>
          </a:xfrm>
          <a:prstGeom prst="roundRect">
            <a:avLst>
              <a:gd name="adj" fmla="val 28223"/>
            </a:avLst>
          </a:prstGeom>
          <a:solidFill>
            <a:schemeClr val="bg1"/>
          </a:solidFill>
          <a:ln>
            <a:noFill/>
          </a:ln>
          <a:effectLst>
            <a:outerShdw blurRad="190500" dist="76200" dir="2700000" sx="97000" sy="97000" algn="tl" rotWithShape="0">
              <a:schemeClr val="tx2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36576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ts val="1100"/>
              </a:lnSpc>
            </a:pPr>
            <a:r>
              <a:rPr lang="en-US" sz="800" b="1" dirty="0">
                <a:solidFill>
                  <a:schemeClr val="tx2"/>
                </a:solidFill>
                <a:latin typeface="Montserrat" panose="00000500000000000000" pitchFamily="50" charset="0"/>
              </a:rPr>
              <a:t>Apple Pay: </a:t>
            </a:r>
            <a:r>
              <a:rPr lang="en-US" sz="800" dirty="0">
                <a:solidFill>
                  <a:schemeClr val="tx2"/>
                </a:solidFill>
                <a:latin typeface="Montserrat" panose="00000500000000000000" pitchFamily="50" charset="0"/>
              </a:rPr>
              <a:t>Jamie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72543C8-6D35-4FCB-AF1D-4452B9FA3517}"/>
              </a:ext>
            </a:extLst>
          </p:cNvPr>
          <p:cNvGrpSpPr/>
          <p:nvPr/>
        </p:nvGrpSpPr>
        <p:grpSpPr>
          <a:xfrm>
            <a:off x="9571130" y="4063164"/>
            <a:ext cx="2010731" cy="207749"/>
            <a:chOff x="9571130" y="4063164"/>
            <a:chExt cx="2010731" cy="207749"/>
          </a:xfrm>
        </p:grpSpPr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BCF8B9E7-7E5C-44D3-A53E-55DFE3540AE4}"/>
                </a:ext>
              </a:extLst>
            </p:cNvPr>
            <p:cNvCxnSpPr/>
            <p:nvPr/>
          </p:nvCxnSpPr>
          <p:spPr>
            <a:xfrm>
              <a:off x="9571130" y="4171521"/>
              <a:ext cx="1645920" cy="0"/>
            </a:xfrm>
            <a:prstGeom prst="line">
              <a:avLst/>
            </a:prstGeom>
            <a:ln w="31750" cap="rnd"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155A32D2-CD68-4531-8A7B-A3AA230D43C0}"/>
                </a:ext>
              </a:extLst>
            </p:cNvPr>
            <p:cNvCxnSpPr>
              <a:cxnSpLocks/>
            </p:cNvCxnSpPr>
            <p:nvPr/>
          </p:nvCxnSpPr>
          <p:spPr>
            <a:xfrm>
              <a:off x="9571130" y="4171521"/>
              <a:ext cx="642938" cy="0"/>
            </a:xfrm>
            <a:prstGeom prst="line">
              <a:avLst/>
            </a:prstGeom>
            <a:ln w="3175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2" name="TextBox 211">
              <a:extLst>
                <a:ext uri="{FF2B5EF4-FFF2-40B4-BE49-F238E27FC236}">
                  <a16:creationId xmlns:a16="http://schemas.microsoft.com/office/drawing/2014/main" id="{39BEBA63-2E07-4619-AA04-7C277DD574B5}"/>
                </a:ext>
              </a:extLst>
            </p:cNvPr>
            <p:cNvSpPr txBox="1"/>
            <p:nvPr/>
          </p:nvSpPr>
          <p:spPr>
            <a:xfrm>
              <a:off x="11216055" y="4063164"/>
              <a:ext cx="365806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750" b="1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Montserrat" panose="00000500000000000000" pitchFamily="50" charset="0"/>
                </a:rPr>
                <a:t>15%</a:t>
              </a:r>
            </a:p>
          </p:txBody>
        </p:sp>
      </p:grpSp>
      <p:sp>
        <p:nvSpPr>
          <p:cNvPr id="191" name="Rectangle: Rounded Corners 190">
            <a:extLst>
              <a:ext uri="{FF2B5EF4-FFF2-40B4-BE49-F238E27FC236}">
                <a16:creationId xmlns:a16="http://schemas.microsoft.com/office/drawing/2014/main" id="{244400E5-51DA-44D0-94B5-A67B0AE963B8}"/>
              </a:ext>
            </a:extLst>
          </p:cNvPr>
          <p:cNvSpPr/>
          <p:nvPr/>
        </p:nvSpPr>
        <p:spPr>
          <a:xfrm>
            <a:off x="7173924" y="4400367"/>
            <a:ext cx="2098632" cy="407496"/>
          </a:xfrm>
          <a:prstGeom prst="roundRect">
            <a:avLst>
              <a:gd name="adj" fmla="val 29523"/>
            </a:avLst>
          </a:prstGeom>
          <a:solidFill>
            <a:schemeClr val="bg1"/>
          </a:solidFill>
          <a:ln>
            <a:noFill/>
          </a:ln>
          <a:effectLst>
            <a:outerShdw blurRad="190500" dist="76200" dir="2700000" sx="97000" sy="97000" algn="tl" rotWithShape="0">
              <a:schemeClr val="tx2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36576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ts val="1100"/>
              </a:lnSpc>
            </a:pPr>
            <a:r>
              <a:rPr lang="en-US" sz="800" b="1" dirty="0">
                <a:solidFill>
                  <a:schemeClr val="tx2"/>
                </a:solidFill>
                <a:latin typeface="Montserrat" panose="00000500000000000000" pitchFamily="50" charset="0"/>
              </a:rPr>
              <a:t>Guest Checkout Improvement:</a:t>
            </a:r>
          </a:p>
          <a:p>
            <a:pPr>
              <a:lnSpc>
                <a:spcPts val="1100"/>
              </a:lnSpc>
            </a:pPr>
            <a:r>
              <a:rPr lang="en-US" sz="800" dirty="0">
                <a:solidFill>
                  <a:schemeClr val="tx2"/>
                </a:solidFill>
                <a:latin typeface="Montserrat" panose="00000500000000000000" pitchFamily="50" charset="0"/>
              </a:rPr>
              <a:t>Farah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39D02E6-A56D-4251-87D8-7594C2C818C7}"/>
              </a:ext>
            </a:extLst>
          </p:cNvPr>
          <p:cNvGrpSpPr/>
          <p:nvPr/>
        </p:nvGrpSpPr>
        <p:grpSpPr>
          <a:xfrm>
            <a:off x="4773400" y="5281780"/>
            <a:ext cx="4603750" cy="1163258"/>
            <a:chOff x="4773400" y="5281780"/>
            <a:chExt cx="4603750" cy="1163258"/>
          </a:xfrm>
        </p:grpSpPr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BD2099D3-1073-475A-9D41-08E8CDEF8FA6}"/>
                </a:ext>
              </a:extLst>
            </p:cNvPr>
            <p:cNvCxnSpPr>
              <a:cxnSpLocks/>
            </p:cNvCxnSpPr>
            <p:nvPr/>
          </p:nvCxnSpPr>
          <p:spPr>
            <a:xfrm>
              <a:off x="4773400" y="5281780"/>
              <a:ext cx="0" cy="1163258"/>
            </a:xfrm>
            <a:prstGeom prst="line">
              <a:avLst/>
            </a:prstGeom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1DBAE33E-1121-49F9-BE7D-F595B3658498}"/>
                </a:ext>
              </a:extLst>
            </p:cNvPr>
            <p:cNvCxnSpPr>
              <a:cxnSpLocks/>
            </p:cNvCxnSpPr>
            <p:nvPr/>
          </p:nvCxnSpPr>
          <p:spPr>
            <a:xfrm>
              <a:off x="7075275" y="5281780"/>
              <a:ext cx="0" cy="1163258"/>
            </a:xfrm>
            <a:prstGeom prst="line">
              <a:avLst/>
            </a:prstGeom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D34B179-CD2E-4A10-A220-54545B78ED51}"/>
                </a:ext>
              </a:extLst>
            </p:cNvPr>
            <p:cNvCxnSpPr>
              <a:cxnSpLocks/>
            </p:cNvCxnSpPr>
            <p:nvPr/>
          </p:nvCxnSpPr>
          <p:spPr>
            <a:xfrm>
              <a:off x="9377150" y="5281780"/>
              <a:ext cx="0" cy="1163258"/>
            </a:xfrm>
            <a:prstGeom prst="line">
              <a:avLst/>
            </a:prstGeom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6" name="Rectangle: Rounded Corners 275">
            <a:extLst>
              <a:ext uri="{FF2B5EF4-FFF2-40B4-BE49-F238E27FC236}">
                <a16:creationId xmlns:a16="http://schemas.microsoft.com/office/drawing/2014/main" id="{432AB7C3-6EC7-4306-8F1F-840F7FA26307}"/>
              </a:ext>
            </a:extLst>
          </p:cNvPr>
          <p:cNvSpPr/>
          <p:nvPr/>
        </p:nvSpPr>
        <p:spPr>
          <a:xfrm>
            <a:off x="2573144" y="5281775"/>
            <a:ext cx="2098632" cy="278416"/>
          </a:xfrm>
          <a:prstGeom prst="roundRect">
            <a:avLst>
              <a:gd name="adj" fmla="val 38905"/>
            </a:avLst>
          </a:prstGeom>
          <a:solidFill>
            <a:schemeClr val="bg1"/>
          </a:solidFill>
          <a:ln>
            <a:noFill/>
          </a:ln>
          <a:effectLst>
            <a:outerShdw blurRad="190500" dist="76200" dir="2700000" sx="97000" sy="97000" algn="tl" rotWithShape="0">
              <a:schemeClr val="tx2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36576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ts val="1100"/>
              </a:lnSpc>
            </a:pPr>
            <a:r>
              <a:rPr lang="en-US" sz="800" b="1" dirty="0">
                <a:solidFill>
                  <a:schemeClr val="tx2"/>
                </a:solidFill>
                <a:latin typeface="Montserrat" panose="00000500000000000000" pitchFamily="50" charset="0"/>
              </a:rPr>
              <a:t>IOS App: </a:t>
            </a:r>
            <a:r>
              <a:rPr lang="en-US" sz="800" dirty="0">
                <a:solidFill>
                  <a:schemeClr val="tx2"/>
                </a:solidFill>
                <a:latin typeface="Montserrat" panose="00000500000000000000" pitchFamily="50" charset="0"/>
              </a:rPr>
              <a:t>Alex</a:t>
            </a:r>
          </a:p>
        </p:txBody>
      </p:sp>
      <p:sp>
        <p:nvSpPr>
          <p:cNvPr id="266" name="Rectangle: Rounded Corners 265">
            <a:extLst>
              <a:ext uri="{FF2B5EF4-FFF2-40B4-BE49-F238E27FC236}">
                <a16:creationId xmlns:a16="http://schemas.microsoft.com/office/drawing/2014/main" id="{F301416D-0903-4D79-8308-A035BB9008EC}"/>
              </a:ext>
            </a:extLst>
          </p:cNvPr>
          <p:cNvSpPr/>
          <p:nvPr/>
        </p:nvSpPr>
        <p:spPr>
          <a:xfrm>
            <a:off x="7173924" y="5281775"/>
            <a:ext cx="2098632" cy="508561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90500" dist="76200" dir="2700000" sx="97000" sy="97000" algn="tl" rotWithShape="0">
              <a:schemeClr val="tx2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36576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ts val="1100"/>
              </a:lnSpc>
            </a:pPr>
            <a:r>
              <a:rPr lang="en-US" sz="800" b="1" dirty="0">
                <a:solidFill>
                  <a:schemeClr val="tx2"/>
                </a:solidFill>
                <a:latin typeface="Montserrat" panose="00000500000000000000" pitchFamily="50" charset="0"/>
              </a:rPr>
              <a:t>Forget Password Improvement: </a:t>
            </a:r>
            <a:r>
              <a:rPr lang="en-US" sz="800" dirty="0">
                <a:solidFill>
                  <a:schemeClr val="tx2"/>
                </a:solidFill>
                <a:latin typeface="Montserrat" panose="00000500000000000000" pitchFamily="50" charset="0"/>
              </a:rPr>
              <a:t>Omar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4AE81037-4D0B-47CE-B1D6-F6EC2470F0B6}"/>
              </a:ext>
            </a:extLst>
          </p:cNvPr>
          <p:cNvGrpSpPr/>
          <p:nvPr/>
        </p:nvGrpSpPr>
        <p:grpSpPr>
          <a:xfrm>
            <a:off x="7270740" y="5590281"/>
            <a:ext cx="2010731" cy="207749"/>
            <a:chOff x="7270740" y="5590281"/>
            <a:chExt cx="2010731" cy="207749"/>
          </a:xfrm>
        </p:grpSpPr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8B477858-458B-4457-B6EF-BFD1FA25626E}"/>
                </a:ext>
              </a:extLst>
            </p:cNvPr>
            <p:cNvCxnSpPr/>
            <p:nvPr/>
          </p:nvCxnSpPr>
          <p:spPr>
            <a:xfrm>
              <a:off x="7270740" y="5698638"/>
              <a:ext cx="1645920" cy="0"/>
            </a:xfrm>
            <a:prstGeom prst="line">
              <a:avLst/>
            </a:prstGeom>
            <a:ln w="31750" cap="rnd"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735BB1E7-F61F-4C53-86B7-B4B384D4CB0C}"/>
                </a:ext>
              </a:extLst>
            </p:cNvPr>
            <p:cNvCxnSpPr>
              <a:cxnSpLocks/>
            </p:cNvCxnSpPr>
            <p:nvPr/>
          </p:nvCxnSpPr>
          <p:spPr>
            <a:xfrm>
              <a:off x="7270740" y="5698638"/>
              <a:ext cx="822462" cy="0"/>
            </a:xfrm>
            <a:prstGeom prst="line">
              <a:avLst/>
            </a:prstGeom>
            <a:ln w="31750" cap="rnd">
              <a:solidFill>
                <a:srgbClr val="78D6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8" name="TextBox 267">
              <a:extLst>
                <a:ext uri="{FF2B5EF4-FFF2-40B4-BE49-F238E27FC236}">
                  <a16:creationId xmlns:a16="http://schemas.microsoft.com/office/drawing/2014/main" id="{53C2DE15-9547-4472-9F50-7316D6746FD1}"/>
                </a:ext>
              </a:extLst>
            </p:cNvPr>
            <p:cNvSpPr txBox="1"/>
            <p:nvPr/>
          </p:nvSpPr>
          <p:spPr>
            <a:xfrm>
              <a:off x="8915665" y="5590281"/>
              <a:ext cx="365806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750" b="1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Montserrat" panose="00000500000000000000" pitchFamily="50" charset="0"/>
                </a:rPr>
                <a:t>15%</a:t>
              </a:r>
            </a:p>
          </p:txBody>
        </p:sp>
      </p:grpSp>
      <p:sp>
        <p:nvSpPr>
          <p:cNvPr id="271" name="Rectangle: Rounded Corners 270">
            <a:extLst>
              <a:ext uri="{FF2B5EF4-FFF2-40B4-BE49-F238E27FC236}">
                <a16:creationId xmlns:a16="http://schemas.microsoft.com/office/drawing/2014/main" id="{6AFF279B-737C-430D-A086-0A75D2B5A405}"/>
              </a:ext>
            </a:extLst>
          </p:cNvPr>
          <p:cNvSpPr/>
          <p:nvPr/>
        </p:nvSpPr>
        <p:spPr>
          <a:xfrm>
            <a:off x="4873534" y="5281775"/>
            <a:ext cx="2098632" cy="405733"/>
          </a:xfrm>
          <a:prstGeom prst="roundRect">
            <a:avLst>
              <a:gd name="adj" fmla="val 29579"/>
            </a:avLst>
          </a:prstGeom>
          <a:solidFill>
            <a:schemeClr val="bg1"/>
          </a:solidFill>
          <a:ln>
            <a:noFill/>
          </a:ln>
          <a:effectLst>
            <a:outerShdw blurRad="190500" dist="76200" dir="2700000" sx="97000" sy="97000" algn="tl" rotWithShape="0">
              <a:schemeClr val="tx2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36576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ts val="1100"/>
              </a:lnSpc>
            </a:pPr>
            <a:r>
              <a:rPr lang="en-US" sz="800" b="1" dirty="0">
                <a:solidFill>
                  <a:schemeClr val="tx2"/>
                </a:solidFill>
                <a:latin typeface="Montserrat" panose="00000500000000000000" pitchFamily="50" charset="0"/>
              </a:rPr>
              <a:t>Two-Day Shipping: </a:t>
            </a:r>
            <a:r>
              <a:rPr lang="en-US" sz="800" dirty="0">
                <a:solidFill>
                  <a:schemeClr val="tx2"/>
                </a:solidFill>
                <a:latin typeface="Montserrat" panose="00000500000000000000" pitchFamily="50" charset="0"/>
              </a:rPr>
              <a:t>Jamie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A4A6EBFF-596B-4960-BC6E-721D37E25779}"/>
              </a:ext>
            </a:extLst>
          </p:cNvPr>
          <p:cNvGrpSpPr/>
          <p:nvPr/>
        </p:nvGrpSpPr>
        <p:grpSpPr>
          <a:xfrm>
            <a:off x="4970350" y="5487453"/>
            <a:ext cx="2010731" cy="207749"/>
            <a:chOff x="4970350" y="5487453"/>
            <a:chExt cx="2010731" cy="207749"/>
          </a:xfrm>
        </p:grpSpPr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534ED520-0B18-44F9-ABA1-57604189B9E4}"/>
                </a:ext>
              </a:extLst>
            </p:cNvPr>
            <p:cNvCxnSpPr/>
            <p:nvPr/>
          </p:nvCxnSpPr>
          <p:spPr>
            <a:xfrm>
              <a:off x="4970350" y="5595810"/>
              <a:ext cx="1645920" cy="0"/>
            </a:xfrm>
            <a:prstGeom prst="line">
              <a:avLst/>
            </a:prstGeom>
            <a:ln w="31750" cap="rnd"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>
              <a:extLst>
                <a:ext uri="{FF2B5EF4-FFF2-40B4-BE49-F238E27FC236}">
                  <a16:creationId xmlns:a16="http://schemas.microsoft.com/office/drawing/2014/main" id="{8DE0A51E-EAC5-43C6-B077-6DD4D5279C3C}"/>
                </a:ext>
              </a:extLst>
            </p:cNvPr>
            <p:cNvCxnSpPr>
              <a:cxnSpLocks/>
            </p:cNvCxnSpPr>
            <p:nvPr/>
          </p:nvCxnSpPr>
          <p:spPr>
            <a:xfrm>
              <a:off x="4970350" y="5595810"/>
              <a:ext cx="1185512" cy="0"/>
            </a:xfrm>
            <a:prstGeom prst="line">
              <a:avLst/>
            </a:prstGeom>
            <a:ln w="31750" cap="rnd">
              <a:solidFill>
                <a:srgbClr val="78D6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3" name="TextBox 272">
              <a:extLst>
                <a:ext uri="{FF2B5EF4-FFF2-40B4-BE49-F238E27FC236}">
                  <a16:creationId xmlns:a16="http://schemas.microsoft.com/office/drawing/2014/main" id="{2BB0AD24-30E5-45B0-A351-A39227571A39}"/>
                </a:ext>
              </a:extLst>
            </p:cNvPr>
            <p:cNvSpPr txBox="1"/>
            <p:nvPr/>
          </p:nvSpPr>
          <p:spPr>
            <a:xfrm>
              <a:off x="6615275" y="5487453"/>
              <a:ext cx="365806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750" b="1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Montserrat" panose="00000500000000000000" pitchFamily="50" charset="0"/>
                </a:rPr>
                <a:t>15%</a:t>
              </a:r>
            </a:p>
          </p:txBody>
        </p:sp>
      </p:grpSp>
      <p:sp>
        <p:nvSpPr>
          <p:cNvPr id="261" name="Rectangle: Rounded Corners 260">
            <a:extLst>
              <a:ext uri="{FF2B5EF4-FFF2-40B4-BE49-F238E27FC236}">
                <a16:creationId xmlns:a16="http://schemas.microsoft.com/office/drawing/2014/main" id="{9D0CAAB5-D1B6-46FF-833C-254519BF354A}"/>
              </a:ext>
            </a:extLst>
          </p:cNvPr>
          <p:cNvSpPr/>
          <p:nvPr/>
        </p:nvSpPr>
        <p:spPr>
          <a:xfrm>
            <a:off x="9474314" y="5281775"/>
            <a:ext cx="2098632" cy="405733"/>
          </a:xfrm>
          <a:prstGeom prst="roundRect">
            <a:avLst>
              <a:gd name="adj" fmla="val 27231"/>
            </a:avLst>
          </a:prstGeom>
          <a:solidFill>
            <a:schemeClr val="bg1"/>
          </a:solidFill>
          <a:ln>
            <a:noFill/>
          </a:ln>
          <a:effectLst>
            <a:outerShdw blurRad="190500" dist="76200" dir="2700000" sx="97000" sy="97000" algn="tl" rotWithShape="0">
              <a:schemeClr val="tx2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36576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ts val="1100"/>
              </a:lnSpc>
            </a:pPr>
            <a:r>
              <a:rPr lang="en-US" sz="800" b="1" dirty="0">
                <a:solidFill>
                  <a:schemeClr val="tx2"/>
                </a:solidFill>
                <a:latin typeface="Montserrat" panose="00000500000000000000" pitchFamily="50" charset="0"/>
              </a:rPr>
              <a:t>Responsive eCommerce Site: </a:t>
            </a:r>
            <a:r>
              <a:rPr lang="en-US" sz="800" dirty="0">
                <a:solidFill>
                  <a:schemeClr val="tx2"/>
                </a:solidFill>
                <a:latin typeface="Montserrat" panose="00000500000000000000" pitchFamily="50" charset="0"/>
              </a:rPr>
              <a:t>Maria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26CAE55-6D1C-4FEC-BC63-1BE972D1A22A}"/>
              </a:ext>
            </a:extLst>
          </p:cNvPr>
          <p:cNvGrpSpPr/>
          <p:nvPr/>
        </p:nvGrpSpPr>
        <p:grpSpPr>
          <a:xfrm>
            <a:off x="9571130" y="5487453"/>
            <a:ext cx="2010731" cy="207749"/>
            <a:chOff x="9571130" y="5487453"/>
            <a:chExt cx="2010731" cy="207749"/>
          </a:xfrm>
        </p:grpSpPr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02009A52-6A08-4270-BC25-0EA4D632B0A1}"/>
                </a:ext>
              </a:extLst>
            </p:cNvPr>
            <p:cNvCxnSpPr/>
            <p:nvPr/>
          </p:nvCxnSpPr>
          <p:spPr>
            <a:xfrm>
              <a:off x="9571130" y="5595810"/>
              <a:ext cx="1645920" cy="0"/>
            </a:xfrm>
            <a:prstGeom prst="line">
              <a:avLst/>
            </a:prstGeom>
            <a:ln w="31750" cap="rnd"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E554A749-74AC-48E6-B277-862A0C5EFF12}"/>
                </a:ext>
              </a:extLst>
            </p:cNvPr>
            <p:cNvCxnSpPr>
              <a:cxnSpLocks/>
            </p:cNvCxnSpPr>
            <p:nvPr/>
          </p:nvCxnSpPr>
          <p:spPr>
            <a:xfrm>
              <a:off x="9571130" y="5595810"/>
              <a:ext cx="1644925" cy="0"/>
            </a:xfrm>
            <a:prstGeom prst="line">
              <a:avLst/>
            </a:prstGeom>
            <a:ln w="31750" cap="rnd">
              <a:solidFill>
                <a:srgbClr val="78D6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3" name="TextBox 262">
              <a:extLst>
                <a:ext uri="{FF2B5EF4-FFF2-40B4-BE49-F238E27FC236}">
                  <a16:creationId xmlns:a16="http://schemas.microsoft.com/office/drawing/2014/main" id="{D152D9EF-B336-4725-8B45-79D43D66223F}"/>
                </a:ext>
              </a:extLst>
            </p:cNvPr>
            <p:cNvSpPr txBox="1"/>
            <p:nvPr/>
          </p:nvSpPr>
          <p:spPr>
            <a:xfrm>
              <a:off x="11216055" y="5487453"/>
              <a:ext cx="365806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750" b="1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Montserrat" panose="00000500000000000000" pitchFamily="50" charset="0"/>
                </a:rPr>
                <a:t>15%</a:t>
              </a:r>
            </a:p>
          </p:txBody>
        </p:sp>
      </p:grpSp>
      <p:sp>
        <p:nvSpPr>
          <p:cNvPr id="252" name="Rectangle: Rounded Corners 251">
            <a:extLst>
              <a:ext uri="{FF2B5EF4-FFF2-40B4-BE49-F238E27FC236}">
                <a16:creationId xmlns:a16="http://schemas.microsoft.com/office/drawing/2014/main" id="{937A6046-FB47-4791-9023-20CD346A073C}"/>
              </a:ext>
            </a:extLst>
          </p:cNvPr>
          <p:cNvSpPr/>
          <p:nvPr/>
        </p:nvSpPr>
        <p:spPr>
          <a:xfrm>
            <a:off x="2573144" y="5682923"/>
            <a:ext cx="2098632" cy="405733"/>
          </a:xfrm>
          <a:prstGeom prst="roundRect">
            <a:avLst>
              <a:gd name="adj" fmla="val 31927"/>
            </a:avLst>
          </a:prstGeom>
          <a:solidFill>
            <a:schemeClr val="bg1"/>
          </a:solidFill>
          <a:ln>
            <a:noFill/>
          </a:ln>
          <a:effectLst>
            <a:outerShdw blurRad="190500" dist="76200" dir="2700000" sx="97000" sy="97000" algn="tl" rotWithShape="0">
              <a:schemeClr val="tx2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36576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ts val="1100"/>
              </a:lnSpc>
            </a:pPr>
            <a:r>
              <a:rPr lang="en-US" sz="800" b="1" dirty="0">
                <a:solidFill>
                  <a:schemeClr val="tx2"/>
                </a:solidFill>
                <a:latin typeface="Montserrat" panose="00000500000000000000" pitchFamily="50" charset="0"/>
              </a:rPr>
              <a:t>Android App: </a:t>
            </a:r>
            <a:r>
              <a:rPr lang="en-US" sz="800" dirty="0">
                <a:solidFill>
                  <a:schemeClr val="tx2"/>
                </a:solidFill>
                <a:latin typeface="Montserrat" panose="00000500000000000000" pitchFamily="50" charset="0"/>
              </a:rPr>
              <a:t>Maria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AFE37255-473F-49B6-AE94-58ECB33A4E79}"/>
              </a:ext>
            </a:extLst>
          </p:cNvPr>
          <p:cNvGrpSpPr/>
          <p:nvPr/>
        </p:nvGrpSpPr>
        <p:grpSpPr>
          <a:xfrm>
            <a:off x="2669960" y="5888601"/>
            <a:ext cx="2010731" cy="207749"/>
            <a:chOff x="2669960" y="5888601"/>
            <a:chExt cx="2010731" cy="207749"/>
          </a:xfrm>
        </p:grpSpPr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2C0EAEB9-7768-49BF-8CA1-FB6E9B6AA492}"/>
                </a:ext>
              </a:extLst>
            </p:cNvPr>
            <p:cNvCxnSpPr/>
            <p:nvPr/>
          </p:nvCxnSpPr>
          <p:spPr>
            <a:xfrm>
              <a:off x="2669960" y="5996958"/>
              <a:ext cx="1645920" cy="0"/>
            </a:xfrm>
            <a:prstGeom prst="line">
              <a:avLst/>
            </a:prstGeom>
            <a:ln w="31750" cap="rnd"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FF75726F-D6A5-4D04-9825-568EDAF5E691}"/>
                </a:ext>
              </a:extLst>
            </p:cNvPr>
            <p:cNvCxnSpPr>
              <a:cxnSpLocks/>
            </p:cNvCxnSpPr>
            <p:nvPr/>
          </p:nvCxnSpPr>
          <p:spPr>
            <a:xfrm>
              <a:off x="2669960" y="5996958"/>
              <a:ext cx="1285877" cy="0"/>
            </a:xfrm>
            <a:prstGeom prst="line">
              <a:avLst/>
            </a:prstGeom>
            <a:ln w="31750" cap="rnd">
              <a:solidFill>
                <a:srgbClr val="78D6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4" name="TextBox 253">
              <a:extLst>
                <a:ext uri="{FF2B5EF4-FFF2-40B4-BE49-F238E27FC236}">
                  <a16:creationId xmlns:a16="http://schemas.microsoft.com/office/drawing/2014/main" id="{6265FD6E-236B-4C27-B4D5-2CE2AD83D623}"/>
                </a:ext>
              </a:extLst>
            </p:cNvPr>
            <p:cNvSpPr txBox="1"/>
            <p:nvPr/>
          </p:nvSpPr>
          <p:spPr>
            <a:xfrm>
              <a:off x="4314885" y="5888601"/>
              <a:ext cx="365806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750" b="1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Montserrat" panose="00000500000000000000" pitchFamily="50" charset="0"/>
                </a:rPr>
                <a:t>15%</a:t>
              </a:r>
            </a:p>
          </p:txBody>
        </p:sp>
      </p:grpSp>
      <p:sp>
        <p:nvSpPr>
          <p:cNvPr id="247" name="Rectangle: Rounded Corners 246">
            <a:extLst>
              <a:ext uri="{FF2B5EF4-FFF2-40B4-BE49-F238E27FC236}">
                <a16:creationId xmlns:a16="http://schemas.microsoft.com/office/drawing/2014/main" id="{C0A7745B-BC67-4C32-A08D-1EF9A46A5E73}"/>
              </a:ext>
            </a:extLst>
          </p:cNvPr>
          <p:cNvSpPr/>
          <p:nvPr/>
        </p:nvSpPr>
        <p:spPr>
          <a:xfrm>
            <a:off x="4873534" y="5832512"/>
            <a:ext cx="2098632" cy="278416"/>
          </a:xfrm>
          <a:prstGeom prst="roundRect">
            <a:avLst>
              <a:gd name="adj" fmla="val 38905"/>
            </a:avLst>
          </a:prstGeom>
          <a:solidFill>
            <a:schemeClr val="bg1"/>
          </a:solidFill>
          <a:ln>
            <a:noFill/>
          </a:ln>
          <a:effectLst>
            <a:outerShdw blurRad="190500" dist="76200" dir="2700000" sx="97000" sy="97000" algn="tl" rotWithShape="0">
              <a:schemeClr val="tx2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36576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ts val="1100"/>
              </a:lnSpc>
            </a:pPr>
            <a:r>
              <a:rPr lang="en-US" sz="800" b="1" dirty="0">
                <a:solidFill>
                  <a:schemeClr val="tx2"/>
                </a:solidFill>
                <a:latin typeface="Montserrat" panose="00000500000000000000" pitchFamily="50" charset="0"/>
              </a:rPr>
              <a:t>Use Avatar: </a:t>
            </a:r>
            <a:r>
              <a:rPr lang="en-US" sz="800" dirty="0">
                <a:solidFill>
                  <a:schemeClr val="tx2"/>
                </a:solidFill>
                <a:latin typeface="Montserrat" panose="00000500000000000000" pitchFamily="50" charset="0"/>
              </a:rPr>
              <a:t>Jamie</a:t>
            </a:r>
          </a:p>
        </p:txBody>
      </p:sp>
    </p:spTree>
    <p:extLst>
      <p:ext uri="{BB962C8B-B14F-4D97-AF65-F5344CB8AC3E}">
        <p14:creationId xmlns:p14="http://schemas.microsoft.com/office/powerpoint/2010/main" val="1071288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2" decel="58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2" decel="58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2" decel="58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decel="58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2" presetClass="entr" presetSubtype="4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7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2" presetClass="entr" presetSubtype="4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0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1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2" presetClass="entr" presetSubtype="4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0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5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2" presetClass="entr" presetSubtype="4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10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9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6" presetClass="entr" presetSubtype="4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4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6" presetClass="entr" presetSubtype="4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4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6" presetClass="entr" presetSubtype="4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48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6" presetClass="entr" presetSubtype="4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5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6" presetClass="entr" presetSubtype="4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5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6" presetClass="entr" presetSubtype="42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5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2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0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55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55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55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55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22" presetClass="entr" presetSubtype="2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3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6" presetClass="entr" presetSubtype="42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86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55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55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55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10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55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10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55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1" dur="10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22" presetClass="entr" presetSubtype="2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4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6" presetClass="entr" presetSubtype="42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1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55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10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2" dur="10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55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5" dur="10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10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7" dur="10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55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0" dur="10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10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2" dur="10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55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5" dur="10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10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7" dur="10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55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0" dur="10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10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2" dur="10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16" presetClass="entr" presetSubtype="42" fill="hold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45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22" presetClass="entr" presetSubtype="2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8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55" presetClass="entr" presetSubtype="0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1" dur="100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100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3" dur="10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55" presetClass="entr" presetSubtype="0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6" dur="10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10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8" dur="10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55" presetClass="entr" presetSubtype="0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1" dur="10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10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3" dur="10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55" presetClass="entr" presetSubtype="0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6" dur="10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7" dur="10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8" dur="10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9" presetID="55" presetClass="entr" presetSubtype="0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1" dur="10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10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3" dur="10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4" presetID="55" presetClass="entr" presetSubtype="0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6" dur="10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7" dur="10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8" dur="10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22" presetClass="entr" presetSubtype="8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1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2" presetID="22" presetClass="entr" presetSubtype="8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22" presetClass="entr" presetSubtype="8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8" presetID="22" presetClass="entr" presetSubtype="8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0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1" presetID="22" presetClass="entr" presetSubtype="8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4" presetID="22" presetClass="entr" presetSubtype="8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6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7" presetID="22" presetClass="entr" presetSubtype="8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9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0" presetID="22" presetClass="entr" presetSubtype="8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3" presetID="22" presetClass="entr" presetSubtype="8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5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6" presetID="22" presetClass="entr" presetSubtype="8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8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9" presetID="22" presetClass="entr" presetSubtype="8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2" presetID="22" presetClass="entr" presetSubtype="8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5" presetID="22" presetClass="entr" presetSubtype="8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8" presetID="22" presetClass="entr" presetSubtype="8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0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 animBg="1"/>
      <p:bldP spid="47" grpId="0"/>
      <p:bldP spid="48" grpId="0"/>
      <p:bldP spid="49" grpId="0"/>
      <p:bldP spid="50" grpId="0"/>
      <p:bldP spid="52" grpId="0"/>
      <p:bldP spid="53" grpId="0"/>
      <p:bldP spid="54" grpId="0"/>
      <p:bldP spid="55" grpId="0"/>
      <p:bldP spid="90" grpId="0" animBg="1"/>
      <p:bldP spid="96" grpId="0" animBg="1"/>
      <p:bldP spid="57" grpId="0" animBg="1"/>
      <p:bldP spid="122" grpId="0" animBg="1"/>
      <p:bldP spid="174" grpId="0" animBg="1"/>
      <p:bldP spid="169" grpId="0" animBg="1"/>
      <p:bldP spid="159" grpId="0" animBg="1"/>
      <p:bldP spid="164" grpId="0" animBg="1"/>
      <p:bldP spid="140" grpId="0" animBg="1"/>
      <p:bldP spid="225" grpId="0" animBg="1"/>
      <p:bldP spid="220" grpId="0" animBg="1"/>
      <p:bldP spid="215" grpId="0" animBg="1"/>
      <p:bldP spid="210" grpId="0" animBg="1"/>
      <p:bldP spid="191" grpId="0" animBg="1"/>
      <p:bldP spid="276" grpId="0" animBg="1"/>
      <p:bldP spid="266" grpId="0" animBg="1"/>
      <p:bldP spid="271" grpId="0" animBg="1"/>
      <p:bldP spid="261" grpId="0" animBg="1"/>
      <p:bldP spid="252" grpId="0" animBg="1"/>
      <p:bldP spid="247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: Rounded Corners 79">
            <a:extLst>
              <a:ext uri="{FF2B5EF4-FFF2-40B4-BE49-F238E27FC236}">
                <a16:creationId xmlns:a16="http://schemas.microsoft.com/office/drawing/2014/main" id="{09FD5C6E-0B8F-4D19-8B7F-F5C3EF88DF26}"/>
              </a:ext>
            </a:extLst>
          </p:cNvPr>
          <p:cNvSpPr/>
          <p:nvPr/>
        </p:nvSpPr>
        <p:spPr>
          <a:xfrm>
            <a:off x="490538" y="4157107"/>
            <a:ext cx="11210925" cy="1642414"/>
          </a:xfrm>
          <a:prstGeom prst="roundRect">
            <a:avLst>
              <a:gd name="adj" fmla="val 23755"/>
            </a:avLst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tlCol="0" anchor="ctr"/>
          <a:lstStyle/>
          <a:p>
            <a:r>
              <a:rPr lang="en-US" sz="1200" b="1" dirty="0">
                <a:solidFill>
                  <a:schemeClr val="tx2"/>
                </a:solidFill>
                <a:latin typeface="Montserrat" panose="00000500000000000000" pitchFamily="50" charset="0"/>
              </a:rPr>
              <a:t>Release 2</a:t>
            </a:r>
          </a:p>
        </p:txBody>
      </p:sp>
      <p:sp>
        <p:nvSpPr>
          <p:cNvPr id="77" name="Rectangle: Rounded Corners 76">
            <a:extLst>
              <a:ext uri="{FF2B5EF4-FFF2-40B4-BE49-F238E27FC236}">
                <a16:creationId xmlns:a16="http://schemas.microsoft.com/office/drawing/2014/main" id="{877B82FA-5A1A-4E2F-9DD2-A08F20E8BBAD}"/>
              </a:ext>
            </a:extLst>
          </p:cNvPr>
          <p:cNvSpPr/>
          <p:nvPr/>
        </p:nvSpPr>
        <p:spPr>
          <a:xfrm>
            <a:off x="490538" y="1667346"/>
            <a:ext cx="11210925" cy="2465040"/>
          </a:xfrm>
          <a:prstGeom prst="roundRect">
            <a:avLst>
              <a:gd name="adj" fmla="val 16330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tlCol="0" anchor="ctr"/>
          <a:lstStyle/>
          <a:p>
            <a:r>
              <a:rPr lang="en-US" sz="1200" b="1" dirty="0">
                <a:solidFill>
                  <a:schemeClr val="tx2"/>
                </a:solidFill>
                <a:latin typeface="Montserrat" panose="00000500000000000000" pitchFamily="50" charset="0"/>
              </a:rPr>
              <a:t>MVP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B0295BC7-6383-4331-879D-5EE5E004F612}"/>
              </a:ext>
            </a:extLst>
          </p:cNvPr>
          <p:cNvSpPr/>
          <p:nvPr/>
        </p:nvSpPr>
        <p:spPr>
          <a:xfrm>
            <a:off x="1507359" y="1667345"/>
            <a:ext cx="7663929" cy="4132183"/>
          </a:xfrm>
          <a:prstGeom prst="roundRect">
            <a:avLst>
              <a:gd name="adj" fmla="val 6774"/>
            </a:avLst>
          </a:prstGeom>
          <a:solidFill>
            <a:schemeClr val="bg1">
              <a:alpha val="6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chemeClr val="tx2"/>
              </a:solidFill>
              <a:latin typeface="Montserrat" panose="00000500000000000000" pitchFamily="50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97626E0-1F42-4482-9BD8-139F259B0295}"/>
              </a:ext>
            </a:extLst>
          </p:cNvPr>
          <p:cNvGrpSpPr/>
          <p:nvPr/>
        </p:nvGrpSpPr>
        <p:grpSpPr>
          <a:xfrm>
            <a:off x="1865327" y="2493782"/>
            <a:ext cx="7170441" cy="2479313"/>
            <a:chOff x="2466217" y="3040399"/>
            <a:chExt cx="5363039" cy="2331612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2D6A632B-A228-4FAE-BB23-8ED77FDE2050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5147737" y="358879"/>
              <a:ext cx="0" cy="5363039"/>
            </a:xfrm>
            <a:prstGeom prst="line">
              <a:avLst/>
            </a:prstGeom>
            <a:ln w="2540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2944B3B-67C1-422E-A37D-0389D78F9786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5147737" y="1136083"/>
              <a:ext cx="0" cy="5363039"/>
            </a:xfrm>
            <a:prstGeom prst="line">
              <a:avLst/>
            </a:prstGeom>
            <a:ln w="2540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0C366926-1AF1-4FCB-A5AF-D3698CC44085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5147737" y="2690491"/>
              <a:ext cx="0" cy="5363039"/>
            </a:xfrm>
            <a:prstGeom prst="line">
              <a:avLst/>
            </a:prstGeom>
            <a:ln w="2540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3AFC55FE-CA15-40FB-9FED-CE1E53A007E5}"/>
              </a:ext>
            </a:extLst>
          </p:cNvPr>
          <p:cNvGrpSpPr/>
          <p:nvPr/>
        </p:nvGrpSpPr>
        <p:grpSpPr>
          <a:xfrm>
            <a:off x="3003604" y="1667344"/>
            <a:ext cx="4893716" cy="4132184"/>
            <a:chOff x="2968284" y="702733"/>
            <a:chExt cx="5450900" cy="5363039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071FB09-47B6-4453-A1DE-8C68F75AB8C5}"/>
                </a:ext>
              </a:extLst>
            </p:cNvPr>
            <p:cNvCxnSpPr/>
            <p:nvPr/>
          </p:nvCxnSpPr>
          <p:spPr>
            <a:xfrm>
              <a:off x="2968284" y="702733"/>
              <a:ext cx="0" cy="5363039"/>
            </a:xfrm>
            <a:prstGeom prst="line">
              <a:avLst/>
            </a:prstGeom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E2380C2A-1425-4089-91E9-EEE042052D55}"/>
                </a:ext>
              </a:extLst>
            </p:cNvPr>
            <p:cNvCxnSpPr/>
            <p:nvPr/>
          </p:nvCxnSpPr>
          <p:spPr>
            <a:xfrm>
              <a:off x="4331009" y="702733"/>
              <a:ext cx="0" cy="5363039"/>
            </a:xfrm>
            <a:prstGeom prst="line">
              <a:avLst/>
            </a:prstGeom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02295A02-7801-4BB7-8746-DF88407F1F69}"/>
                </a:ext>
              </a:extLst>
            </p:cNvPr>
            <p:cNvCxnSpPr>
              <a:cxnSpLocks/>
            </p:cNvCxnSpPr>
            <p:nvPr/>
          </p:nvCxnSpPr>
          <p:spPr>
            <a:xfrm>
              <a:off x="5686566" y="702734"/>
              <a:ext cx="0" cy="5363038"/>
            </a:xfrm>
            <a:prstGeom prst="line">
              <a:avLst/>
            </a:prstGeom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648E16AC-13AF-40F6-B6FA-F69995420872}"/>
                </a:ext>
              </a:extLst>
            </p:cNvPr>
            <p:cNvCxnSpPr/>
            <p:nvPr/>
          </p:nvCxnSpPr>
          <p:spPr>
            <a:xfrm>
              <a:off x="7056459" y="702733"/>
              <a:ext cx="0" cy="5363039"/>
            </a:xfrm>
            <a:prstGeom prst="line">
              <a:avLst/>
            </a:prstGeom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9AE239C9-874F-4E46-B8FC-415A3AE8E5A9}"/>
                </a:ext>
              </a:extLst>
            </p:cNvPr>
            <p:cNvCxnSpPr/>
            <p:nvPr/>
          </p:nvCxnSpPr>
          <p:spPr>
            <a:xfrm>
              <a:off x="8419184" y="702733"/>
              <a:ext cx="0" cy="5363039"/>
            </a:xfrm>
            <a:prstGeom prst="line">
              <a:avLst/>
            </a:prstGeom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922A2872-8C69-476C-9A25-B67E2FA69923}"/>
              </a:ext>
            </a:extLst>
          </p:cNvPr>
          <p:cNvSpPr/>
          <p:nvPr/>
        </p:nvSpPr>
        <p:spPr>
          <a:xfrm>
            <a:off x="1865155" y="1058473"/>
            <a:ext cx="3500321" cy="438487"/>
          </a:xfrm>
          <a:prstGeom prst="roundRect">
            <a:avLst>
              <a:gd name="adj" fmla="val 44165"/>
            </a:avLst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b="1" dirty="0">
                <a:solidFill>
                  <a:schemeClr val="accent2"/>
                </a:solidFill>
                <a:latin typeface="Montserrat" panose="00000500000000000000" pitchFamily="50" charset="0"/>
              </a:rPr>
              <a:t>EPIC 1</a:t>
            </a: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8C570834-D04F-4988-8C0F-FA564A19521B}"/>
              </a:ext>
            </a:extLst>
          </p:cNvPr>
          <p:cNvSpPr/>
          <p:nvPr/>
        </p:nvSpPr>
        <p:spPr>
          <a:xfrm>
            <a:off x="5535446" y="1058473"/>
            <a:ext cx="3500321" cy="438487"/>
          </a:xfrm>
          <a:prstGeom prst="roundRect">
            <a:avLst>
              <a:gd name="adj" fmla="val 44165"/>
            </a:avLst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b="1" dirty="0">
                <a:solidFill>
                  <a:schemeClr val="accent2"/>
                </a:solidFill>
                <a:latin typeface="Montserrat" panose="00000500000000000000" pitchFamily="50" charset="0"/>
              </a:rPr>
              <a:t>EPIC 2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F6219850-1064-4BFA-B220-ADFFF396C1D0}"/>
              </a:ext>
            </a:extLst>
          </p:cNvPr>
          <p:cNvSpPr/>
          <p:nvPr/>
        </p:nvSpPr>
        <p:spPr>
          <a:xfrm>
            <a:off x="1865155" y="1809665"/>
            <a:ext cx="1053470" cy="541790"/>
          </a:xfrm>
          <a:prstGeom prst="roundRect">
            <a:avLst>
              <a:gd name="adj" fmla="val 44165"/>
            </a:avLst>
          </a:prstGeom>
          <a:solidFill>
            <a:schemeClr val="bg1"/>
          </a:solidFill>
          <a:ln>
            <a:noFill/>
          </a:ln>
          <a:effectLst>
            <a:outerShdw blurRad="317500" dist="127000" dir="2700000" sx="93000" sy="93000" algn="tl" rotWithShape="0">
              <a:schemeClr val="tx2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300"/>
              </a:spcAft>
            </a:pPr>
            <a:r>
              <a:rPr lang="en-US" sz="1000" dirty="0">
                <a:solidFill>
                  <a:schemeClr val="tx2"/>
                </a:solidFill>
                <a:latin typeface="Montserrat" panose="00000500000000000000" pitchFamily="50" charset="0"/>
              </a:rPr>
              <a:t>User Story 1.1.1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0B420AF8-0EEC-4AF8-8B20-8CE9F9292327}"/>
              </a:ext>
            </a:extLst>
          </p:cNvPr>
          <p:cNvSpPr/>
          <p:nvPr/>
        </p:nvSpPr>
        <p:spPr>
          <a:xfrm>
            <a:off x="6758869" y="1809665"/>
            <a:ext cx="1053470" cy="541790"/>
          </a:xfrm>
          <a:prstGeom prst="roundRect">
            <a:avLst>
              <a:gd name="adj" fmla="val 44165"/>
            </a:avLst>
          </a:prstGeom>
          <a:solidFill>
            <a:schemeClr val="bg1"/>
          </a:solidFill>
          <a:ln>
            <a:noFill/>
          </a:ln>
          <a:effectLst>
            <a:outerShdw blurRad="317500" dist="127000" dir="2700000" sx="93000" sy="93000" algn="tl" rotWithShape="0">
              <a:schemeClr val="tx2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300"/>
              </a:spcAft>
            </a:pPr>
            <a:r>
              <a:rPr lang="en-US" sz="1000" dirty="0">
                <a:solidFill>
                  <a:schemeClr val="tx2"/>
                </a:solidFill>
                <a:latin typeface="Montserrat" panose="00000500000000000000" pitchFamily="50" charset="0"/>
              </a:rPr>
              <a:t>User Story 2.2.1</a:t>
            </a: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4BF74AD5-0527-4E7C-96C3-A7DCF03BDCF0}"/>
              </a:ext>
            </a:extLst>
          </p:cNvPr>
          <p:cNvSpPr/>
          <p:nvPr/>
        </p:nvSpPr>
        <p:spPr>
          <a:xfrm>
            <a:off x="1865155" y="2636024"/>
            <a:ext cx="1053470" cy="541790"/>
          </a:xfrm>
          <a:prstGeom prst="roundRect">
            <a:avLst>
              <a:gd name="adj" fmla="val 44165"/>
            </a:avLst>
          </a:prstGeom>
          <a:solidFill>
            <a:schemeClr val="bg1"/>
          </a:solidFill>
          <a:ln>
            <a:noFill/>
          </a:ln>
          <a:effectLst>
            <a:outerShdw blurRad="317500" dist="127000" dir="2700000" sx="93000" sy="93000" algn="tl" rotWithShape="0">
              <a:schemeClr val="tx2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300"/>
              </a:spcAft>
            </a:pPr>
            <a:r>
              <a:rPr lang="en-US" sz="1000" dirty="0">
                <a:solidFill>
                  <a:schemeClr val="tx2"/>
                </a:solidFill>
                <a:latin typeface="Montserrat" panose="00000500000000000000" pitchFamily="50" charset="0"/>
              </a:rPr>
              <a:t>User Story 1.1.2</a:t>
            </a: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CFFDDADC-FC44-44BA-9F6B-3A3E3F0A2F57}"/>
              </a:ext>
            </a:extLst>
          </p:cNvPr>
          <p:cNvSpPr/>
          <p:nvPr/>
        </p:nvSpPr>
        <p:spPr>
          <a:xfrm>
            <a:off x="3088583" y="2636024"/>
            <a:ext cx="1053470" cy="541790"/>
          </a:xfrm>
          <a:prstGeom prst="roundRect">
            <a:avLst>
              <a:gd name="adj" fmla="val 44165"/>
            </a:avLst>
          </a:prstGeom>
          <a:solidFill>
            <a:schemeClr val="bg1"/>
          </a:solidFill>
          <a:ln>
            <a:noFill/>
          </a:ln>
          <a:effectLst>
            <a:outerShdw blurRad="317500" dist="127000" dir="2700000" sx="93000" sy="93000" algn="tl" rotWithShape="0">
              <a:schemeClr val="tx2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300"/>
              </a:spcAft>
            </a:pPr>
            <a:r>
              <a:rPr lang="en-US" sz="1000" dirty="0">
                <a:solidFill>
                  <a:schemeClr val="tx2"/>
                </a:solidFill>
                <a:latin typeface="Montserrat" panose="00000500000000000000" pitchFamily="50" charset="0"/>
              </a:rPr>
              <a:t>User Story 1.2.1</a:t>
            </a: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2CB4E05A-5FE6-4493-912B-561A72E2AFAB}"/>
              </a:ext>
            </a:extLst>
          </p:cNvPr>
          <p:cNvSpPr/>
          <p:nvPr/>
        </p:nvSpPr>
        <p:spPr>
          <a:xfrm>
            <a:off x="5535441" y="2636024"/>
            <a:ext cx="1053470" cy="541790"/>
          </a:xfrm>
          <a:prstGeom prst="roundRect">
            <a:avLst>
              <a:gd name="adj" fmla="val 44165"/>
            </a:avLst>
          </a:prstGeom>
          <a:solidFill>
            <a:schemeClr val="bg1"/>
          </a:solidFill>
          <a:ln>
            <a:noFill/>
          </a:ln>
          <a:effectLst>
            <a:outerShdw blurRad="317500" dist="127000" dir="2700000" sx="93000" sy="93000" algn="tl" rotWithShape="0">
              <a:schemeClr val="tx2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300"/>
              </a:spcAft>
            </a:pPr>
            <a:r>
              <a:rPr lang="en-US" sz="1000" dirty="0">
                <a:solidFill>
                  <a:schemeClr val="tx2"/>
                </a:solidFill>
                <a:latin typeface="Montserrat" panose="00000500000000000000" pitchFamily="50" charset="0"/>
              </a:rPr>
              <a:t>User Story 2.1.1</a:t>
            </a:r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F0EDEDE7-8419-48F1-862B-88B2E1C94589}"/>
              </a:ext>
            </a:extLst>
          </p:cNvPr>
          <p:cNvSpPr/>
          <p:nvPr/>
        </p:nvSpPr>
        <p:spPr>
          <a:xfrm>
            <a:off x="6758869" y="2636024"/>
            <a:ext cx="1053470" cy="541790"/>
          </a:xfrm>
          <a:prstGeom prst="roundRect">
            <a:avLst>
              <a:gd name="adj" fmla="val 44165"/>
            </a:avLst>
          </a:prstGeom>
          <a:solidFill>
            <a:schemeClr val="bg1"/>
          </a:solidFill>
          <a:ln>
            <a:noFill/>
          </a:ln>
          <a:effectLst>
            <a:outerShdw blurRad="317500" dist="127000" dir="2700000" sx="93000" sy="93000" algn="tl" rotWithShape="0">
              <a:schemeClr val="tx2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300"/>
              </a:spcAft>
            </a:pPr>
            <a:r>
              <a:rPr lang="en-US" sz="1000" dirty="0">
                <a:solidFill>
                  <a:schemeClr val="tx2"/>
                </a:solidFill>
                <a:latin typeface="Montserrat" panose="00000500000000000000" pitchFamily="50" charset="0"/>
              </a:rPr>
              <a:t>User Story 2.2.2</a:t>
            </a:r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1BBADF4A-0E96-4B76-890A-5933A9C7B614}"/>
              </a:ext>
            </a:extLst>
          </p:cNvPr>
          <p:cNvSpPr/>
          <p:nvPr/>
        </p:nvSpPr>
        <p:spPr>
          <a:xfrm>
            <a:off x="1865155" y="3462382"/>
            <a:ext cx="1053470" cy="541790"/>
          </a:xfrm>
          <a:prstGeom prst="roundRect">
            <a:avLst>
              <a:gd name="adj" fmla="val 44165"/>
            </a:avLst>
          </a:prstGeom>
          <a:solidFill>
            <a:schemeClr val="bg1"/>
          </a:solidFill>
          <a:ln>
            <a:noFill/>
          </a:ln>
          <a:effectLst>
            <a:outerShdw blurRad="317500" dist="127000" dir="2700000" sx="93000" sy="93000" algn="tl" rotWithShape="0">
              <a:schemeClr val="tx2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300"/>
              </a:spcAft>
            </a:pPr>
            <a:r>
              <a:rPr lang="en-US" sz="1000" dirty="0">
                <a:solidFill>
                  <a:schemeClr val="tx2"/>
                </a:solidFill>
                <a:latin typeface="Montserrat" panose="00000500000000000000" pitchFamily="50" charset="0"/>
              </a:rPr>
              <a:t>User Story 1.1.3</a:t>
            </a:r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1D2697A0-3216-4F73-A994-A1C18189CD83}"/>
              </a:ext>
            </a:extLst>
          </p:cNvPr>
          <p:cNvSpPr/>
          <p:nvPr/>
        </p:nvSpPr>
        <p:spPr>
          <a:xfrm>
            <a:off x="3088583" y="3462382"/>
            <a:ext cx="1053470" cy="541790"/>
          </a:xfrm>
          <a:prstGeom prst="roundRect">
            <a:avLst>
              <a:gd name="adj" fmla="val 44165"/>
            </a:avLst>
          </a:prstGeom>
          <a:solidFill>
            <a:schemeClr val="bg1"/>
          </a:solidFill>
          <a:ln>
            <a:noFill/>
          </a:ln>
          <a:effectLst>
            <a:outerShdw blurRad="317500" dist="127000" dir="2700000" sx="93000" sy="93000" algn="tl" rotWithShape="0">
              <a:schemeClr val="tx2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300"/>
              </a:spcAft>
            </a:pPr>
            <a:r>
              <a:rPr lang="en-US" sz="1000" dirty="0">
                <a:solidFill>
                  <a:schemeClr val="tx2"/>
                </a:solidFill>
                <a:latin typeface="Montserrat" panose="00000500000000000000" pitchFamily="50" charset="0"/>
              </a:rPr>
              <a:t>User Story 1.2.2</a:t>
            </a:r>
          </a:p>
        </p:txBody>
      </p:sp>
      <p:sp>
        <p:nvSpPr>
          <p:cNvPr id="60" name="Rectangle: Rounded Corners 59">
            <a:extLst>
              <a:ext uri="{FF2B5EF4-FFF2-40B4-BE49-F238E27FC236}">
                <a16:creationId xmlns:a16="http://schemas.microsoft.com/office/drawing/2014/main" id="{4801B63B-6C89-4B0E-9330-3AADBEB7CE53}"/>
              </a:ext>
            </a:extLst>
          </p:cNvPr>
          <p:cNvSpPr/>
          <p:nvPr/>
        </p:nvSpPr>
        <p:spPr>
          <a:xfrm>
            <a:off x="4312012" y="3462382"/>
            <a:ext cx="1053470" cy="541790"/>
          </a:xfrm>
          <a:prstGeom prst="roundRect">
            <a:avLst>
              <a:gd name="adj" fmla="val 44165"/>
            </a:avLst>
          </a:prstGeom>
          <a:solidFill>
            <a:schemeClr val="bg1"/>
          </a:solidFill>
          <a:ln>
            <a:noFill/>
          </a:ln>
          <a:effectLst>
            <a:outerShdw blurRad="317500" dist="127000" dir="2700000" sx="93000" sy="93000" algn="tl" rotWithShape="0">
              <a:schemeClr val="tx2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300"/>
              </a:spcAft>
            </a:pPr>
            <a:r>
              <a:rPr lang="en-US" sz="1000" dirty="0">
                <a:solidFill>
                  <a:schemeClr val="tx2"/>
                </a:solidFill>
                <a:latin typeface="Montserrat" panose="00000500000000000000" pitchFamily="50" charset="0"/>
              </a:rPr>
              <a:t>User Story 1.3.1</a:t>
            </a:r>
          </a:p>
        </p:txBody>
      </p:sp>
      <p:sp>
        <p:nvSpPr>
          <p:cNvPr id="61" name="Rectangle: Rounded Corners 60">
            <a:extLst>
              <a:ext uri="{FF2B5EF4-FFF2-40B4-BE49-F238E27FC236}">
                <a16:creationId xmlns:a16="http://schemas.microsoft.com/office/drawing/2014/main" id="{A941A682-659F-43B1-9B7B-66EC04B47900}"/>
              </a:ext>
            </a:extLst>
          </p:cNvPr>
          <p:cNvSpPr/>
          <p:nvPr/>
        </p:nvSpPr>
        <p:spPr>
          <a:xfrm>
            <a:off x="5535441" y="3462382"/>
            <a:ext cx="1053470" cy="541790"/>
          </a:xfrm>
          <a:prstGeom prst="roundRect">
            <a:avLst>
              <a:gd name="adj" fmla="val 44165"/>
            </a:avLst>
          </a:prstGeom>
          <a:solidFill>
            <a:schemeClr val="bg1"/>
          </a:solidFill>
          <a:ln>
            <a:noFill/>
          </a:ln>
          <a:effectLst>
            <a:outerShdw blurRad="317500" dist="127000" dir="2700000" sx="93000" sy="93000" algn="tl" rotWithShape="0">
              <a:schemeClr val="tx2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300"/>
              </a:spcAft>
            </a:pPr>
            <a:r>
              <a:rPr lang="en-US" sz="1000" dirty="0">
                <a:solidFill>
                  <a:schemeClr val="tx2"/>
                </a:solidFill>
                <a:latin typeface="Montserrat" panose="00000500000000000000" pitchFamily="50" charset="0"/>
              </a:rPr>
              <a:t>User Story 2.1.2</a:t>
            </a:r>
          </a:p>
        </p:txBody>
      </p:sp>
      <p:sp>
        <p:nvSpPr>
          <p:cNvPr id="62" name="Rectangle: Rounded Corners 61">
            <a:extLst>
              <a:ext uri="{FF2B5EF4-FFF2-40B4-BE49-F238E27FC236}">
                <a16:creationId xmlns:a16="http://schemas.microsoft.com/office/drawing/2014/main" id="{8AEBC00B-2974-4755-878C-3788C5E198CD}"/>
              </a:ext>
            </a:extLst>
          </p:cNvPr>
          <p:cNvSpPr/>
          <p:nvPr/>
        </p:nvSpPr>
        <p:spPr>
          <a:xfrm>
            <a:off x="6758869" y="3462382"/>
            <a:ext cx="1053470" cy="541790"/>
          </a:xfrm>
          <a:prstGeom prst="roundRect">
            <a:avLst>
              <a:gd name="adj" fmla="val 44165"/>
            </a:avLst>
          </a:prstGeom>
          <a:solidFill>
            <a:schemeClr val="bg1"/>
          </a:solidFill>
          <a:ln>
            <a:noFill/>
          </a:ln>
          <a:effectLst>
            <a:outerShdw blurRad="317500" dist="127000" dir="2700000" sx="93000" sy="93000" algn="tl" rotWithShape="0">
              <a:schemeClr val="tx2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300"/>
              </a:spcAft>
            </a:pPr>
            <a:r>
              <a:rPr lang="en-US" sz="1000" dirty="0">
                <a:solidFill>
                  <a:schemeClr val="tx2"/>
                </a:solidFill>
                <a:latin typeface="Montserrat" panose="00000500000000000000" pitchFamily="50" charset="0"/>
              </a:rPr>
              <a:t>User Story 2.2.3</a:t>
            </a:r>
          </a:p>
        </p:txBody>
      </p:sp>
      <p:sp>
        <p:nvSpPr>
          <p:cNvPr id="65" name="Rectangle: Rounded Corners 64">
            <a:extLst>
              <a:ext uri="{FF2B5EF4-FFF2-40B4-BE49-F238E27FC236}">
                <a16:creationId xmlns:a16="http://schemas.microsoft.com/office/drawing/2014/main" id="{0F3EF22B-6096-4713-9F64-A43F27508855}"/>
              </a:ext>
            </a:extLst>
          </p:cNvPr>
          <p:cNvSpPr/>
          <p:nvPr/>
        </p:nvSpPr>
        <p:spPr>
          <a:xfrm>
            <a:off x="7982297" y="4288741"/>
            <a:ext cx="1053470" cy="541790"/>
          </a:xfrm>
          <a:prstGeom prst="roundRect">
            <a:avLst>
              <a:gd name="adj" fmla="val 44165"/>
            </a:avLst>
          </a:prstGeom>
          <a:solidFill>
            <a:schemeClr val="bg1"/>
          </a:solidFill>
          <a:ln>
            <a:noFill/>
          </a:ln>
          <a:effectLst>
            <a:outerShdw blurRad="317500" dist="127000" dir="2700000" sx="93000" sy="93000" algn="tl" rotWithShape="0">
              <a:schemeClr val="tx2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300"/>
              </a:spcAft>
            </a:pPr>
            <a:r>
              <a:rPr lang="en-US" sz="1000" dirty="0">
                <a:solidFill>
                  <a:schemeClr val="tx2"/>
                </a:solidFill>
                <a:latin typeface="Montserrat" panose="00000500000000000000" pitchFamily="50" charset="0"/>
              </a:rPr>
              <a:t>User Story 2.3.1</a:t>
            </a:r>
          </a:p>
        </p:txBody>
      </p:sp>
      <p:sp>
        <p:nvSpPr>
          <p:cNvPr id="66" name="Rectangle: Rounded Corners 65">
            <a:extLst>
              <a:ext uri="{FF2B5EF4-FFF2-40B4-BE49-F238E27FC236}">
                <a16:creationId xmlns:a16="http://schemas.microsoft.com/office/drawing/2014/main" id="{331F95CA-F151-48EF-8C36-42DCC06428FB}"/>
              </a:ext>
            </a:extLst>
          </p:cNvPr>
          <p:cNvSpPr/>
          <p:nvPr/>
        </p:nvSpPr>
        <p:spPr>
          <a:xfrm>
            <a:off x="3088583" y="4288741"/>
            <a:ext cx="1053470" cy="541790"/>
          </a:xfrm>
          <a:prstGeom prst="roundRect">
            <a:avLst>
              <a:gd name="adj" fmla="val 44165"/>
            </a:avLst>
          </a:prstGeom>
          <a:solidFill>
            <a:schemeClr val="bg1"/>
          </a:solidFill>
          <a:ln>
            <a:noFill/>
          </a:ln>
          <a:effectLst>
            <a:outerShdw blurRad="317500" dist="127000" dir="2700000" sx="93000" sy="93000" algn="tl" rotWithShape="0">
              <a:schemeClr val="tx2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300"/>
              </a:spcAft>
            </a:pPr>
            <a:r>
              <a:rPr lang="en-US" sz="1000" dirty="0">
                <a:solidFill>
                  <a:schemeClr val="tx2"/>
                </a:solidFill>
                <a:latin typeface="Montserrat" panose="00000500000000000000" pitchFamily="50" charset="0"/>
              </a:rPr>
              <a:t>User Story 1.2.3</a:t>
            </a:r>
          </a:p>
        </p:txBody>
      </p:sp>
      <p:sp>
        <p:nvSpPr>
          <p:cNvPr id="67" name="Rectangle: Rounded Corners 66">
            <a:extLst>
              <a:ext uri="{FF2B5EF4-FFF2-40B4-BE49-F238E27FC236}">
                <a16:creationId xmlns:a16="http://schemas.microsoft.com/office/drawing/2014/main" id="{F6A8EBAA-BE79-473D-A49A-AC9FD23C53E9}"/>
              </a:ext>
            </a:extLst>
          </p:cNvPr>
          <p:cNvSpPr/>
          <p:nvPr/>
        </p:nvSpPr>
        <p:spPr>
          <a:xfrm>
            <a:off x="4312012" y="4288741"/>
            <a:ext cx="1053470" cy="541790"/>
          </a:xfrm>
          <a:prstGeom prst="roundRect">
            <a:avLst>
              <a:gd name="adj" fmla="val 44165"/>
            </a:avLst>
          </a:prstGeom>
          <a:solidFill>
            <a:schemeClr val="bg1"/>
          </a:solidFill>
          <a:ln>
            <a:noFill/>
          </a:ln>
          <a:effectLst>
            <a:outerShdw blurRad="317500" dist="127000" dir="2700000" sx="93000" sy="93000" algn="tl" rotWithShape="0">
              <a:schemeClr val="tx2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300"/>
              </a:spcAft>
            </a:pPr>
            <a:r>
              <a:rPr lang="en-US" sz="1000" dirty="0">
                <a:solidFill>
                  <a:schemeClr val="tx2"/>
                </a:solidFill>
                <a:latin typeface="Montserrat" panose="00000500000000000000" pitchFamily="50" charset="0"/>
              </a:rPr>
              <a:t>User Story 1.3.2</a:t>
            </a:r>
          </a:p>
        </p:txBody>
      </p:sp>
      <p:sp>
        <p:nvSpPr>
          <p:cNvPr id="72" name="Rectangle: Rounded Corners 71">
            <a:extLst>
              <a:ext uri="{FF2B5EF4-FFF2-40B4-BE49-F238E27FC236}">
                <a16:creationId xmlns:a16="http://schemas.microsoft.com/office/drawing/2014/main" id="{600D2498-4177-40CD-A1A7-FD6E05E8955E}"/>
              </a:ext>
            </a:extLst>
          </p:cNvPr>
          <p:cNvSpPr/>
          <p:nvPr/>
        </p:nvSpPr>
        <p:spPr>
          <a:xfrm>
            <a:off x="7982297" y="5115100"/>
            <a:ext cx="1053470" cy="541790"/>
          </a:xfrm>
          <a:prstGeom prst="roundRect">
            <a:avLst>
              <a:gd name="adj" fmla="val 44165"/>
            </a:avLst>
          </a:prstGeom>
          <a:solidFill>
            <a:schemeClr val="bg1"/>
          </a:solidFill>
          <a:ln>
            <a:noFill/>
          </a:ln>
          <a:effectLst>
            <a:outerShdw blurRad="317500" dist="127000" dir="2700000" sx="93000" sy="93000" algn="tl" rotWithShape="0">
              <a:schemeClr val="tx2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300"/>
              </a:spcAft>
            </a:pPr>
            <a:r>
              <a:rPr lang="en-US" sz="1000" dirty="0">
                <a:solidFill>
                  <a:schemeClr val="tx2"/>
                </a:solidFill>
                <a:latin typeface="Montserrat" panose="00000500000000000000" pitchFamily="50" charset="0"/>
              </a:rPr>
              <a:t>User Story 2.3.2</a:t>
            </a:r>
          </a:p>
        </p:txBody>
      </p:sp>
      <p:sp>
        <p:nvSpPr>
          <p:cNvPr id="74" name="Rectangle: Rounded Corners 73">
            <a:extLst>
              <a:ext uri="{FF2B5EF4-FFF2-40B4-BE49-F238E27FC236}">
                <a16:creationId xmlns:a16="http://schemas.microsoft.com/office/drawing/2014/main" id="{81B4BC21-09FA-4ADC-BF0A-6FC27C4E2462}"/>
              </a:ext>
            </a:extLst>
          </p:cNvPr>
          <p:cNvSpPr/>
          <p:nvPr/>
        </p:nvSpPr>
        <p:spPr>
          <a:xfrm>
            <a:off x="4312012" y="5115100"/>
            <a:ext cx="1053470" cy="541790"/>
          </a:xfrm>
          <a:prstGeom prst="roundRect">
            <a:avLst>
              <a:gd name="adj" fmla="val 44165"/>
            </a:avLst>
          </a:prstGeom>
          <a:solidFill>
            <a:schemeClr val="bg1"/>
          </a:solidFill>
          <a:ln>
            <a:noFill/>
          </a:ln>
          <a:effectLst>
            <a:outerShdw blurRad="317500" dist="127000" dir="2700000" sx="93000" sy="93000" algn="tl" rotWithShape="0">
              <a:schemeClr val="tx2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300"/>
              </a:spcAft>
            </a:pPr>
            <a:r>
              <a:rPr lang="en-US" sz="1000" dirty="0">
                <a:solidFill>
                  <a:schemeClr val="tx2"/>
                </a:solidFill>
                <a:latin typeface="Montserrat" panose="00000500000000000000" pitchFamily="50" charset="0"/>
              </a:rPr>
              <a:t>User Story 1.3.3</a:t>
            </a:r>
          </a:p>
        </p:txBody>
      </p:sp>
      <p:sp>
        <p:nvSpPr>
          <p:cNvPr id="82" name="Rectangle: Rounded Corners 81">
            <a:extLst>
              <a:ext uri="{FF2B5EF4-FFF2-40B4-BE49-F238E27FC236}">
                <a16:creationId xmlns:a16="http://schemas.microsoft.com/office/drawing/2014/main" id="{61C5E4A7-7AC3-477A-8503-B3956D2DE1D3}"/>
              </a:ext>
            </a:extLst>
          </p:cNvPr>
          <p:cNvSpPr/>
          <p:nvPr/>
        </p:nvSpPr>
        <p:spPr>
          <a:xfrm>
            <a:off x="9296651" y="1809665"/>
            <a:ext cx="1053470" cy="541790"/>
          </a:xfrm>
          <a:prstGeom prst="roundRect">
            <a:avLst>
              <a:gd name="adj" fmla="val 44165"/>
            </a:avLst>
          </a:prstGeom>
          <a:solidFill>
            <a:schemeClr val="accent3"/>
          </a:solidFill>
          <a:ln>
            <a:noFill/>
          </a:ln>
          <a:effectLst>
            <a:outerShdw blurRad="317500" dist="127000" dir="2700000" sx="93000" sy="93000" algn="tl" rotWithShape="0">
              <a:schemeClr val="tx2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300"/>
              </a:spcAft>
            </a:pPr>
            <a:r>
              <a:rPr lang="en-US" sz="1000" dirty="0">
                <a:solidFill>
                  <a:schemeClr val="bg1"/>
                </a:solidFill>
                <a:latin typeface="Montserrat" panose="00000500000000000000" pitchFamily="50" charset="0"/>
              </a:rPr>
              <a:t>Feature 1.1</a:t>
            </a:r>
          </a:p>
        </p:txBody>
      </p:sp>
      <p:sp>
        <p:nvSpPr>
          <p:cNvPr id="85" name="Rectangle: Rounded Corners 84">
            <a:extLst>
              <a:ext uri="{FF2B5EF4-FFF2-40B4-BE49-F238E27FC236}">
                <a16:creationId xmlns:a16="http://schemas.microsoft.com/office/drawing/2014/main" id="{86DF5240-58FA-4693-A280-0FF554E22FEB}"/>
              </a:ext>
            </a:extLst>
          </p:cNvPr>
          <p:cNvSpPr/>
          <p:nvPr/>
        </p:nvSpPr>
        <p:spPr>
          <a:xfrm>
            <a:off x="10520079" y="4288741"/>
            <a:ext cx="1053470" cy="541790"/>
          </a:xfrm>
          <a:prstGeom prst="roundRect">
            <a:avLst>
              <a:gd name="adj" fmla="val 44165"/>
            </a:avLst>
          </a:prstGeom>
          <a:solidFill>
            <a:schemeClr val="accent2"/>
          </a:solidFill>
          <a:ln>
            <a:noFill/>
          </a:ln>
          <a:effectLst>
            <a:outerShdw blurRad="317500" dist="127000" dir="2700000" sx="93000" sy="93000" algn="tl" rotWithShape="0">
              <a:schemeClr val="tx2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300"/>
              </a:spcAft>
            </a:pPr>
            <a:r>
              <a:rPr lang="en-US" sz="1000" dirty="0">
                <a:solidFill>
                  <a:schemeClr val="bg1"/>
                </a:solidFill>
                <a:latin typeface="Montserrat" panose="00000500000000000000" pitchFamily="50" charset="0"/>
              </a:rPr>
              <a:t>Feature 2.3</a:t>
            </a:r>
          </a:p>
        </p:txBody>
      </p:sp>
      <p:sp>
        <p:nvSpPr>
          <p:cNvPr id="87" name="Rectangle: Rounded Corners 86">
            <a:extLst>
              <a:ext uri="{FF2B5EF4-FFF2-40B4-BE49-F238E27FC236}">
                <a16:creationId xmlns:a16="http://schemas.microsoft.com/office/drawing/2014/main" id="{957858D7-FAC4-4DAF-A8AA-AF5AB02E8FE0}"/>
              </a:ext>
            </a:extLst>
          </p:cNvPr>
          <p:cNvSpPr/>
          <p:nvPr/>
        </p:nvSpPr>
        <p:spPr>
          <a:xfrm>
            <a:off x="10520079" y="1809665"/>
            <a:ext cx="1053470" cy="541790"/>
          </a:xfrm>
          <a:prstGeom prst="roundRect">
            <a:avLst>
              <a:gd name="adj" fmla="val 44165"/>
            </a:avLst>
          </a:prstGeom>
          <a:solidFill>
            <a:schemeClr val="accent3"/>
          </a:solidFill>
          <a:ln>
            <a:noFill/>
          </a:ln>
          <a:effectLst>
            <a:outerShdw blurRad="317500" dist="127000" dir="2700000" sx="93000" sy="93000" algn="tl" rotWithShape="0">
              <a:schemeClr val="tx2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300"/>
              </a:spcAft>
            </a:pPr>
            <a:r>
              <a:rPr lang="en-US" sz="1000" dirty="0">
                <a:solidFill>
                  <a:schemeClr val="bg1"/>
                </a:solidFill>
                <a:latin typeface="Montserrat" panose="00000500000000000000" pitchFamily="50" charset="0"/>
              </a:rPr>
              <a:t>Feature 2.2</a:t>
            </a:r>
          </a:p>
        </p:txBody>
      </p:sp>
      <p:sp>
        <p:nvSpPr>
          <p:cNvPr id="88" name="Rectangle: Rounded Corners 87">
            <a:extLst>
              <a:ext uri="{FF2B5EF4-FFF2-40B4-BE49-F238E27FC236}">
                <a16:creationId xmlns:a16="http://schemas.microsoft.com/office/drawing/2014/main" id="{1FAD4899-C402-408E-98A0-A2C0E35581DE}"/>
              </a:ext>
            </a:extLst>
          </p:cNvPr>
          <p:cNvSpPr/>
          <p:nvPr/>
        </p:nvSpPr>
        <p:spPr>
          <a:xfrm>
            <a:off x="10520079" y="2636024"/>
            <a:ext cx="1053470" cy="541790"/>
          </a:xfrm>
          <a:prstGeom prst="roundRect">
            <a:avLst>
              <a:gd name="adj" fmla="val 44165"/>
            </a:avLst>
          </a:prstGeom>
          <a:solidFill>
            <a:schemeClr val="accent3"/>
          </a:solidFill>
          <a:ln>
            <a:noFill/>
          </a:ln>
          <a:effectLst>
            <a:outerShdw blurRad="317500" dist="127000" dir="2700000" sx="93000" sy="93000" algn="tl" rotWithShape="0">
              <a:schemeClr val="tx2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300"/>
              </a:spcAft>
            </a:pPr>
            <a:r>
              <a:rPr lang="en-US" sz="1000" dirty="0">
                <a:solidFill>
                  <a:schemeClr val="bg1"/>
                </a:solidFill>
                <a:latin typeface="Montserrat" panose="00000500000000000000" pitchFamily="50" charset="0"/>
              </a:rPr>
              <a:t>Feature 2.1</a:t>
            </a:r>
          </a:p>
        </p:txBody>
      </p:sp>
      <p:sp>
        <p:nvSpPr>
          <p:cNvPr id="90" name="Rectangle: Rounded Corners 89">
            <a:extLst>
              <a:ext uri="{FF2B5EF4-FFF2-40B4-BE49-F238E27FC236}">
                <a16:creationId xmlns:a16="http://schemas.microsoft.com/office/drawing/2014/main" id="{3E77D5C7-42EE-416F-8F10-4753F095C1F8}"/>
              </a:ext>
            </a:extLst>
          </p:cNvPr>
          <p:cNvSpPr/>
          <p:nvPr/>
        </p:nvSpPr>
        <p:spPr>
          <a:xfrm>
            <a:off x="9296651" y="4288741"/>
            <a:ext cx="1053470" cy="541790"/>
          </a:xfrm>
          <a:prstGeom prst="roundRect">
            <a:avLst>
              <a:gd name="adj" fmla="val 44165"/>
            </a:avLst>
          </a:prstGeom>
          <a:solidFill>
            <a:schemeClr val="accent2"/>
          </a:solidFill>
          <a:ln>
            <a:noFill/>
          </a:ln>
          <a:effectLst>
            <a:outerShdw blurRad="317500" dist="127000" dir="2700000" sx="93000" sy="93000" algn="tl" rotWithShape="0">
              <a:schemeClr val="tx2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300"/>
              </a:spcAft>
            </a:pPr>
            <a:r>
              <a:rPr lang="en-US" sz="1000" dirty="0">
                <a:solidFill>
                  <a:schemeClr val="bg1"/>
                </a:solidFill>
                <a:latin typeface="Montserrat" panose="00000500000000000000" pitchFamily="50" charset="0"/>
              </a:rPr>
              <a:t>Feature 1.3</a:t>
            </a:r>
          </a:p>
        </p:txBody>
      </p:sp>
      <p:sp>
        <p:nvSpPr>
          <p:cNvPr id="91" name="Rectangle: Rounded Corners 90">
            <a:extLst>
              <a:ext uri="{FF2B5EF4-FFF2-40B4-BE49-F238E27FC236}">
                <a16:creationId xmlns:a16="http://schemas.microsoft.com/office/drawing/2014/main" id="{8138BC52-2A8A-465E-AF00-946CBE29370C}"/>
              </a:ext>
            </a:extLst>
          </p:cNvPr>
          <p:cNvSpPr/>
          <p:nvPr/>
        </p:nvSpPr>
        <p:spPr>
          <a:xfrm>
            <a:off x="9296651" y="5115100"/>
            <a:ext cx="1053470" cy="541790"/>
          </a:xfrm>
          <a:prstGeom prst="roundRect">
            <a:avLst>
              <a:gd name="adj" fmla="val 44165"/>
            </a:avLst>
          </a:prstGeom>
          <a:solidFill>
            <a:schemeClr val="accent2"/>
          </a:solidFill>
          <a:ln>
            <a:noFill/>
          </a:ln>
          <a:effectLst>
            <a:outerShdw blurRad="317500" dist="127000" dir="2700000" sx="93000" sy="93000" algn="tl" rotWithShape="0">
              <a:schemeClr val="tx2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300"/>
              </a:spcAft>
            </a:pPr>
            <a:r>
              <a:rPr lang="en-US" sz="1000" dirty="0">
                <a:solidFill>
                  <a:schemeClr val="bg1"/>
                </a:solidFill>
                <a:latin typeface="Montserrat" panose="00000500000000000000" pitchFamily="50" charset="0"/>
              </a:rPr>
              <a:t>Feature 1.2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DA07C76E-87E9-4CFF-8464-B9F131F3A9F6}"/>
              </a:ext>
            </a:extLst>
          </p:cNvPr>
          <p:cNvSpPr txBox="1"/>
          <p:nvPr/>
        </p:nvSpPr>
        <p:spPr>
          <a:xfrm rot="16200000">
            <a:off x="1354521" y="1965144"/>
            <a:ext cx="63030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Montserrat" panose="00000500000000000000" pitchFamily="50" charset="0"/>
              </a:rPr>
              <a:t>Sprint 1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F348112B-F68C-4AD3-B78F-7B34427E2BB9}"/>
              </a:ext>
            </a:extLst>
          </p:cNvPr>
          <p:cNvSpPr txBox="1"/>
          <p:nvPr/>
        </p:nvSpPr>
        <p:spPr>
          <a:xfrm rot="16200000">
            <a:off x="1343300" y="2791581"/>
            <a:ext cx="65274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Montserrat" panose="00000500000000000000" pitchFamily="50" charset="0"/>
              </a:rPr>
              <a:t>Sprint 2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1B8D63C9-7A94-4720-8D5E-7AA412663ED8}"/>
              </a:ext>
            </a:extLst>
          </p:cNvPr>
          <p:cNvSpPr txBox="1"/>
          <p:nvPr/>
        </p:nvSpPr>
        <p:spPr>
          <a:xfrm rot="16200000">
            <a:off x="1342499" y="3618018"/>
            <a:ext cx="65434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Montserrat" panose="00000500000000000000" pitchFamily="50" charset="0"/>
              </a:rPr>
              <a:t>Sprint 3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ABBEB1F9-24A0-41FA-BB2C-265BFD19B6FA}"/>
              </a:ext>
            </a:extLst>
          </p:cNvPr>
          <p:cNvSpPr txBox="1"/>
          <p:nvPr/>
        </p:nvSpPr>
        <p:spPr>
          <a:xfrm rot="16200000">
            <a:off x="1336888" y="4444455"/>
            <a:ext cx="66556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Montserrat" panose="00000500000000000000" pitchFamily="50" charset="0"/>
              </a:rPr>
              <a:t>Sprint 4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9BFEB07F-BFF0-4E28-AADD-25EEB3797A74}"/>
              </a:ext>
            </a:extLst>
          </p:cNvPr>
          <p:cNvSpPr txBox="1"/>
          <p:nvPr/>
        </p:nvSpPr>
        <p:spPr>
          <a:xfrm rot="16200000">
            <a:off x="1342499" y="5270891"/>
            <a:ext cx="65434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Montserrat" panose="00000500000000000000" pitchFamily="50" charset="0"/>
              </a:rPr>
              <a:t>Sprint 5</a:t>
            </a:r>
          </a:p>
        </p:txBody>
      </p:sp>
    </p:spTree>
    <p:extLst>
      <p:ext uri="{BB962C8B-B14F-4D97-AF65-F5344CB8AC3E}">
        <p14:creationId xmlns:p14="http://schemas.microsoft.com/office/powerpoint/2010/main" val="2991965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2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5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5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4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8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6" presetClass="entr" presetSubtype="37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5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5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5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5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2" presetClass="entr" presetSubtype="2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1000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55"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2" presetClass="entr" presetSubtype="2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1000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59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5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5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5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5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55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2" presetClass="entr" presetSubtype="2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1000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8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55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55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55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55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55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3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2" presetClass="entr" presetSubtype="2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6" dur="1000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17"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55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2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55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5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7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55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0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2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55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5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7"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55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0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2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12" presetClass="entr" presetSubtype="2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5" dur="1000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46"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55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9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1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55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4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6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55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9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1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" grpId="0" animBg="1"/>
      <p:bldP spid="77" grpId="0" animBg="1"/>
      <p:bldP spid="15" grpId="0" animBg="1"/>
      <p:bldP spid="44" grpId="0" animBg="1"/>
      <p:bldP spid="45" grpId="0" animBg="1"/>
      <p:bldP spid="17" grpId="0" animBg="1"/>
      <p:bldP spid="30" grpId="0" animBg="1"/>
      <p:bldP spid="50" grpId="0" animBg="1"/>
      <p:bldP spid="52" grpId="0" animBg="1"/>
      <p:bldP spid="54" grpId="0" animBg="1"/>
      <p:bldP spid="55" grpId="0" animBg="1"/>
      <p:bldP spid="57" grpId="0" animBg="1"/>
      <p:bldP spid="59" grpId="0" animBg="1"/>
      <p:bldP spid="60" grpId="0" animBg="1"/>
      <p:bldP spid="61" grpId="0" animBg="1"/>
      <p:bldP spid="62" grpId="0" animBg="1"/>
      <p:bldP spid="65" grpId="0" animBg="1"/>
      <p:bldP spid="66" grpId="0" animBg="1"/>
      <p:bldP spid="67" grpId="0" animBg="1"/>
      <p:bldP spid="72" grpId="0" animBg="1"/>
      <p:bldP spid="74" grpId="0" animBg="1"/>
      <p:bldP spid="82" grpId="0" animBg="1"/>
      <p:bldP spid="85" grpId="0" animBg="1"/>
      <p:bldP spid="87" grpId="0" animBg="1"/>
      <p:bldP spid="88" grpId="0" animBg="1"/>
      <p:bldP spid="90" grpId="0" animBg="1"/>
      <p:bldP spid="91" grpId="0" animBg="1"/>
      <p:bldP spid="104" grpId="0"/>
      <p:bldP spid="106" grpId="0"/>
      <p:bldP spid="107" grpId="0"/>
      <p:bldP spid="108" grpId="0"/>
      <p:bldP spid="109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" name="Group 126">
            <a:extLst>
              <a:ext uri="{FF2B5EF4-FFF2-40B4-BE49-F238E27FC236}">
                <a16:creationId xmlns:a16="http://schemas.microsoft.com/office/drawing/2014/main" id="{4513B201-DD54-4B39-B978-484E2E7D0AA2}"/>
              </a:ext>
            </a:extLst>
          </p:cNvPr>
          <p:cNvGrpSpPr/>
          <p:nvPr/>
        </p:nvGrpSpPr>
        <p:grpSpPr>
          <a:xfrm>
            <a:off x="536830" y="428847"/>
            <a:ext cx="11118339" cy="6000306"/>
            <a:chOff x="534734" y="375095"/>
            <a:chExt cx="11118339" cy="6000306"/>
          </a:xfrm>
        </p:grpSpPr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8AE00296-6C81-417D-8280-EC59BAC40678}"/>
                </a:ext>
              </a:extLst>
            </p:cNvPr>
            <p:cNvGrpSpPr/>
            <p:nvPr/>
          </p:nvGrpSpPr>
          <p:grpSpPr>
            <a:xfrm>
              <a:off x="2158999" y="889001"/>
              <a:ext cx="9494074" cy="5486400"/>
              <a:chOff x="2381247" y="685801"/>
              <a:chExt cx="9144826" cy="5486400"/>
            </a:xfrm>
          </p:grpSpPr>
          <p:grpSp>
            <p:nvGrpSpPr>
              <p:cNvPr id="4" name="Group 3">
                <a:extLst>
                  <a:ext uri="{FF2B5EF4-FFF2-40B4-BE49-F238E27FC236}">
                    <a16:creationId xmlns:a16="http://schemas.microsoft.com/office/drawing/2014/main" id="{7BA5EEB7-A263-4428-9C46-FB5B199AA7BC}"/>
                  </a:ext>
                </a:extLst>
              </p:cNvPr>
              <p:cNvGrpSpPr/>
              <p:nvPr/>
            </p:nvGrpSpPr>
            <p:grpSpPr>
              <a:xfrm>
                <a:off x="2381247" y="685801"/>
                <a:ext cx="9144826" cy="5486400"/>
                <a:chOff x="4808758" y="2220686"/>
                <a:chExt cx="15473961" cy="3463471"/>
              </a:xfrm>
            </p:grpSpPr>
            <p:sp>
              <p:nvSpPr>
                <p:cNvPr id="31" name="Rectangle: Single Corner Rounded 30">
                  <a:extLst>
                    <a:ext uri="{FF2B5EF4-FFF2-40B4-BE49-F238E27FC236}">
                      <a16:creationId xmlns:a16="http://schemas.microsoft.com/office/drawing/2014/main" id="{2ED547FA-D796-4A29-9067-C21382A2293D}"/>
                    </a:ext>
                  </a:extLst>
                </p:cNvPr>
                <p:cNvSpPr/>
                <p:nvPr/>
              </p:nvSpPr>
              <p:spPr bwMode="auto">
                <a:xfrm>
                  <a:off x="12538968" y="2220686"/>
                  <a:ext cx="7743751" cy="278399"/>
                </a:xfrm>
                <a:prstGeom prst="round1Rect">
                  <a:avLst>
                    <a:gd name="adj" fmla="val 50000"/>
                  </a:avLst>
                </a:prstGeom>
                <a:solidFill>
                  <a:schemeClr val="bg2"/>
                </a:solidFill>
                <a:ln w="3175">
                  <a:noFill/>
                </a:ln>
              </p:spPr>
              <p:txBody>
                <a:bodyPr lIns="0" tIns="0" rIns="0" bIns="0"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Rectangle: Single Corner Rounded 13">
                  <a:extLst>
                    <a:ext uri="{FF2B5EF4-FFF2-40B4-BE49-F238E27FC236}">
                      <a16:creationId xmlns:a16="http://schemas.microsoft.com/office/drawing/2014/main" id="{C59555C3-B0CA-4239-911B-397907637DE6}"/>
                    </a:ext>
                  </a:extLst>
                </p:cNvPr>
                <p:cNvSpPr/>
                <p:nvPr/>
              </p:nvSpPr>
              <p:spPr bwMode="auto">
                <a:xfrm flipH="1">
                  <a:off x="4808758" y="2220686"/>
                  <a:ext cx="7730207" cy="278399"/>
                </a:xfrm>
                <a:prstGeom prst="round1Rect">
                  <a:avLst>
                    <a:gd name="adj" fmla="val 50000"/>
                  </a:avLst>
                </a:prstGeom>
                <a:solidFill>
                  <a:schemeClr val="bg2"/>
                </a:solidFill>
                <a:ln w="3175">
                  <a:noFill/>
                </a:ln>
              </p:spPr>
              <p:txBody>
                <a:bodyPr lIns="0" tIns="0" rIns="0" bIns="0"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" name="Rectangle: Rounded Corners 4">
                  <a:extLst>
                    <a:ext uri="{FF2B5EF4-FFF2-40B4-BE49-F238E27FC236}">
                      <a16:creationId xmlns:a16="http://schemas.microsoft.com/office/drawing/2014/main" id="{CDEFDAB1-D949-41BB-9088-17E3586573F8}"/>
                    </a:ext>
                  </a:extLst>
                </p:cNvPr>
                <p:cNvSpPr/>
                <p:nvPr/>
              </p:nvSpPr>
              <p:spPr bwMode="auto">
                <a:xfrm>
                  <a:off x="4808764" y="2220686"/>
                  <a:ext cx="15446826" cy="3463471"/>
                </a:xfrm>
                <a:prstGeom prst="roundRect">
                  <a:avLst>
                    <a:gd name="adj" fmla="val 3878"/>
                  </a:avLst>
                </a:prstGeom>
                <a:noFill/>
                <a:ln w="3175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txBody>
                <a:bodyPr lIns="0" tIns="0" rIns="0" bIns="0"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57F3E82E-AD60-47E0-88D5-C2D23CD1FDE1}"/>
                  </a:ext>
                </a:extLst>
              </p:cNvPr>
              <p:cNvGrpSpPr/>
              <p:nvPr/>
            </p:nvGrpSpPr>
            <p:grpSpPr>
              <a:xfrm>
                <a:off x="3902715" y="685801"/>
                <a:ext cx="6085860" cy="5486400"/>
                <a:chOff x="3902715" y="685801"/>
                <a:chExt cx="6085860" cy="5486400"/>
              </a:xfrm>
            </p:grpSpPr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784020BE-C413-4DA4-BE6F-DDB0AEE75C2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902715" y="685801"/>
                  <a:ext cx="0" cy="5486400"/>
                </a:xfrm>
                <a:prstGeom prst="line">
                  <a:avLst/>
                </a:prstGeom>
                <a:noFill/>
                <a:ln w="3175">
                  <a:solidFill>
                    <a:schemeClr val="tx2">
                      <a:lumMod val="40000"/>
                      <a:lumOff val="60000"/>
                      <a:alpha val="50000"/>
                    </a:schemeClr>
                  </a:solidFill>
                </a:ln>
              </p:spPr>
            </p:cxnSp>
            <p:cxnSp>
              <p:nvCxnSpPr>
                <p:cNvPr id="18" name="Straight Connector 17">
                  <a:extLst>
                    <a:ext uri="{FF2B5EF4-FFF2-40B4-BE49-F238E27FC236}">
                      <a16:creationId xmlns:a16="http://schemas.microsoft.com/office/drawing/2014/main" id="{CC0B8C14-3F1A-41B2-8CA2-691FADA1F25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424180" y="685801"/>
                  <a:ext cx="0" cy="5486400"/>
                </a:xfrm>
                <a:prstGeom prst="line">
                  <a:avLst/>
                </a:prstGeom>
                <a:noFill/>
                <a:ln w="3175">
                  <a:solidFill>
                    <a:schemeClr val="tx2">
                      <a:lumMod val="40000"/>
                      <a:lumOff val="60000"/>
                      <a:alpha val="50000"/>
                    </a:schemeClr>
                  </a:solidFill>
                </a:ln>
              </p:spPr>
            </p:cxnSp>
            <p:cxnSp>
              <p:nvCxnSpPr>
                <p:cNvPr id="19" name="Straight Connector 18">
                  <a:extLst>
                    <a:ext uri="{FF2B5EF4-FFF2-40B4-BE49-F238E27FC236}">
                      <a16:creationId xmlns:a16="http://schemas.microsoft.com/office/drawing/2014/main" id="{FD76F1CA-1FD5-471F-B172-74530F0D9D8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945645" y="685801"/>
                  <a:ext cx="0" cy="5486400"/>
                </a:xfrm>
                <a:prstGeom prst="line">
                  <a:avLst/>
                </a:prstGeom>
                <a:noFill/>
                <a:ln w="25400">
                  <a:gradFill>
                    <a:gsLst>
                      <a:gs pos="8000">
                        <a:schemeClr val="bg1"/>
                      </a:gs>
                      <a:gs pos="8000">
                        <a:schemeClr val="tx2">
                          <a:lumMod val="40000"/>
                          <a:lumOff val="60000"/>
                          <a:alpha val="50000"/>
                        </a:schemeClr>
                      </a:gs>
                    </a:gsLst>
                    <a:lin ang="5400000" scaled="1"/>
                  </a:gradFill>
                </a:ln>
              </p:spPr>
            </p:cxnSp>
            <p:cxnSp>
              <p:nvCxnSpPr>
                <p:cNvPr id="20" name="Straight Connector 19">
                  <a:extLst>
                    <a:ext uri="{FF2B5EF4-FFF2-40B4-BE49-F238E27FC236}">
                      <a16:creationId xmlns:a16="http://schemas.microsoft.com/office/drawing/2014/main" id="{463B8AE7-492C-497C-8E99-1113A3401B2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467110" y="685801"/>
                  <a:ext cx="0" cy="5486400"/>
                </a:xfrm>
                <a:prstGeom prst="line">
                  <a:avLst/>
                </a:prstGeom>
                <a:noFill/>
                <a:ln w="3175">
                  <a:solidFill>
                    <a:schemeClr val="tx2">
                      <a:lumMod val="40000"/>
                      <a:lumOff val="60000"/>
                      <a:alpha val="50000"/>
                    </a:schemeClr>
                  </a:solidFill>
                </a:ln>
              </p:spPr>
            </p:cxnSp>
            <p:cxnSp>
              <p:nvCxnSpPr>
                <p:cNvPr id="21" name="Straight Connector 20">
                  <a:extLst>
                    <a:ext uri="{FF2B5EF4-FFF2-40B4-BE49-F238E27FC236}">
                      <a16:creationId xmlns:a16="http://schemas.microsoft.com/office/drawing/2014/main" id="{065F3B34-EA8C-4E58-AF9A-24063DDA036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988575" y="685801"/>
                  <a:ext cx="0" cy="5486400"/>
                </a:xfrm>
                <a:prstGeom prst="line">
                  <a:avLst/>
                </a:prstGeom>
                <a:noFill/>
                <a:ln w="3175">
                  <a:solidFill>
                    <a:schemeClr val="tx2">
                      <a:lumMod val="40000"/>
                      <a:lumOff val="60000"/>
                      <a:alpha val="50000"/>
                    </a:schemeClr>
                  </a:solidFill>
                </a:ln>
              </p:spPr>
            </p:cxnSp>
          </p:grp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AEF14868-ABF1-4532-8F6B-2690ACB126BE}"/>
                  </a:ext>
                </a:extLst>
              </p:cNvPr>
              <p:cNvSpPr txBox="1"/>
              <p:nvPr/>
            </p:nvSpPr>
            <p:spPr>
              <a:xfrm>
                <a:off x="2893356" y="760661"/>
                <a:ext cx="497252" cy="276999"/>
              </a:xfrm>
              <a:prstGeom prst="rect">
                <a:avLst/>
              </a:prstGeom>
              <a:noFill/>
            </p:spPr>
            <p:txBody>
              <a:bodyPr wrap="none" rtlCol="0" anchor="ctr" anchorCtr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tx2"/>
                    </a:solidFill>
                    <a:latin typeface="Montserrat" panose="00000500000000000000" pitchFamily="50" charset="0"/>
                  </a:rPr>
                  <a:t>JAN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8E5B9F38-83AA-4951-9480-A3397FF9224B}"/>
                  </a:ext>
                </a:extLst>
              </p:cNvPr>
              <p:cNvSpPr txBox="1"/>
              <p:nvPr/>
            </p:nvSpPr>
            <p:spPr>
              <a:xfrm>
                <a:off x="4413218" y="760661"/>
                <a:ext cx="500458" cy="276999"/>
              </a:xfrm>
              <a:prstGeom prst="rect">
                <a:avLst/>
              </a:prstGeom>
              <a:noFill/>
            </p:spPr>
            <p:txBody>
              <a:bodyPr wrap="none" rtlCol="0" anchor="ctr" anchorCtr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tx2"/>
                    </a:solidFill>
                    <a:latin typeface="Montserrat" panose="00000500000000000000" pitchFamily="50" charset="0"/>
                  </a:rPr>
                  <a:t>FEB</a:t>
                </a: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2C0A9D73-ACB8-49FC-981F-784FEE9583BD}"/>
                  </a:ext>
                </a:extLst>
              </p:cNvPr>
              <p:cNvSpPr txBox="1"/>
              <p:nvPr/>
            </p:nvSpPr>
            <p:spPr>
              <a:xfrm>
                <a:off x="5908233" y="760661"/>
                <a:ext cx="553358" cy="276999"/>
              </a:xfrm>
              <a:prstGeom prst="rect">
                <a:avLst/>
              </a:prstGeom>
              <a:noFill/>
            </p:spPr>
            <p:txBody>
              <a:bodyPr wrap="none" rtlCol="0" anchor="ctr" anchorCtr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tx2"/>
                    </a:solidFill>
                    <a:latin typeface="Montserrat" panose="00000500000000000000" pitchFamily="50" charset="0"/>
                  </a:rPr>
                  <a:t>MAR</a:t>
                </a: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7A91DF03-9A7E-4863-BA42-D30F6AC66B9D}"/>
                  </a:ext>
                </a:extLst>
              </p:cNvPr>
              <p:cNvSpPr txBox="1"/>
              <p:nvPr/>
            </p:nvSpPr>
            <p:spPr>
              <a:xfrm>
                <a:off x="7448133" y="760661"/>
                <a:ext cx="516488" cy="276999"/>
              </a:xfrm>
              <a:prstGeom prst="rect">
                <a:avLst/>
              </a:prstGeom>
              <a:noFill/>
            </p:spPr>
            <p:txBody>
              <a:bodyPr wrap="none" rtlCol="0" anchor="ctr" anchorCtr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tx2"/>
                    </a:solidFill>
                    <a:latin typeface="Montserrat" panose="00000500000000000000" pitchFamily="50" charset="0"/>
                  </a:rPr>
                  <a:t>APR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12B43D23-D730-4CAB-A457-2C76D0B13D9E}"/>
                  </a:ext>
                </a:extLst>
              </p:cNvPr>
              <p:cNvSpPr txBox="1"/>
              <p:nvPr/>
            </p:nvSpPr>
            <p:spPr>
              <a:xfrm>
                <a:off x="8957575" y="760661"/>
                <a:ext cx="540534" cy="276999"/>
              </a:xfrm>
              <a:prstGeom prst="rect">
                <a:avLst/>
              </a:prstGeom>
              <a:noFill/>
            </p:spPr>
            <p:txBody>
              <a:bodyPr wrap="none" rtlCol="0" anchor="ctr" anchorCtr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tx2"/>
                    </a:solidFill>
                    <a:latin typeface="Montserrat" panose="00000500000000000000" pitchFamily="50" charset="0"/>
                  </a:rPr>
                  <a:t>MAY</a:t>
                </a: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978DB272-897C-4A6A-82C6-C25BBFC823EF}"/>
                  </a:ext>
                </a:extLst>
              </p:cNvPr>
              <p:cNvSpPr txBox="1"/>
              <p:nvPr/>
            </p:nvSpPr>
            <p:spPr>
              <a:xfrm>
                <a:off x="10495071" y="760661"/>
                <a:ext cx="508473" cy="276999"/>
              </a:xfrm>
              <a:prstGeom prst="rect">
                <a:avLst/>
              </a:prstGeom>
              <a:noFill/>
            </p:spPr>
            <p:txBody>
              <a:bodyPr wrap="none" rtlCol="0" anchor="ctr" anchorCtr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chemeClr val="tx2"/>
                    </a:solidFill>
                    <a:latin typeface="Montserrat" panose="00000500000000000000" pitchFamily="50" charset="0"/>
                  </a:rPr>
                  <a:t>JUN</a:t>
                </a:r>
              </a:p>
            </p:txBody>
          </p:sp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4C614BB5-F3E2-431D-ABAE-98478764DFBC}"/>
                  </a:ext>
                </a:extLst>
              </p:cNvPr>
              <p:cNvGrpSpPr/>
              <p:nvPr/>
            </p:nvGrpSpPr>
            <p:grpSpPr>
              <a:xfrm>
                <a:off x="2381248" y="2799081"/>
                <a:ext cx="9128782" cy="1686560"/>
                <a:chOff x="2381248" y="2799081"/>
                <a:chExt cx="9128792" cy="1686560"/>
              </a:xfrm>
            </p:grpSpPr>
            <p:cxnSp>
              <p:nvCxnSpPr>
                <p:cNvPr id="34" name="Straight Connector 33">
                  <a:extLst>
                    <a:ext uri="{FF2B5EF4-FFF2-40B4-BE49-F238E27FC236}">
                      <a16:creationId xmlns:a16="http://schemas.microsoft.com/office/drawing/2014/main" id="{8E755DF4-F558-4243-8054-B4A005050A4D}"/>
                    </a:ext>
                  </a:extLst>
                </p:cNvPr>
                <p:cNvCxnSpPr/>
                <p:nvPr/>
              </p:nvCxnSpPr>
              <p:spPr>
                <a:xfrm>
                  <a:off x="2381248" y="2799081"/>
                  <a:ext cx="9128792" cy="0"/>
                </a:xfrm>
                <a:prstGeom prst="line">
                  <a:avLst/>
                </a:prstGeom>
                <a:noFill/>
                <a:ln w="3175">
                  <a:solidFill>
                    <a:schemeClr val="tx2">
                      <a:lumMod val="40000"/>
                      <a:lumOff val="60000"/>
                      <a:alpha val="50000"/>
                    </a:schemeClr>
                  </a:solidFill>
                </a:ln>
              </p:spPr>
            </p:cxnSp>
            <p:cxnSp>
              <p:nvCxnSpPr>
                <p:cNvPr id="35" name="Straight Connector 34">
                  <a:extLst>
                    <a:ext uri="{FF2B5EF4-FFF2-40B4-BE49-F238E27FC236}">
                      <a16:creationId xmlns:a16="http://schemas.microsoft.com/office/drawing/2014/main" id="{47B2351F-C775-456E-B9C6-420BC8F7B5A6}"/>
                    </a:ext>
                  </a:extLst>
                </p:cNvPr>
                <p:cNvCxnSpPr/>
                <p:nvPr/>
              </p:nvCxnSpPr>
              <p:spPr>
                <a:xfrm>
                  <a:off x="2381248" y="4485641"/>
                  <a:ext cx="9128792" cy="0"/>
                </a:xfrm>
                <a:prstGeom prst="line">
                  <a:avLst/>
                </a:prstGeom>
                <a:noFill/>
                <a:ln w="3175">
                  <a:solidFill>
                    <a:schemeClr val="tx2">
                      <a:lumMod val="40000"/>
                      <a:lumOff val="60000"/>
                      <a:alpha val="50000"/>
                    </a:schemeClr>
                  </a:solidFill>
                </a:ln>
              </p:spPr>
            </p:cxnSp>
          </p:grpSp>
        </p:grpSp>
        <p:grpSp>
          <p:nvGrpSpPr>
            <p:cNvPr id="126" name="Group 125">
              <a:extLst>
                <a:ext uri="{FF2B5EF4-FFF2-40B4-BE49-F238E27FC236}">
                  <a16:creationId xmlns:a16="http://schemas.microsoft.com/office/drawing/2014/main" id="{1E0F488C-19AE-487F-935D-1006A4134FD2}"/>
                </a:ext>
              </a:extLst>
            </p:cNvPr>
            <p:cNvGrpSpPr/>
            <p:nvPr/>
          </p:nvGrpSpPr>
          <p:grpSpPr>
            <a:xfrm>
              <a:off x="2224900" y="1484053"/>
              <a:ext cx="9348293" cy="1349876"/>
              <a:chOff x="2224900" y="1484053"/>
              <a:chExt cx="9348293" cy="1349876"/>
            </a:xfrm>
          </p:grpSpPr>
          <p:sp>
            <p:nvSpPr>
              <p:cNvPr id="38" name="Rectangle: Rounded Corners 37">
                <a:extLst>
                  <a:ext uri="{FF2B5EF4-FFF2-40B4-BE49-F238E27FC236}">
                    <a16:creationId xmlns:a16="http://schemas.microsoft.com/office/drawing/2014/main" id="{08C2CB0F-B05F-4E6D-9503-DEB63B26E9B6}"/>
                  </a:ext>
                </a:extLst>
              </p:cNvPr>
              <p:cNvSpPr/>
              <p:nvPr/>
            </p:nvSpPr>
            <p:spPr>
              <a:xfrm>
                <a:off x="2224900" y="1484053"/>
                <a:ext cx="1453112" cy="369616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r>
                  <a:rPr lang="en-US" sz="900" dirty="0">
                    <a:latin typeface="Montserrat" panose="00000500000000000000" pitchFamily="50" charset="0"/>
                  </a:rPr>
                  <a:t>New Admin Console</a:t>
                </a:r>
              </a:p>
            </p:txBody>
          </p:sp>
          <p:sp>
            <p:nvSpPr>
              <p:cNvPr id="47" name="Rectangle: Rounded Corners 46">
                <a:extLst>
                  <a:ext uri="{FF2B5EF4-FFF2-40B4-BE49-F238E27FC236}">
                    <a16:creationId xmlns:a16="http://schemas.microsoft.com/office/drawing/2014/main" id="{08F156D3-6CB1-4C65-A55B-3027A3022A84}"/>
                  </a:ext>
                </a:extLst>
              </p:cNvPr>
              <p:cNvSpPr/>
              <p:nvPr/>
            </p:nvSpPr>
            <p:spPr>
              <a:xfrm>
                <a:off x="3793801" y="1484053"/>
                <a:ext cx="3054022" cy="369616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r>
                  <a:rPr lang="en-US" sz="900" dirty="0">
                    <a:latin typeface="Montserrat" panose="00000500000000000000" pitchFamily="50" charset="0"/>
                  </a:rPr>
                  <a:t>3</a:t>
                </a:r>
                <a:r>
                  <a:rPr lang="en-US" sz="900" baseline="30000" dirty="0">
                    <a:latin typeface="Montserrat" panose="00000500000000000000" pitchFamily="50" charset="0"/>
                  </a:rPr>
                  <a:t>rd</a:t>
                </a:r>
                <a:r>
                  <a:rPr lang="en-US" sz="900" dirty="0">
                    <a:latin typeface="Montserrat" panose="00000500000000000000" pitchFamily="50" charset="0"/>
                  </a:rPr>
                  <a:t> Party Integrations</a:t>
                </a:r>
              </a:p>
            </p:txBody>
          </p:sp>
          <p:sp>
            <p:nvSpPr>
              <p:cNvPr id="48" name="Rectangle: Rounded Corners 47">
                <a:extLst>
                  <a:ext uri="{FF2B5EF4-FFF2-40B4-BE49-F238E27FC236}">
                    <a16:creationId xmlns:a16="http://schemas.microsoft.com/office/drawing/2014/main" id="{B62862CB-A416-41B1-90E8-E55FE48DAA8E}"/>
                  </a:ext>
                </a:extLst>
              </p:cNvPr>
              <p:cNvSpPr/>
              <p:nvPr/>
            </p:nvSpPr>
            <p:spPr>
              <a:xfrm>
                <a:off x="5389376" y="1974184"/>
                <a:ext cx="1453112" cy="369616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r>
                  <a:rPr lang="en-US" sz="900" dirty="0">
                    <a:latin typeface="Montserrat" panose="00000500000000000000" pitchFamily="50" charset="0"/>
                  </a:rPr>
                  <a:t>Security 2.0</a:t>
                </a:r>
              </a:p>
            </p:txBody>
          </p:sp>
          <p:sp>
            <p:nvSpPr>
              <p:cNvPr id="50" name="Rectangle: Rounded Corners 49">
                <a:extLst>
                  <a:ext uri="{FF2B5EF4-FFF2-40B4-BE49-F238E27FC236}">
                    <a16:creationId xmlns:a16="http://schemas.microsoft.com/office/drawing/2014/main" id="{11DCA33B-C17A-4462-BBDC-CF5883DC7D52}"/>
                  </a:ext>
                </a:extLst>
              </p:cNvPr>
              <p:cNvSpPr/>
              <p:nvPr/>
            </p:nvSpPr>
            <p:spPr>
              <a:xfrm>
                <a:off x="6964779" y="1974184"/>
                <a:ext cx="3028507" cy="369616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r>
                  <a:rPr lang="en-US" sz="900" dirty="0">
                    <a:latin typeface="Montserrat" panose="00000500000000000000" pitchFamily="50" charset="0"/>
                  </a:rPr>
                  <a:t>On promise backup</a:t>
                </a:r>
              </a:p>
            </p:txBody>
          </p:sp>
          <p:sp>
            <p:nvSpPr>
              <p:cNvPr id="51" name="Rectangle: Rounded Corners 50">
                <a:extLst>
                  <a:ext uri="{FF2B5EF4-FFF2-40B4-BE49-F238E27FC236}">
                    <a16:creationId xmlns:a16="http://schemas.microsoft.com/office/drawing/2014/main" id="{B168EDE0-890B-441D-A959-BB7A4B8F7500}"/>
                  </a:ext>
                </a:extLst>
              </p:cNvPr>
              <p:cNvSpPr/>
              <p:nvPr/>
            </p:nvSpPr>
            <p:spPr>
              <a:xfrm>
                <a:off x="6964780" y="2464313"/>
                <a:ext cx="1453112" cy="369616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r>
                  <a:rPr lang="en-US" sz="900" dirty="0">
                    <a:latin typeface="Montserrat" panose="00000500000000000000" pitchFamily="50" charset="0"/>
                  </a:rPr>
                  <a:t>Self-service portal</a:t>
                </a:r>
              </a:p>
            </p:txBody>
          </p:sp>
          <p:sp>
            <p:nvSpPr>
              <p:cNvPr id="53" name="Rectangle: Rounded Corners 52">
                <a:extLst>
                  <a:ext uri="{FF2B5EF4-FFF2-40B4-BE49-F238E27FC236}">
                    <a16:creationId xmlns:a16="http://schemas.microsoft.com/office/drawing/2014/main" id="{347A091B-80FC-4153-995C-E1090B404FF0}"/>
                  </a:ext>
                </a:extLst>
              </p:cNvPr>
              <p:cNvSpPr/>
              <p:nvPr/>
            </p:nvSpPr>
            <p:spPr>
              <a:xfrm>
                <a:off x="8540184" y="2464313"/>
                <a:ext cx="1453112" cy="369616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r>
                  <a:rPr lang="en-US" sz="900" dirty="0">
                    <a:latin typeface="Montserrat" panose="00000500000000000000" pitchFamily="50" charset="0"/>
                  </a:rPr>
                  <a:t>API</a:t>
                </a:r>
              </a:p>
            </p:txBody>
          </p:sp>
          <p:sp>
            <p:nvSpPr>
              <p:cNvPr id="54" name="Rectangle: Rounded Corners 53">
                <a:extLst>
                  <a:ext uri="{FF2B5EF4-FFF2-40B4-BE49-F238E27FC236}">
                    <a16:creationId xmlns:a16="http://schemas.microsoft.com/office/drawing/2014/main" id="{ABDA2F35-AE7C-4A44-90C2-140E569B64B9}"/>
                  </a:ext>
                </a:extLst>
              </p:cNvPr>
              <p:cNvSpPr/>
              <p:nvPr/>
            </p:nvSpPr>
            <p:spPr>
              <a:xfrm>
                <a:off x="10120081" y="1974184"/>
                <a:ext cx="1453112" cy="369616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r>
                  <a:rPr lang="en-US" sz="900" dirty="0">
                    <a:latin typeface="Montserrat" panose="00000500000000000000" pitchFamily="50" charset="0"/>
                  </a:rPr>
                  <a:t>Code Review</a:t>
                </a:r>
              </a:p>
            </p:txBody>
          </p:sp>
          <p:sp>
            <p:nvSpPr>
              <p:cNvPr id="55" name="Rectangle: Rounded Corners 54">
                <a:extLst>
                  <a:ext uri="{FF2B5EF4-FFF2-40B4-BE49-F238E27FC236}">
                    <a16:creationId xmlns:a16="http://schemas.microsoft.com/office/drawing/2014/main" id="{6D4BE1D1-3D38-42EE-BA54-31C56A4DCDEC}"/>
                  </a:ext>
                </a:extLst>
              </p:cNvPr>
              <p:cNvSpPr/>
              <p:nvPr/>
            </p:nvSpPr>
            <p:spPr>
              <a:xfrm>
                <a:off x="10120081" y="2464313"/>
                <a:ext cx="1453112" cy="369616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r>
                  <a:rPr lang="en-US" sz="900" dirty="0">
                    <a:latin typeface="Montserrat" panose="00000500000000000000" pitchFamily="50" charset="0"/>
                  </a:rPr>
                  <a:t>Shopping cart Improvement</a:t>
                </a:r>
              </a:p>
            </p:txBody>
          </p:sp>
        </p:grpSp>
        <p:grpSp>
          <p:nvGrpSpPr>
            <p:cNvPr id="119" name="Group 118">
              <a:extLst>
                <a:ext uri="{FF2B5EF4-FFF2-40B4-BE49-F238E27FC236}">
                  <a16:creationId xmlns:a16="http://schemas.microsoft.com/office/drawing/2014/main" id="{093CC9AF-117F-4AFF-8D0C-FEF13BD17676}"/>
                </a:ext>
              </a:extLst>
            </p:cNvPr>
            <p:cNvGrpSpPr/>
            <p:nvPr/>
          </p:nvGrpSpPr>
          <p:grpSpPr>
            <a:xfrm>
              <a:off x="2224900" y="3152095"/>
              <a:ext cx="9348293" cy="1349876"/>
              <a:chOff x="2097900" y="3036448"/>
              <a:chExt cx="9348293" cy="1174770"/>
            </a:xfrm>
          </p:grpSpPr>
          <p:sp>
            <p:nvSpPr>
              <p:cNvPr id="58" name="Rectangle: Rounded Corners 57">
                <a:extLst>
                  <a:ext uri="{FF2B5EF4-FFF2-40B4-BE49-F238E27FC236}">
                    <a16:creationId xmlns:a16="http://schemas.microsoft.com/office/drawing/2014/main" id="{CDD2E74E-F345-4076-894E-A705475EBDFA}"/>
                  </a:ext>
                </a:extLst>
              </p:cNvPr>
              <p:cNvSpPr/>
              <p:nvPr/>
            </p:nvSpPr>
            <p:spPr>
              <a:xfrm>
                <a:off x="2097900" y="3036448"/>
                <a:ext cx="1453112" cy="321669"/>
              </a:xfrm>
              <a:prstGeom prst="roundRect">
                <a:avLst>
                  <a:gd name="adj" fmla="val 50000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r>
                  <a:rPr lang="en-US" sz="900" dirty="0">
                    <a:latin typeface="Montserrat" panose="00000500000000000000" pitchFamily="50" charset="0"/>
                  </a:rPr>
                  <a:t>Mobile Mockup</a:t>
                </a:r>
              </a:p>
            </p:txBody>
          </p:sp>
          <p:sp>
            <p:nvSpPr>
              <p:cNvPr id="81" name="Rectangle: Rounded Corners 80">
                <a:extLst>
                  <a:ext uri="{FF2B5EF4-FFF2-40B4-BE49-F238E27FC236}">
                    <a16:creationId xmlns:a16="http://schemas.microsoft.com/office/drawing/2014/main" id="{5896F7EE-F939-4AE1-920A-F0460EAA931B}"/>
                  </a:ext>
                </a:extLst>
              </p:cNvPr>
              <p:cNvSpPr/>
              <p:nvPr/>
            </p:nvSpPr>
            <p:spPr>
              <a:xfrm>
                <a:off x="9993081" y="3462999"/>
                <a:ext cx="1453112" cy="321669"/>
              </a:xfrm>
              <a:prstGeom prst="roundRect">
                <a:avLst>
                  <a:gd name="adj" fmla="val 50000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r>
                  <a:rPr lang="en-US" sz="900" dirty="0">
                    <a:latin typeface="Montserrat" panose="00000500000000000000" pitchFamily="50" charset="0"/>
                  </a:rPr>
                  <a:t>Ticketing system</a:t>
                </a:r>
              </a:p>
            </p:txBody>
          </p:sp>
          <p:sp>
            <p:nvSpPr>
              <p:cNvPr id="82" name="Rectangle: Rounded Corners 81">
                <a:extLst>
                  <a:ext uri="{FF2B5EF4-FFF2-40B4-BE49-F238E27FC236}">
                    <a16:creationId xmlns:a16="http://schemas.microsoft.com/office/drawing/2014/main" id="{C32984F4-4A3A-492D-B533-20D875F3B8AD}"/>
                  </a:ext>
                </a:extLst>
              </p:cNvPr>
              <p:cNvSpPr/>
              <p:nvPr/>
            </p:nvSpPr>
            <p:spPr>
              <a:xfrm>
                <a:off x="9993081" y="3889549"/>
                <a:ext cx="1453112" cy="321669"/>
              </a:xfrm>
              <a:prstGeom prst="roundRect">
                <a:avLst>
                  <a:gd name="adj" fmla="val 50000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r>
                  <a:rPr lang="en-US" sz="900" dirty="0">
                    <a:latin typeface="Montserrat" panose="00000500000000000000" pitchFamily="50" charset="0"/>
                  </a:rPr>
                  <a:t>Q3 Initiative</a:t>
                </a:r>
              </a:p>
            </p:txBody>
          </p:sp>
          <p:sp>
            <p:nvSpPr>
              <p:cNvPr id="90" name="Rectangle: Rounded Corners 89">
                <a:extLst>
                  <a:ext uri="{FF2B5EF4-FFF2-40B4-BE49-F238E27FC236}">
                    <a16:creationId xmlns:a16="http://schemas.microsoft.com/office/drawing/2014/main" id="{D28F5C50-511C-46F1-8887-E122E509A18E}"/>
                  </a:ext>
                </a:extLst>
              </p:cNvPr>
              <p:cNvSpPr/>
              <p:nvPr/>
            </p:nvSpPr>
            <p:spPr>
              <a:xfrm>
                <a:off x="8414044" y="3462999"/>
                <a:ext cx="1453112" cy="321669"/>
              </a:xfrm>
              <a:prstGeom prst="roundRect">
                <a:avLst>
                  <a:gd name="adj" fmla="val 50000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r>
                  <a:rPr lang="en-US" sz="900" dirty="0">
                    <a:latin typeface="Montserrat" panose="00000500000000000000" pitchFamily="50" charset="0"/>
                  </a:rPr>
                  <a:t>Automatic renewal service</a:t>
                </a:r>
              </a:p>
            </p:txBody>
          </p:sp>
          <p:sp>
            <p:nvSpPr>
              <p:cNvPr id="91" name="Rectangle: Rounded Corners 90">
                <a:extLst>
                  <a:ext uri="{FF2B5EF4-FFF2-40B4-BE49-F238E27FC236}">
                    <a16:creationId xmlns:a16="http://schemas.microsoft.com/office/drawing/2014/main" id="{27059134-2CAF-4F49-A947-1C28E148EAAE}"/>
                  </a:ext>
                </a:extLst>
              </p:cNvPr>
              <p:cNvSpPr/>
              <p:nvPr/>
            </p:nvSpPr>
            <p:spPr>
              <a:xfrm>
                <a:off x="8414044" y="3889549"/>
                <a:ext cx="1453112" cy="321669"/>
              </a:xfrm>
              <a:prstGeom prst="roundRect">
                <a:avLst>
                  <a:gd name="adj" fmla="val 50000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r>
                  <a:rPr lang="en-US" sz="900" dirty="0">
                    <a:latin typeface="Montserrat" panose="00000500000000000000" pitchFamily="50" charset="0"/>
                  </a:rPr>
                  <a:t>Application upgrade</a:t>
                </a:r>
              </a:p>
            </p:txBody>
          </p:sp>
          <p:sp>
            <p:nvSpPr>
              <p:cNvPr id="98" name="Rectangle: Rounded Corners 97">
                <a:extLst>
                  <a:ext uri="{FF2B5EF4-FFF2-40B4-BE49-F238E27FC236}">
                    <a16:creationId xmlns:a16="http://schemas.microsoft.com/office/drawing/2014/main" id="{66B3BAE9-6A8A-4E46-83AD-4B4B80C3CB2E}"/>
                  </a:ext>
                </a:extLst>
              </p:cNvPr>
              <p:cNvSpPr/>
              <p:nvPr/>
            </p:nvSpPr>
            <p:spPr>
              <a:xfrm>
                <a:off x="6835008" y="3036448"/>
                <a:ext cx="1453112" cy="321669"/>
              </a:xfrm>
              <a:prstGeom prst="roundRect">
                <a:avLst>
                  <a:gd name="adj" fmla="val 50000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r>
                  <a:rPr lang="en-US" sz="900" dirty="0">
                    <a:latin typeface="Montserrat" panose="00000500000000000000" pitchFamily="50" charset="0"/>
                  </a:rPr>
                  <a:t>UX Improvements</a:t>
                </a:r>
              </a:p>
            </p:txBody>
          </p:sp>
          <p:sp>
            <p:nvSpPr>
              <p:cNvPr id="99" name="Rectangle: Rounded Corners 98">
                <a:extLst>
                  <a:ext uri="{FF2B5EF4-FFF2-40B4-BE49-F238E27FC236}">
                    <a16:creationId xmlns:a16="http://schemas.microsoft.com/office/drawing/2014/main" id="{892DBB11-0C9E-4BC8-94DB-F214249B079C}"/>
                  </a:ext>
                </a:extLst>
              </p:cNvPr>
              <p:cNvSpPr/>
              <p:nvPr/>
            </p:nvSpPr>
            <p:spPr>
              <a:xfrm>
                <a:off x="6835008" y="3462999"/>
                <a:ext cx="1453112" cy="321669"/>
              </a:xfrm>
              <a:prstGeom prst="roundRect">
                <a:avLst>
                  <a:gd name="adj" fmla="val 50000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r>
                  <a:rPr lang="en-US" sz="900" dirty="0">
                    <a:latin typeface="Montserrat" panose="00000500000000000000" pitchFamily="50" charset="0"/>
                  </a:rPr>
                  <a:t>Interactive Dialogue Box</a:t>
                </a:r>
              </a:p>
            </p:txBody>
          </p:sp>
          <p:sp>
            <p:nvSpPr>
              <p:cNvPr id="107" name="Rectangle: Rounded Corners 106">
                <a:extLst>
                  <a:ext uri="{FF2B5EF4-FFF2-40B4-BE49-F238E27FC236}">
                    <a16:creationId xmlns:a16="http://schemas.microsoft.com/office/drawing/2014/main" id="{AEE00B99-F0F9-4289-AF9A-DAA4D0AD8053}"/>
                  </a:ext>
                </a:extLst>
              </p:cNvPr>
              <p:cNvSpPr/>
              <p:nvPr/>
            </p:nvSpPr>
            <p:spPr>
              <a:xfrm>
                <a:off x="5255972" y="3036448"/>
                <a:ext cx="1453112" cy="321669"/>
              </a:xfrm>
              <a:prstGeom prst="roundRect">
                <a:avLst>
                  <a:gd name="adj" fmla="val 50000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r>
                  <a:rPr lang="en-US" sz="900" dirty="0">
                    <a:latin typeface="Montserrat" panose="00000500000000000000" pitchFamily="50" charset="0"/>
                  </a:rPr>
                  <a:t>Cloud Support</a:t>
                </a:r>
              </a:p>
            </p:txBody>
          </p:sp>
          <p:sp>
            <p:nvSpPr>
              <p:cNvPr id="116" name="Rectangle: Rounded Corners 115">
                <a:extLst>
                  <a:ext uri="{FF2B5EF4-FFF2-40B4-BE49-F238E27FC236}">
                    <a16:creationId xmlns:a16="http://schemas.microsoft.com/office/drawing/2014/main" id="{69E01C3A-1CB8-4A28-9BF0-24977B47618B}"/>
                  </a:ext>
                </a:extLst>
              </p:cNvPr>
              <p:cNvSpPr/>
              <p:nvPr/>
            </p:nvSpPr>
            <p:spPr>
              <a:xfrm>
                <a:off x="3676936" y="3036448"/>
                <a:ext cx="1453112" cy="321669"/>
              </a:xfrm>
              <a:prstGeom prst="roundRect">
                <a:avLst>
                  <a:gd name="adj" fmla="val 50000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r>
                  <a:rPr lang="en-US" sz="900" dirty="0">
                    <a:latin typeface="Montserrat" panose="00000500000000000000" pitchFamily="50" charset="0"/>
                  </a:rPr>
                  <a:t>UX Improvements</a:t>
                </a:r>
              </a:p>
            </p:txBody>
          </p:sp>
          <p:sp>
            <p:nvSpPr>
              <p:cNvPr id="117" name="Rectangle: Rounded Corners 116">
                <a:extLst>
                  <a:ext uri="{FF2B5EF4-FFF2-40B4-BE49-F238E27FC236}">
                    <a16:creationId xmlns:a16="http://schemas.microsoft.com/office/drawing/2014/main" id="{46A34D9E-1506-44F1-BBD0-913F3AB7C888}"/>
                  </a:ext>
                </a:extLst>
              </p:cNvPr>
              <p:cNvSpPr/>
              <p:nvPr/>
            </p:nvSpPr>
            <p:spPr>
              <a:xfrm>
                <a:off x="3676935" y="3462999"/>
                <a:ext cx="3038545" cy="321669"/>
              </a:xfrm>
              <a:prstGeom prst="roundRect">
                <a:avLst>
                  <a:gd name="adj" fmla="val 50000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r>
                  <a:rPr lang="en-US" sz="900" dirty="0">
                    <a:latin typeface="Montserrat" panose="00000500000000000000" pitchFamily="50" charset="0"/>
                  </a:rPr>
                  <a:t>Android Application</a:t>
                </a:r>
              </a:p>
            </p:txBody>
          </p:sp>
        </p:grpSp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0540C5F9-F067-4916-905F-62BFC63A36DE}"/>
                </a:ext>
              </a:extLst>
            </p:cNvPr>
            <p:cNvGrpSpPr/>
            <p:nvPr/>
          </p:nvGrpSpPr>
          <p:grpSpPr>
            <a:xfrm>
              <a:off x="2224900" y="4837118"/>
              <a:ext cx="9348293" cy="1349876"/>
              <a:chOff x="2097900" y="4721471"/>
              <a:chExt cx="9348293" cy="1174770"/>
            </a:xfrm>
          </p:grpSpPr>
          <p:sp>
            <p:nvSpPr>
              <p:cNvPr id="62" name="Rectangle: Rounded Corners 61">
                <a:extLst>
                  <a:ext uri="{FF2B5EF4-FFF2-40B4-BE49-F238E27FC236}">
                    <a16:creationId xmlns:a16="http://schemas.microsoft.com/office/drawing/2014/main" id="{23D2F540-85FD-45DD-B85A-0F156452F875}"/>
                  </a:ext>
                </a:extLst>
              </p:cNvPr>
              <p:cNvSpPr/>
              <p:nvPr/>
            </p:nvSpPr>
            <p:spPr>
              <a:xfrm>
                <a:off x="2097900" y="4721471"/>
                <a:ext cx="1453112" cy="321669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r>
                  <a:rPr lang="en-US" sz="900" dirty="0">
                    <a:solidFill>
                      <a:schemeClr val="tx1"/>
                    </a:solidFill>
                    <a:latin typeface="Montserrat" panose="00000500000000000000" pitchFamily="50" charset="0"/>
                  </a:rPr>
                  <a:t>Market Analysis</a:t>
                </a:r>
              </a:p>
            </p:txBody>
          </p:sp>
          <p:sp>
            <p:nvSpPr>
              <p:cNvPr id="78" name="Rectangle: Rounded Corners 77">
                <a:extLst>
                  <a:ext uri="{FF2B5EF4-FFF2-40B4-BE49-F238E27FC236}">
                    <a16:creationId xmlns:a16="http://schemas.microsoft.com/office/drawing/2014/main" id="{7A250606-C629-4306-8932-64A26A33DD62}"/>
                  </a:ext>
                </a:extLst>
              </p:cNvPr>
              <p:cNvSpPr/>
              <p:nvPr/>
            </p:nvSpPr>
            <p:spPr>
              <a:xfrm>
                <a:off x="9993081" y="5148022"/>
                <a:ext cx="1453112" cy="321669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r>
                  <a:rPr lang="en-US" sz="900" dirty="0">
                    <a:solidFill>
                      <a:schemeClr val="tx1"/>
                    </a:solidFill>
                    <a:latin typeface="Montserrat" panose="00000500000000000000" pitchFamily="50" charset="0"/>
                  </a:rPr>
                  <a:t>Content review</a:t>
                </a:r>
              </a:p>
            </p:txBody>
          </p:sp>
          <p:sp>
            <p:nvSpPr>
              <p:cNvPr id="79" name="Rectangle: Rounded Corners 78">
                <a:extLst>
                  <a:ext uri="{FF2B5EF4-FFF2-40B4-BE49-F238E27FC236}">
                    <a16:creationId xmlns:a16="http://schemas.microsoft.com/office/drawing/2014/main" id="{48FE5A55-1FFD-4EDB-ABB8-9AE9E6F75B95}"/>
                  </a:ext>
                </a:extLst>
              </p:cNvPr>
              <p:cNvSpPr/>
              <p:nvPr/>
            </p:nvSpPr>
            <p:spPr>
              <a:xfrm>
                <a:off x="9993081" y="5574572"/>
                <a:ext cx="1453112" cy="321669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r>
                  <a:rPr lang="en-US" sz="900" dirty="0">
                    <a:solidFill>
                      <a:schemeClr val="tx1"/>
                    </a:solidFill>
                    <a:latin typeface="Montserrat" panose="00000500000000000000" pitchFamily="50" charset="0"/>
                  </a:rPr>
                  <a:t>Performance Management</a:t>
                </a:r>
              </a:p>
            </p:txBody>
          </p:sp>
          <p:sp>
            <p:nvSpPr>
              <p:cNvPr id="88" name="Rectangle: Rounded Corners 87">
                <a:extLst>
                  <a:ext uri="{FF2B5EF4-FFF2-40B4-BE49-F238E27FC236}">
                    <a16:creationId xmlns:a16="http://schemas.microsoft.com/office/drawing/2014/main" id="{C9A6D9D6-B17F-4B1B-AC7C-9D2E4719971B}"/>
                  </a:ext>
                </a:extLst>
              </p:cNvPr>
              <p:cNvSpPr/>
              <p:nvPr/>
            </p:nvSpPr>
            <p:spPr>
              <a:xfrm>
                <a:off x="8414044" y="5574572"/>
                <a:ext cx="1453112" cy="321669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r>
                  <a:rPr lang="en-US" sz="900" dirty="0">
                    <a:solidFill>
                      <a:schemeClr val="tx1"/>
                    </a:solidFill>
                    <a:latin typeface="Montserrat" panose="00000500000000000000" pitchFamily="50" charset="0"/>
                  </a:rPr>
                  <a:t>Analytics</a:t>
                </a:r>
              </a:p>
            </p:txBody>
          </p:sp>
          <p:sp>
            <p:nvSpPr>
              <p:cNvPr id="95" name="Rectangle: Rounded Corners 94">
                <a:extLst>
                  <a:ext uri="{FF2B5EF4-FFF2-40B4-BE49-F238E27FC236}">
                    <a16:creationId xmlns:a16="http://schemas.microsoft.com/office/drawing/2014/main" id="{11383AB0-5F53-4316-A072-25AB7A894159}"/>
                  </a:ext>
                </a:extLst>
              </p:cNvPr>
              <p:cNvSpPr/>
              <p:nvPr/>
            </p:nvSpPr>
            <p:spPr>
              <a:xfrm>
                <a:off x="6835008" y="4721471"/>
                <a:ext cx="1453112" cy="321669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r>
                  <a:rPr lang="en-US" sz="900" dirty="0">
                    <a:solidFill>
                      <a:schemeClr val="tx1"/>
                    </a:solidFill>
                    <a:latin typeface="Montserrat" panose="00000500000000000000" pitchFamily="50" charset="0"/>
                  </a:rPr>
                  <a:t>SEO plan</a:t>
                </a:r>
              </a:p>
            </p:txBody>
          </p:sp>
          <p:sp>
            <p:nvSpPr>
              <p:cNvPr id="96" name="Rectangle: Rounded Corners 95">
                <a:extLst>
                  <a:ext uri="{FF2B5EF4-FFF2-40B4-BE49-F238E27FC236}">
                    <a16:creationId xmlns:a16="http://schemas.microsoft.com/office/drawing/2014/main" id="{CE563C1A-E2FC-4DA9-BD30-96CAE3F4D29B}"/>
                  </a:ext>
                </a:extLst>
              </p:cNvPr>
              <p:cNvSpPr/>
              <p:nvPr/>
            </p:nvSpPr>
            <p:spPr>
              <a:xfrm>
                <a:off x="6835007" y="5148022"/>
                <a:ext cx="3031273" cy="321669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r>
                  <a:rPr lang="en-US" sz="900" dirty="0">
                    <a:solidFill>
                      <a:schemeClr val="tx1"/>
                    </a:solidFill>
                    <a:latin typeface="Montserrat" panose="00000500000000000000" pitchFamily="50" charset="0"/>
                  </a:rPr>
                  <a:t>Pricing review</a:t>
                </a:r>
              </a:p>
            </p:txBody>
          </p:sp>
          <p:sp>
            <p:nvSpPr>
              <p:cNvPr id="105" name="Rectangle: Rounded Corners 104">
                <a:extLst>
                  <a:ext uri="{FF2B5EF4-FFF2-40B4-BE49-F238E27FC236}">
                    <a16:creationId xmlns:a16="http://schemas.microsoft.com/office/drawing/2014/main" id="{53A089D7-AC51-4CDE-AE74-65B41B126124}"/>
                  </a:ext>
                </a:extLst>
              </p:cNvPr>
              <p:cNvSpPr/>
              <p:nvPr/>
            </p:nvSpPr>
            <p:spPr>
              <a:xfrm>
                <a:off x="5255972" y="5148022"/>
                <a:ext cx="1453112" cy="321669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r>
                  <a:rPr lang="en-US" sz="900" dirty="0">
                    <a:solidFill>
                      <a:schemeClr val="tx1"/>
                    </a:solidFill>
                    <a:latin typeface="Montserrat" panose="00000500000000000000" pitchFamily="50" charset="0"/>
                  </a:rPr>
                  <a:t>Legal generation</a:t>
                </a:r>
              </a:p>
            </p:txBody>
          </p:sp>
          <p:sp>
            <p:nvSpPr>
              <p:cNvPr id="113" name="Rectangle: Rounded Corners 112">
                <a:extLst>
                  <a:ext uri="{FF2B5EF4-FFF2-40B4-BE49-F238E27FC236}">
                    <a16:creationId xmlns:a16="http://schemas.microsoft.com/office/drawing/2014/main" id="{3F9169D9-6744-4071-89E1-F8F355AD4A01}"/>
                  </a:ext>
                </a:extLst>
              </p:cNvPr>
              <p:cNvSpPr/>
              <p:nvPr/>
            </p:nvSpPr>
            <p:spPr>
              <a:xfrm>
                <a:off x="3676936" y="4721471"/>
                <a:ext cx="3026710" cy="321669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r>
                  <a:rPr lang="en-US" sz="900" dirty="0">
                    <a:solidFill>
                      <a:schemeClr val="tx1"/>
                    </a:solidFill>
                    <a:latin typeface="Montserrat" panose="00000500000000000000" pitchFamily="50" charset="0"/>
                  </a:rPr>
                  <a:t>Customer outreach</a:t>
                </a:r>
              </a:p>
            </p:txBody>
          </p:sp>
        </p:grp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36AA9868-9034-472D-9109-4546B18831F1}"/>
                </a:ext>
              </a:extLst>
            </p:cNvPr>
            <p:cNvSpPr txBox="1"/>
            <p:nvPr/>
          </p:nvSpPr>
          <p:spPr>
            <a:xfrm>
              <a:off x="4293358" y="375095"/>
              <a:ext cx="4700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bg2">
                      <a:lumMod val="90000"/>
                    </a:schemeClr>
                  </a:solidFill>
                  <a:latin typeface="Montserrat" panose="00000500000000000000" pitchFamily="50" charset="0"/>
                </a:rPr>
                <a:t>Q1</a:t>
              </a:r>
            </a:p>
          </p:txBody>
        </p:sp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795C6194-E12A-400A-8E7F-829D7FEBE880}"/>
                </a:ext>
              </a:extLst>
            </p:cNvPr>
            <p:cNvSpPr txBox="1"/>
            <p:nvPr/>
          </p:nvSpPr>
          <p:spPr>
            <a:xfrm>
              <a:off x="9008496" y="375095"/>
              <a:ext cx="5164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bg2">
                      <a:lumMod val="90000"/>
                    </a:schemeClr>
                  </a:solidFill>
                  <a:latin typeface="Montserrat" panose="00000500000000000000" pitchFamily="50" charset="0"/>
                </a:rPr>
                <a:t>Q2</a:t>
              </a:r>
            </a:p>
          </p:txBody>
        </p: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24AB4837-B720-4E59-B037-06716B5CC3DE}"/>
                </a:ext>
              </a:extLst>
            </p:cNvPr>
            <p:cNvSpPr txBox="1"/>
            <p:nvPr/>
          </p:nvSpPr>
          <p:spPr>
            <a:xfrm>
              <a:off x="534734" y="1997409"/>
              <a:ext cx="1231427" cy="323165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r>
                <a:rPr lang="en-US" sz="1500" b="1" dirty="0">
                  <a:solidFill>
                    <a:schemeClr val="accent2"/>
                  </a:solidFill>
                  <a:latin typeface="Montserrat" panose="00000500000000000000" pitchFamily="50" charset="0"/>
                </a:rPr>
                <a:t>RELEASE 1</a:t>
              </a:r>
            </a:p>
          </p:txBody>
        </p:sp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19984E00-7D6E-4B15-B89B-C5EB74904D9F}"/>
                </a:ext>
              </a:extLst>
            </p:cNvPr>
            <p:cNvSpPr txBox="1"/>
            <p:nvPr/>
          </p:nvSpPr>
          <p:spPr>
            <a:xfrm>
              <a:off x="534734" y="3665451"/>
              <a:ext cx="1269899" cy="323165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r>
                <a:rPr lang="en-US" sz="1500" b="1" dirty="0">
                  <a:solidFill>
                    <a:schemeClr val="accent3"/>
                  </a:solidFill>
                  <a:latin typeface="Montserrat" panose="00000500000000000000" pitchFamily="50" charset="0"/>
                </a:rPr>
                <a:t>RELEASE 2</a:t>
              </a:r>
            </a:p>
          </p:txBody>
        </p:sp>
        <p:sp>
          <p:nvSpPr>
            <p:cNvPr id="129" name="TextBox 128">
              <a:extLst>
                <a:ext uri="{FF2B5EF4-FFF2-40B4-BE49-F238E27FC236}">
                  <a16:creationId xmlns:a16="http://schemas.microsoft.com/office/drawing/2014/main" id="{CFADA723-667E-4C7C-9310-36B9502A0FD6}"/>
                </a:ext>
              </a:extLst>
            </p:cNvPr>
            <p:cNvSpPr txBox="1"/>
            <p:nvPr/>
          </p:nvSpPr>
          <p:spPr>
            <a:xfrm>
              <a:off x="534734" y="5350474"/>
              <a:ext cx="1269899" cy="323165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r>
                <a:rPr lang="en-US" sz="1500" b="1" dirty="0">
                  <a:solidFill>
                    <a:schemeClr val="accent3">
                      <a:lumMod val="60000"/>
                      <a:lumOff val="40000"/>
                    </a:schemeClr>
                  </a:solidFill>
                  <a:latin typeface="Montserrat" panose="00000500000000000000" pitchFamily="50" charset="0"/>
                </a:rPr>
                <a:t>RELEASE 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3240572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hlinkClick r:id="rId3"/>
            <a:extLst>
              <a:ext uri="{FF2B5EF4-FFF2-40B4-BE49-F238E27FC236}">
                <a16:creationId xmlns:a16="http://schemas.microsoft.com/office/drawing/2014/main" id="{AA3CFC22-BF99-E245-80B6-A946ED2E65D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048772" y="863422"/>
            <a:ext cx="3390414" cy="190710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outerShdw blurRad="394295" dir="5280000" sx="99000" sy="99000" algn="bl" rotWithShape="0">
              <a:schemeClr val="accent6">
                <a:alpha val="54000"/>
              </a:schemeClr>
            </a:outerShdw>
            <a:reflection blurRad="12700" endPos="0" dist="5000" dir="5400000" sy="-100000" algn="bl" rotWithShape="0"/>
          </a:effec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43E536B-30A9-AF47-88CD-B0C3BE6C4082}"/>
              </a:ext>
            </a:extLst>
          </p:cNvPr>
          <p:cNvSpPr txBox="1"/>
          <p:nvPr/>
        </p:nvSpPr>
        <p:spPr>
          <a:xfrm>
            <a:off x="744776" y="611752"/>
            <a:ext cx="2866176" cy="576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2847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panose="020B0502020202020204" pitchFamily="34" charset="0"/>
                <a:ea typeface="Helvetica Neue"/>
                <a:cs typeface="Helvetica Neue"/>
                <a:sym typeface="Century Gothic"/>
              </a:rPr>
              <a:t>Related</a:t>
            </a:r>
          </a:p>
        </p:txBody>
      </p:sp>
      <p:sp>
        <p:nvSpPr>
          <p:cNvPr id="15" name="Rounded Rectangle 14">
            <a:hlinkClick r:id="rId3"/>
            <a:extLst>
              <a:ext uri="{FF2B5EF4-FFF2-40B4-BE49-F238E27FC236}">
                <a16:creationId xmlns:a16="http://schemas.microsoft.com/office/drawing/2014/main" id="{F66D41B6-E740-D140-BB0D-F39E37E14AAC}"/>
              </a:ext>
            </a:extLst>
          </p:cNvPr>
          <p:cNvSpPr/>
          <p:nvPr/>
        </p:nvSpPr>
        <p:spPr bwMode="auto">
          <a:xfrm>
            <a:off x="4486592" y="2671595"/>
            <a:ext cx="2514773" cy="492883"/>
          </a:xfrm>
          <a:prstGeom prst="roundRect">
            <a:avLst>
              <a:gd name="adj" fmla="val 9962"/>
            </a:avLst>
          </a:prstGeom>
          <a:solidFill>
            <a:schemeClr val="accent6">
              <a:lumMod val="5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121719" tIns="60860" rIns="121719" bIns="6086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284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Helvetica Neue"/>
                <a:cs typeface="Helvetica Neue"/>
                <a:sym typeface="Century Gothic"/>
              </a:rPr>
              <a:t>Product Roadmap</a:t>
            </a:r>
          </a:p>
        </p:txBody>
      </p:sp>
      <p:pic>
        <p:nvPicPr>
          <p:cNvPr id="16" name="Picture 15">
            <a:hlinkClick r:id="rId5"/>
            <a:extLst>
              <a:ext uri="{FF2B5EF4-FFF2-40B4-BE49-F238E27FC236}">
                <a16:creationId xmlns:a16="http://schemas.microsoft.com/office/drawing/2014/main" id="{5C4E2841-866B-8541-B6A2-6E14C1BDA095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8056810" y="863422"/>
            <a:ext cx="3390414" cy="190710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outerShdw blurRad="394295" dir="5280000" sx="99000" sy="99000" algn="bl" rotWithShape="0">
              <a:schemeClr val="accent6">
                <a:alpha val="54000"/>
              </a:schemeClr>
            </a:outerShdw>
            <a:reflection blurRad="12700" endPos="0" dist="5000" dir="5400000" sy="-100000" algn="bl" rotWithShape="0"/>
          </a:effectLst>
        </p:spPr>
      </p:pic>
      <p:sp>
        <p:nvSpPr>
          <p:cNvPr id="17" name="Rounded Rectangle 16">
            <a:hlinkClick r:id="rId5"/>
            <a:extLst>
              <a:ext uri="{FF2B5EF4-FFF2-40B4-BE49-F238E27FC236}">
                <a16:creationId xmlns:a16="http://schemas.microsoft.com/office/drawing/2014/main" id="{955879B9-FF5D-0048-9554-EBC3EEC4272E}"/>
              </a:ext>
            </a:extLst>
          </p:cNvPr>
          <p:cNvSpPr/>
          <p:nvPr/>
        </p:nvSpPr>
        <p:spPr bwMode="auto">
          <a:xfrm>
            <a:off x="8494630" y="2671595"/>
            <a:ext cx="2514773" cy="492883"/>
          </a:xfrm>
          <a:prstGeom prst="roundRect">
            <a:avLst>
              <a:gd name="adj" fmla="val 9962"/>
            </a:avLst>
          </a:prstGeom>
          <a:solidFill>
            <a:schemeClr val="accent6">
              <a:lumMod val="5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121719" tIns="60860" rIns="121719" bIns="6086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284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Helvetica Neue"/>
                <a:cs typeface="Helvetica Neue"/>
                <a:sym typeface="Century Gothic"/>
              </a:rPr>
              <a:t>Project Timelines</a:t>
            </a:r>
          </a:p>
        </p:txBody>
      </p:sp>
      <p:pic>
        <p:nvPicPr>
          <p:cNvPr id="18" name="Picture 17">
            <a:hlinkClick r:id="rId7"/>
            <a:extLst>
              <a:ext uri="{FF2B5EF4-FFF2-40B4-BE49-F238E27FC236}">
                <a16:creationId xmlns:a16="http://schemas.microsoft.com/office/drawing/2014/main" id="{8E411872-98A0-784E-8CDB-FC13C254A00A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4048772" y="3755451"/>
            <a:ext cx="3390414" cy="190710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outerShdw blurRad="394295" dir="5280000" sx="99000" sy="99000" algn="bl" rotWithShape="0">
              <a:schemeClr val="accent6">
                <a:alpha val="54000"/>
              </a:schemeClr>
            </a:outerShdw>
            <a:reflection blurRad="12700" endPos="0" dist="5000" dir="5400000" sy="-100000" algn="bl" rotWithShape="0"/>
          </a:effectLst>
        </p:spPr>
      </p:pic>
      <p:sp>
        <p:nvSpPr>
          <p:cNvPr id="19" name="Rounded Rectangle 18">
            <a:hlinkClick r:id="rId7"/>
            <a:extLst>
              <a:ext uri="{FF2B5EF4-FFF2-40B4-BE49-F238E27FC236}">
                <a16:creationId xmlns:a16="http://schemas.microsoft.com/office/drawing/2014/main" id="{688AAFB8-C6B3-384F-A061-1D4221085CD3}"/>
              </a:ext>
            </a:extLst>
          </p:cNvPr>
          <p:cNvSpPr/>
          <p:nvPr/>
        </p:nvSpPr>
        <p:spPr bwMode="auto">
          <a:xfrm>
            <a:off x="4486592" y="5563624"/>
            <a:ext cx="2514773" cy="492883"/>
          </a:xfrm>
          <a:prstGeom prst="roundRect">
            <a:avLst>
              <a:gd name="adj" fmla="val 9962"/>
            </a:avLst>
          </a:prstGeom>
          <a:solidFill>
            <a:schemeClr val="accent6">
              <a:lumMod val="5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121719" tIns="60860" rIns="121719" bIns="6086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284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Helvetica Neue"/>
                <a:cs typeface="Helvetica Neue"/>
                <a:sym typeface="Century Gothic"/>
              </a:rPr>
              <a:t>Product Lifecycle Management</a:t>
            </a:r>
          </a:p>
        </p:txBody>
      </p:sp>
      <p:pic>
        <p:nvPicPr>
          <p:cNvPr id="20" name="Picture 19">
            <a:hlinkClick r:id="rId9"/>
            <a:extLst>
              <a:ext uri="{FF2B5EF4-FFF2-40B4-BE49-F238E27FC236}">
                <a16:creationId xmlns:a16="http://schemas.microsoft.com/office/drawing/2014/main" id="{8B59CCA0-7F30-5D49-BC06-CAB42990D906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/>
          <a:stretch/>
        </p:blipFill>
        <p:spPr>
          <a:xfrm>
            <a:off x="8056810" y="3755451"/>
            <a:ext cx="3390414" cy="190710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outerShdw blurRad="394295" dir="5280000" sx="99000" sy="99000" algn="bl" rotWithShape="0">
              <a:schemeClr val="accent6">
                <a:alpha val="54000"/>
              </a:schemeClr>
            </a:outerShdw>
            <a:reflection blurRad="12700" endPos="0" dist="5000" dir="5400000" sy="-100000" algn="bl" rotWithShape="0"/>
          </a:effectLst>
        </p:spPr>
      </p:pic>
      <p:sp>
        <p:nvSpPr>
          <p:cNvPr id="21" name="Rounded Rectangle 20">
            <a:hlinkClick r:id="rId9"/>
            <a:extLst>
              <a:ext uri="{FF2B5EF4-FFF2-40B4-BE49-F238E27FC236}">
                <a16:creationId xmlns:a16="http://schemas.microsoft.com/office/drawing/2014/main" id="{4297B13F-5B10-404E-B4D7-56E27BEB5458}"/>
              </a:ext>
            </a:extLst>
          </p:cNvPr>
          <p:cNvSpPr/>
          <p:nvPr/>
        </p:nvSpPr>
        <p:spPr bwMode="auto">
          <a:xfrm>
            <a:off x="8494630" y="5563624"/>
            <a:ext cx="2514773" cy="492883"/>
          </a:xfrm>
          <a:prstGeom prst="roundRect">
            <a:avLst>
              <a:gd name="adj" fmla="val 9962"/>
            </a:avLst>
          </a:prstGeom>
          <a:solidFill>
            <a:schemeClr val="accent6">
              <a:lumMod val="5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121719" tIns="60860" rIns="121719" bIns="6086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284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Helvetica Neue"/>
                <a:cs typeface="Helvetica Neue"/>
                <a:sym typeface="Century Gothic"/>
              </a:rPr>
              <a:t>Minimum Viable Product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32708B-4137-464E-B42A-197E5544EDD6}"/>
              </a:ext>
            </a:extLst>
          </p:cNvPr>
          <p:cNvSpPr txBox="1"/>
          <p:nvPr/>
        </p:nvSpPr>
        <p:spPr>
          <a:xfrm>
            <a:off x="744776" y="1356917"/>
            <a:ext cx="2514773" cy="22731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0" marR="0" lvl="0" indent="0" algn="l" defTabSz="912847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panose="020B0502020202020204" pitchFamily="34" charset="0"/>
                <a:ea typeface="Helvetica Neue"/>
                <a:cs typeface="Helvetica Neue"/>
                <a:sym typeface="Century Gothic"/>
              </a:rPr>
              <a:t>The following resources are related to this framework and can save you hours of work.</a:t>
            </a:r>
          </a:p>
          <a:p>
            <a:pPr marL="0" marR="0" lvl="0" indent="0" algn="l" defTabSz="912847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 pitchFamily="34" charset="0"/>
              <a:ea typeface="Helvetica Neue"/>
              <a:cs typeface="Helvetica Neue"/>
              <a:sym typeface="Century Gothic"/>
            </a:endParaRPr>
          </a:p>
          <a:p>
            <a:pPr marL="0" marR="0" lvl="0" indent="0" algn="l" defTabSz="912847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panose="020B0502020202020204" pitchFamily="34" charset="0"/>
                <a:ea typeface="Helvetica Neue"/>
                <a:cs typeface="Helvetica Neue"/>
                <a:sym typeface="Century Gothic"/>
              </a:rPr>
              <a:t>If you’re a free or paid member, log into You Exec first for a better download experience.</a:t>
            </a:r>
          </a:p>
        </p:txBody>
      </p:sp>
    </p:spTree>
    <p:extLst>
      <p:ext uri="{BB962C8B-B14F-4D97-AF65-F5344CB8AC3E}">
        <p14:creationId xmlns:p14="http://schemas.microsoft.com/office/powerpoint/2010/main" val="1648887734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: Top Corners Rounded 11">
            <a:extLst>
              <a:ext uri="{FF2B5EF4-FFF2-40B4-BE49-F238E27FC236}">
                <a16:creationId xmlns:a16="http://schemas.microsoft.com/office/drawing/2014/main" id="{1BDC8D4B-12FA-48C6-8DB9-C69C90001661}"/>
              </a:ext>
            </a:extLst>
          </p:cNvPr>
          <p:cNvSpPr/>
          <p:nvPr/>
        </p:nvSpPr>
        <p:spPr>
          <a:xfrm>
            <a:off x="736600" y="660399"/>
            <a:ext cx="3293628" cy="5884157"/>
          </a:xfrm>
          <a:prstGeom prst="round2SameRect">
            <a:avLst>
              <a:gd name="adj1" fmla="val 7509"/>
              <a:gd name="adj2" fmla="val 7762"/>
            </a:avLst>
          </a:prstGeom>
          <a:solidFill>
            <a:schemeClr val="accent2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849EE52C-BEFE-48E1-B7D0-43EEBDA6076A}"/>
              </a:ext>
            </a:extLst>
          </p:cNvPr>
          <p:cNvSpPr/>
          <p:nvPr/>
        </p:nvSpPr>
        <p:spPr bwMode="auto">
          <a:xfrm>
            <a:off x="736600" y="660400"/>
            <a:ext cx="3293628" cy="5884156"/>
          </a:xfrm>
          <a:prstGeom prst="roundRect">
            <a:avLst>
              <a:gd name="adj" fmla="val 7541"/>
            </a:avLst>
          </a:prstGeom>
          <a:noFill/>
          <a:ln w="38100">
            <a:solidFill>
              <a:schemeClr val="accent2"/>
            </a:solidFill>
          </a:ln>
        </p:spPr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708A2134-AE91-470E-93AA-CAA630A5B344}"/>
              </a:ext>
            </a:extLst>
          </p:cNvPr>
          <p:cNvSpPr/>
          <p:nvPr/>
        </p:nvSpPr>
        <p:spPr>
          <a:xfrm>
            <a:off x="874278" y="793444"/>
            <a:ext cx="3018272" cy="1450109"/>
          </a:xfrm>
          <a:prstGeom prst="roundRect">
            <a:avLst>
              <a:gd name="adj" fmla="val 13736"/>
            </a:avLst>
          </a:prstGeom>
          <a:solidFill>
            <a:schemeClr val="bg1"/>
          </a:solidFill>
          <a:ln>
            <a:noFill/>
          </a:ln>
          <a:effectLst>
            <a:outerShdw blurRad="330200" dist="203200" dir="2700000" sx="91000" sy="91000" algn="tl" rotWithShape="0">
              <a:schemeClr val="tx2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5760" rtlCol="0" anchor="t" anchorCtr="0"/>
          <a:lstStyle/>
          <a:p>
            <a:pPr>
              <a:spcAft>
                <a:spcPts val="600"/>
              </a:spcAft>
            </a:pPr>
            <a:r>
              <a:rPr lang="es-PE" sz="1100" b="1" dirty="0">
                <a:solidFill>
                  <a:schemeClr val="tx2"/>
                </a:solidFill>
                <a:latin typeface="Montserrat" panose="00000500000000000000" pitchFamily="50" charset="0"/>
              </a:rPr>
              <a:t>1. Biblioteca Digital y Acceso a Contenidos</a:t>
            </a: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PE" sz="900" dirty="0">
                <a:solidFill>
                  <a:schemeClr val="tx2"/>
                </a:solidFill>
                <a:latin typeface="Montserrat" panose="00000500000000000000" pitchFamily="50" charset="0"/>
              </a:rPr>
              <a:t>Opción para visualizar mis libros y leer.</a:t>
            </a: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PE" sz="900" dirty="0">
                <a:solidFill>
                  <a:schemeClr val="tx2"/>
                </a:solidFill>
                <a:latin typeface="Montserrat" panose="00000500000000000000" pitchFamily="50" charset="0"/>
              </a:rPr>
              <a:t>Capacidad para cargar y acceder a materiales.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DB947869-6C5E-4B5A-A872-726BBAB588A8}"/>
              </a:ext>
            </a:extLst>
          </p:cNvPr>
          <p:cNvSpPr/>
          <p:nvPr/>
        </p:nvSpPr>
        <p:spPr>
          <a:xfrm>
            <a:off x="-996543" y="2773591"/>
            <a:ext cx="805656" cy="206891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 anchorCtr="0"/>
          <a:lstStyle/>
          <a:p>
            <a:pPr algn="ctr">
              <a:spcAft>
                <a:spcPts val="600"/>
              </a:spcAft>
            </a:pPr>
            <a:r>
              <a:rPr lang="en-US" sz="900" dirty="0" err="1">
                <a:solidFill>
                  <a:schemeClr val="bg1"/>
                </a:solidFill>
                <a:latin typeface="Montserrat" panose="00000500000000000000" pitchFamily="50" charset="0"/>
              </a:rPr>
              <a:t>Ganancia</a:t>
            </a:r>
            <a:endParaRPr lang="en-US" sz="900" dirty="0">
              <a:solidFill>
                <a:schemeClr val="bg1"/>
              </a:solidFill>
              <a:latin typeface="Montserrat" panose="00000500000000000000" pitchFamily="50" charset="0"/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F696A150-EDC7-41EA-AC17-3E40D2260697}"/>
              </a:ext>
            </a:extLst>
          </p:cNvPr>
          <p:cNvSpPr/>
          <p:nvPr/>
        </p:nvSpPr>
        <p:spPr>
          <a:xfrm>
            <a:off x="874278" y="2362030"/>
            <a:ext cx="3018272" cy="2455611"/>
          </a:xfrm>
          <a:prstGeom prst="roundRect">
            <a:avLst>
              <a:gd name="adj" fmla="val 13736"/>
            </a:avLst>
          </a:prstGeom>
          <a:solidFill>
            <a:schemeClr val="bg1"/>
          </a:solidFill>
          <a:ln>
            <a:noFill/>
          </a:ln>
          <a:effectLst>
            <a:outerShdw blurRad="330200" dist="203200" dir="2700000" sx="91000" sy="91000" algn="tl" rotWithShape="0">
              <a:schemeClr val="tx2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5760" rtlCol="0" anchor="t" anchorCtr="0"/>
          <a:lstStyle/>
          <a:p>
            <a:pPr>
              <a:spcAft>
                <a:spcPts val="600"/>
              </a:spcAft>
            </a:pPr>
            <a:r>
              <a:rPr lang="es-PE" sz="1100" b="1" dirty="0">
                <a:solidFill>
                  <a:schemeClr val="tx2"/>
                </a:solidFill>
                <a:latin typeface="Montserrat" panose="00000500000000000000" pitchFamily="50" charset="0"/>
              </a:rPr>
              <a:t>2. Herramientas de Lectura Personalizables</a:t>
            </a: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PE" sz="900" dirty="0">
                <a:solidFill>
                  <a:schemeClr val="tx2"/>
                </a:solidFill>
                <a:latin typeface="Montserrat" panose="00000500000000000000" pitchFamily="50" charset="0"/>
              </a:rPr>
              <a:t>Opciones para ajustar el tamaño y estilo de fuente, el espaciado de líneas y el color de fondo.</a:t>
            </a: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PE" sz="900" dirty="0">
                <a:solidFill>
                  <a:schemeClr val="tx2"/>
                </a:solidFill>
                <a:latin typeface="Montserrat" panose="00000500000000000000" pitchFamily="50" charset="0"/>
              </a:rPr>
              <a:t>Opción para ampliar pantalla</a:t>
            </a: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PE" sz="900" dirty="0">
                <a:solidFill>
                  <a:schemeClr val="tx2"/>
                </a:solidFill>
                <a:latin typeface="Montserrat" panose="00000500000000000000" pitchFamily="50" charset="0"/>
              </a:rPr>
              <a:t>Marcadores de subrayado de página, notas en textos seleccionados destacados para marcar secciones importantes. </a:t>
            </a: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PE" sz="900" dirty="0">
                <a:solidFill>
                  <a:schemeClr val="tx2"/>
                </a:solidFill>
                <a:latin typeface="Montserrat" panose="00000500000000000000" pitchFamily="50" charset="0"/>
              </a:rPr>
              <a:t>Opción para mostrar u ocultar marcadores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E56B0535-4391-4A83-A457-89BE0473CA19}"/>
              </a:ext>
            </a:extLst>
          </p:cNvPr>
          <p:cNvSpPr/>
          <p:nvPr/>
        </p:nvSpPr>
        <p:spPr>
          <a:xfrm>
            <a:off x="-890335" y="2411717"/>
            <a:ext cx="805656" cy="20689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 anchorCtr="0"/>
          <a:lstStyle/>
          <a:p>
            <a:pPr algn="ctr">
              <a:spcAft>
                <a:spcPts val="600"/>
              </a:spcAft>
            </a:pPr>
            <a:r>
              <a:rPr lang="en-US" sz="900" dirty="0">
                <a:solidFill>
                  <a:schemeClr val="bg1"/>
                </a:solidFill>
                <a:latin typeface="Montserrat" panose="00000500000000000000" pitchFamily="50" charset="0"/>
              </a:rPr>
              <a:t>Security</a:t>
            </a:r>
          </a:p>
        </p:txBody>
      </p:sp>
      <p:sp>
        <p:nvSpPr>
          <p:cNvPr id="47" name="Rectangle: Top Corners Rounded 46">
            <a:extLst>
              <a:ext uri="{FF2B5EF4-FFF2-40B4-BE49-F238E27FC236}">
                <a16:creationId xmlns:a16="http://schemas.microsoft.com/office/drawing/2014/main" id="{B510787D-5AE0-4CF5-A0A4-702226D4B212}"/>
              </a:ext>
            </a:extLst>
          </p:cNvPr>
          <p:cNvSpPr/>
          <p:nvPr/>
        </p:nvSpPr>
        <p:spPr>
          <a:xfrm>
            <a:off x="4449186" y="177801"/>
            <a:ext cx="3293628" cy="6366756"/>
          </a:xfrm>
          <a:prstGeom prst="round2SameRect">
            <a:avLst>
              <a:gd name="adj1" fmla="val 7509"/>
              <a:gd name="adj2" fmla="val 11941"/>
            </a:avLst>
          </a:prstGeom>
          <a:solidFill>
            <a:schemeClr val="accent3">
              <a:lumMod val="60000"/>
              <a:lumOff val="4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165A72C0-D1B8-4FD2-BFB2-D736D4EE199C}"/>
              </a:ext>
            </a:extLst>
          </p:cNvPr>
          <p:cNvSpPr/>
          <p:nvPr/>
        </p:nvSpPr>
        <p:spPr bwMode="auto">
          <a:xfrm>
            <a:off x="4449186" y="177801"/>
            <a:ext cx="3293628" cy="6366756"/>
          </a:xfrm>
          <a:prstGeom prst="roundRect">
            <a:avLst>
              <a:gd name="adj" fmla="val 7541"/>
            </a:avLst>
          </a:prstGeom>
          <a:noFill/>
          <a:ln w="38100">
            <a:solidFill>
              <a:schemeClr val="accent3"/>
            </a:solidFill>
          </a:ln>
        </p:spPr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C9F988C-2DFE-40F6-8314-2E8F7E769222}"/>
              </a:ext>
            </a:extLst>
          </p:cNvPr>
          <p:cNvSpPr txBox="1"/>
          <p:nvPr/>
        </p:nvSpPr>
        <p:spPr>
          <a:xfrm>
            <a:off x="600009" y="128777"/>
            <a:ext cx="3296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err="1">
                <a:solidFill>
                  <a:schemeClr val="accent2"/>
                </a:solidFill>
                <a:latin typeface="Montserrat" panose="00000500000000000000" pitchFamily="50" charset="0"/>
              </a:rPr>
              <a:t>Funcionalidades</a:t>
            </a:r>
            <a:r>
              <a:rPr lang="en-US" b="1" dirty="0">
                <a:solidFill>
                  <a:schemeClr val="accent2"/>
                </a:solidFill>
                <a:latin typeface="Montserrat" panose="00000500000000000000" pitchFamily="50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Montserrat" panose="00000500000000000000" pitchFamily="50" charset="0"/>
              </a:rPr>
              <a:t>Actuales</a:t>
            </a:r>
            <a:endParaRPr lang="en-US" b="1" dirty="0">
              <a:solidFill>
                <a:schemeClr val="accent3">
                  <a:lumMod val="75000"/>
                </a:schemeClr>
              </a:solidFill>
              <a:latin typeface="Montserrat" panose="00000500000000000000" pitchFamily="50" charset="0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7E1E3B72-E68F-4113-BDBA-A0BA8A9C466E}"/>
              </a:ext>
            </a:extLst>
          </p:cNvPr>
          <p:cNvGrpSpPr/>
          <p:nvPr/>
        </p:nvGrpSpPr>
        <p:grpSpPr>
          <a:xfrm>
            <a:off x="-3258648" y="3510822"/>
            <a:ext cx="3067761" cy="1306819"/>
            <a:chOff x="-158550" y="814138"/>
            <a:chExt cx="3067761" cy="1306819"/>
          </a:xfrm>
        </p:grpSpPr>
        <p:sp>
          <p:nvSpPr>
            <p:cNvPr id="42" name="Rectangle: Rounded Corners 41">
              <a:extLst>
                <a:ext uri="{FF2B5EF4-FFF2-40B4-BE49-F238E27FC236}">
                  <a16:creationId xmlns:a16="http://schemas.microsoft.com/office/drawing/2014/main" id="{5E5DC490-E6A1-44A2-9169-4D03212C9407}"/>
                </a:ext>
              </a:extLst>
            </p:cNvPr>
            <p:cNvSpPr/>
            <p:nvPr/>
          </p:nvSpPr>
          <p:spPr>
            <a:xfrm>
              <a:off x="-158550" y="814138"/>
              <a:ext cx="3018272" cy="1306819"/>
            </a:xfrm>
            <a:prstGeom prst="roundRect">
              <a:avLst>
                <a:gd name="adj" fmla="val 13736"/>
              </a:avLst>
            </a:prstGeom>
            <a:solidFill>
              <a:schemeClr val="bg1"/>
            </a:solidFill>
            <a:ln>
              <a:noFill/>
            </a:ln>
            <a:effectLst>
              <a:outerShdw blurRad="330200" dist="203200" dir="2700000" sx="91000" sy="91000" algn="tl" rotWithShape="0">
                <a:schemeClr val="tx2">
                  <a:alpha val="2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5760" rtlCol="0" anchor="t" anchorCtr="0"/>
            <a:lstStyle/>
            <a:p>
              <a:pPr>
                <a:spcAft>
                  <a:spcPts val="600"/>
                </a:spcAft>
              </a:pPr>
              <a:r>
                <a:rPr lang="en-US" sz="1100" b="1" dirty="0" err="1">
                  <a:solidFill>
                    <a:schemeClr val="tx2"/>
                  </a:solidFill>
                  <a:latin typeface="Montserrat" panose="00000500000000000000" pitchFamily="50" charset="0"/>
                </a:rPr>
                <a:t>Badgification</a:t>
              </a:r>
              <a:endParaRPr lang="en-US" sz="1100" b="1" dirty="0">
                <a:solidFill>
                  <a:schemeClr val="tx2"/>
                </a:solidFill>
                <a:latin typeface="Montserrat" panose="00000500000000000000" pitchFamily="50" charset="0"/>
              </a:endParaRPr>
            </a:p>
            <a:p>
              <a:pPr>
                <a:lnSpc>
                  <a:spcPts val="1300"/>
                </a:lnSpc>
                <a:spcAft>
                  <a:spcPts val="600"/>
                </a:spcAft>
              </a:pPr>
              <a:r>
                <a:rPr lang="en-US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Establish a game/incentive system to motivate users to add more items to their </a:t>
              </a:r>
              <a:r>
                <a:rPr lang="en-US" sz="900" dirty="0" err="1">
                  <a:solidFill>
                    <a:schemeClr val="tx2"/>
                  </a:solidFill>
                  <a:latin typeface="Montserrat" panose="00000500000000000000" pitchFamily="50" charset="0"/>
                </a:rPr>
                <a:t>wishlist</a:t>
              </a:r>
              <a:r>
                <a:rPr lang="en-US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.</a:t>
              </a:r>
            </a:p>
          </p:txBody>
        </p:sp>
        <p:sp>
          <p:nvSpPr>
            <p:cNvPr id="43" name="Rectangle: Rounded Corners 42">
              <a:extLst>
                <a:ext uri="{FF2B5EF4-FFF2-40B4-BE49-F238E27FC236}">
                  <a16:creationId xmlns:a16="http://schemas.microsoft.com/office/drawing/2014/main" id="{727AF23B-03F5-4F9A-A77D-972FAF4CC559}"/>
                </a:ext>
              </a:extLst>
            </p:cNvPr>
            <p:cNvSpPr/>
            <p:nvPr/>
          </p:nvSpPr>
          <p:spPr>
            <a:xfrm>
              <a:off x="1026319" y="911922"/>
              <a:ext cx="1007052" cy="206891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0" rtlCol="0" anchor="ctr" anchorCtr="0"/>
            <a:lstStyle/>
            <a:p>
              <a:pPr algn="ctr">
                <a:spcAft>
                  <a:spcPts val="600"/>
                </a:spcAft>
              </a:pPr>
              <a:r>
                <a:rPr lang="en-US" sz="900" dirty="0">
                  <a:solidFill>
                    <a:schemeClr val="bg1"/>
                  </a:solidFill>
                  <a:latin typeface="Montserrat" panose="00000500000000000000" pitchFamily="50" charset="0"/>
                </a:rPr>
                <a:t>Engagement</a:t>
              </a:r>
            </a:p>
          </p:txBody>
        </p:sp>
        <p:sp>
          <p:nvSpPr>
            <p:cNvPr id="44" name="Rectangle: Rounded Corners 43">
              <a:extLst>
                <a:ext uri="{FF2B5EF4-FFF2-40B4-BE49-F238E27FC236}">
                  <a16:creationId xmlns:a16="http://schemas.microsoft.com/office/drawing/2014/main" id="{A0AE8C72-6827-4519-8817-B77DF2B23CFF}"/>
                </a:ext>
              </a:extLst>
            </p:cNvPr>
            <p:cNvSpPr/>
            <p:nvPr/>
          </p:nvSpPr>
          <p:spPr>
            <a:xfrm>
              <a:off x="2103555" y="911922"/>
              <a:ext cx="805656" cy="206891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0" rtlCol="0" anchor="ctr" anchorCtr="0"/>
            <a:lstStyle/>
            <a:p>
              <a:pPr algn="ctr">
                <a:spcAft>
                  <a:spcPts val="600"/>
                </a:spcAft>
              </a:pPr>
              <a:r>
                <a:rPr lang="en-US" sz="900" dirty="0">
                  <a:solidFill>
                    <a:schemeClr val="bg1"/>
                  </a:solidFill>
                  <a:latin typeface="Montserrat" panose="00000500000000000000" pitchFamily="50" charset="0"/>
                </a:rPr>
                <a:t>Security</a:t>
              </a:r>
            </a:p>
          </p:txBody>
        </p:sp>
      </p:grpSp>
      <p:sp>
        <p:nvSpPr>
          <p:cNvPr id="35" name="Rectangle: Top Corners Rounded 34">
            <a:extLst>
              <a:ext uri="{FF2B5EF4-FFF2-40B4-BE49-F238E27FC236}">
                <a16:creationId xmlns:a16="http://schemas.microsoft.com/office/drawing/2014/main" id="{56E1AB1C-6F6F-49ED-BE4A-C4E9F7C30F0C}"/>
              </a:ext>
            </a:extLst>
          </p:cNvPr>
          <p:cNvSpPr/>
          <p:nvPr/>
        </p:nvSpPr>
        <p:spPr>
          <a:xfrm>
            <a:off x="8161772" y="177799"/>
            <a:ext cx="3293628" cy="6366758"/>
          </a:xfrm>
          <a:prstGeom prst="round2SameRect">
            <a:avLst>
              <a:gd name="adj1" fmla="val 7509"/>
              <a:gd name="adj2" fmla="val 10150"/>
            </a:avLst>
          </a:prstGeom>
          <a:solidFill>
            <a:schemeClr val="accent4">
              <a:lumMod val="60000"/>
              <a:lumOff val="40000"/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6BB0331C-B702-4D00-A6A9-388B585D2736}"/>
              </a:ext>
            </a:extLst>
          </p:cNvPr>
          <p:cNvSpPr/>
          <p:nvPr/>
        </p:nvSpPr>
        <p:spPr bwMode="auto">
          <a:xfrm>
            <a:off x="8161772" y="177799"/>
            <a:ext cx="3293628" cy="6366758"/>
          </a:xfrm>
          <a:prstGeom prst="roundRect">
            <a:avLst>
              <a:gd name="adj" fmla="val 7541"/>
            </a:avLst>
          </a:prstGeom>
          <a:noFill/>
          <a:ln w="38100">
            <a:solidFill>
              <a:schemeClr val="accent4"/>
            </a:solidFill>
          </a:ln>
        </p:spPr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21">
            <a:extLst>
              <a:ext uri="{FF2B5EF4-FFF2-40B4-BE49-F238E27FC236}">
                <a16:creationId xmlns:a16="http://schemas.microsoft.com/office/drawing/2014/main" id="{4A2A7A72-0E52-A2C7-F631-A1B47E61E7C7}"/>
              </a:ext>
            </a:extLst>
          </p:cNvPr>
          <p:cNvSpPr/>
          <p:nvPr/>
        </p:nvSpPr>
        <p:spPr>
          <a:xfrm>
            <a:off x="1020765" y="911922"/>
            <a:ext cx="900079" cy="206891"/>
          </a:xfrm>
          <a:prstGeom prst="roundRect">
            <a:avLst>
              <a:gd name="adj" fmla="val 50000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 anchorCtr="0"/>
          <a:lstStyle/>
          <a:p>
            <a:pPr algn="ctr">
              <a:spcAft>
                <a:spcPts val="600"/>
              </a:spcAft>
            </a:pPr>
            <a:r>
              <a:rPr lang="en-US" sz="900" dirty="0" err="1">
                <a:solidFill>
                  <a:schemeClr val="bg1"/>
                </a:solidFill>
                <a:latin typeface="Montserrat" panose="00000500000000000000" pitchFamily="50" charset="0"/>
              </a:rPr>
              <a:t>Usabilidad</a:t>
            </a:r>
            <a:endParaRPr lang="en-US" sz="900" dirty="0">
              <a:solidFill>
                <a:schemeClr val="bg1"/>
              </a:solidFill>
              <a:latin typeface="Montserrat" panose="00000500000000000000" pitchFamily="50" charset="0"/>
            </a:endParaRPr>
          </a:p>
        </p:txBody>
      </p:sp>
      <p:grpSp>
        <p:nvGrpSpPr>
          <p:cNvPr id="65" name="Grupo 64">
            <a:extLst>
              <a:ext uri="{FF2B5EF4-FFF2-40B4-BE49-F238E27FC236}">
                <a16:creationId xmlns:a16="http://schemas.microsoft.com/office/drawing/2014/main" id="{74DF3D0F-C110-D1F1-EC62-023038365DCE}"/>
              </a:ext>
            </a:extLst>
          </p:cNvPr>
          <p:cNvGrpSpPr/>
          <p:nvPr/>
        </p:nvGrpSpPr>
        <p:grpSpPr>
          <a:xfrm>
            <a:off x="874278" y="4967107"/>
            <a:ext cx="3018272" cy="1386587"/>
            <a:chOff x="874278" y="4270349"/>
            <a:chExt cx="3018272" cy="1124611"/>
          </a:xfrm>
        </p:grpSpPr>
        <p:sp>
          <p:nvSpPr>
            <p:cNvPr id="13" name="Rectangle: Rounded Corners 20">
              <a:extLst>
                <a:ext uri="{FF2B5EF4-FFF2-40B4-BE49-F238E27FC236}">
                  <a16:creationId xmlns:a16="http://schemas.microsoft.com/office/drawing/2014/main" id="{E0706EC3-CE0F-A59B-AB33-9AB7F66AD31C}"/>
                </a:ext>
              </a:extLst>
            </p:cNvPr>
            <p:cNvSpPr/>
            <p:nvPr/>
          </p:nvSpPr>
          <p:spPr>
            <a:xfrm>
              <a:off x="874278" y="4270349"/>
              <a:ext cx="3018272" cy="1124611"/>
            </a:xfrm>
            <a:prstGeom prst="roundRect">
              <a:avLst>
                <a:gd name="adj" fmla="val 13736"/>
              </a:avLst>
            </a:prstGeom>
            <a:solidFill>
              <a:schemeClr val="bg1"/>
            </a:solidFill>
            <a:ln>
              <a:noFill/>
            </a:ln>
            <a:effectLst>
              <a:outerShdw blurRad="330200" dist="203200" dir="2700000" sx="91000" sy="91000" algn="tl" rotWithShape="0">
                <a:schemeClr val="tx2">
                  <a:alpha val="2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5760" rtlCol="0" anchor="t" anchorCtr="0"/>
            <a:lstStyle/>
            <a:p>
              <a:pPr>
                <a:spcAft>
                  <a:spcPts val="600"/>
                </a:spcAft>
              </a:pPr>
              <a:r>
                <a:rPr lang="es-PE" sz="1100" b="1" dirty="0">
                  <a:solidFill>
                    <a:schemeClr val="tx2"/>
                  </a:solidFill>
                  <a:latin typeface="Montserrat" panose="00000500000000000000" pitchFamily="50" charset="0"/>
                </a:rPr>
                <a:t>3. Sincronización entre Dispositivos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Posibilidad de continuar la lectura en diferentes dispositivos desde el punto donde se dejó.</a:t>
              </a:r>
            </a:p>
          </p:txBody>
        </p:sp>
        <p:sp>
          <p:nvSpPr>
            <p:cNvPr id="18" name="Rectangle: Rounded Corners 21">
              <a:extLst>
                <a:ext uri="{FF2B5EF4-FFF2-40B4-BE49-F238E27FC236}">
                  <a16:creationId xmlns:a16="http://schemas.microsoft.com/office/drawing/2014/main" id="{40257B18-4FBA-95F3-97B0-EE08519B4520}"/>
                </a:ext>
              </a:extLst>
            </p:cNvPr>
            <p:cNvSpPr/>
            <p:nvPr/>
          </p:nvSpPr>
          <p:spPr>
            <a:xfrm>
              <a:off x="1026318" y="4348953"/>
              <a:ext cx="900079" cy="206891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0" rtlCol="0" anchor="ctr" anchorCtr="0"/>
            <a:lstStyle/>
            <a:p>
              <a:pPr algn="ctr">
                <a:spcAft>
                  <a:spcPts val="600"/>
                </a:spcAft>
              </a:pPr>
              <a:r>
                <a:rPr lang="en-US" sz="900" dirty="0" err="1">
                  <a:solidFill>
                    <a:schemeClr val="bg1"/>
                  </a:solidFill>
                  <a:latin typeface="Montserrat" panose="00000500000000000000" pitchFamily="50" charset="0"/>
                </a:rPr>
                <a:t>Usabilidad</a:t>
              </a:r>
              <a:endParaRPr lang="en-US" sz="900" dirty="0">
                <a:solidFill>
                  <a:schemeClr val="bg1"/>
                </a:solidFill>
                <a:latin typeface="Montserrat" panose="00000500000000000000" pitchFamily="50" charset="0"/>
              </a:endParaRPr>
            </a:p>
          </p:txBody>
        </p:sp>
      </p:grpSp>
      <p:grpSp>
        <p:nvGrpSpPr>
          <p:cNvPr id="19" name="Grupo 18">
            <a:extLst>
              <a:ext uri="{FF2B5EF4-FFF2-40B4-BE49-F238E27FC236}">
                <a16:creationId xmlns:a16="http://schemas.microsoft.com/office/drawing/2014/main" id="{77EDAC32-B8E9-79D2-2073-148F1BDC1D43}"/>
              </a:ext>
            </a:extLst>
          </p:cNvPr>
          <p:cNvGrpSpPr/>
          <p:nvPr/>
        </p:nvGrpSpPr>
        <p:grpSpPr>
          <a:xfrm>
            <a:off x="4604268" y="293909"/>
            <a:ext cx="3018272" cy="2493864"/>
            <a:chOff x="874278" y="2243554"/>
            <a:chExt cx="3018272" cy="2594634"/>
          </a:xfrm>
        </p:grpSpPr>
        <p:sp>
          <p:nvSpPr>
            <p:cNvPr id="24" name="Rectangle: Rounded Corners 20">
              <a:extLst>
                <a:ext uri="{FF2B5EF4-FFF2-40B4-BE49-F238E27FC236}">
                  <a16:creationId xmlns:a16="http://schemas.microsoft.com/office/drawing/2014/main" id="{50DB5940-6B24-7AE2-0F7E-F1E69759F617}"/>
                </a:ext>
              </a:extLst>
            </p:cNvPr>
            <p:cNvSpPr/>
            <p:nvPr/>
          </p:nvSpPr>
          <p:spPr>
            <a:xfrm>
              <a:off x="874278" y="2243554"/>
              <a:ext cx="3018272" cy="2594634"/>
            </a:xfrm>
            <a:prstGeom prst="roundRect">
              <a:avLst>
                <a:gd name="adj" fmla="val 13736"/>
              </a:avLst>
            </a:prstGeom>
            <a:solidFill>
              <a:schemeClr val="bg1"/>
            </a:solidFill>
            <a:ln>
              <a:noFill/>
            </a:ln>
            <a:effectLst>
              <a:outerShdw blurRad="330200" dist="203200" dir="2700000" sx="91000" sy="91000" algn="tl" rotWithShape="0">
                <a:schemeClr val="tx2">
                  <a:alpha val="2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5760" rtlCol="0" anchor="t" anchorCtr="0"/>
            <a:lstStyle/>
            <a:p>
              <a:pPr>
                <a:spcAft>
                  <a:spcPts val="600"/>
                </a:spcAft>
              </a:pPr>
              <a:r>
                <a:rPr lang="es-PE" sz="1100" b="1" dirty="0">
                  <a:solidFill>
                    <a:schemeClr val="tx2"/>
                  </a:solidFill>
                  <a:latin typeface="Montserrat" panose="00000500000000000000" pitchFamily="50" charset="0"/>
                </a:rPr>
                <a:t>4. Búsqueda y Navegación</a:t>
              </a:r>
            </a:p>
            <a:p>
              <a:pPr marL="171450" indent="-171450">
                <a:spcAft>
                  <a:spcPts val="300"/>
                </a:spcAft>
                <a:buFont typeface="Arial" panose="020B0604020202020204" pitchFamily="34" charset="0"/>
                <a:buChar char="•"/>
              </a:pP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Funcionalidades de búsqueda para encontrar libros </a:t>
              </a:r>
            </a:p>
            <a:p>
              <a:pPr marL="171450" indent="-171450">
                <a:spcAft>
                  <a:spcPts val="300"/>
                </a:spcAft>
                <a:buFont typeface="Arial" panose="020B0604020202020204" pitchFamily="34" charset="0"/>
                <a:buChar char="•"/>
              </a:pP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Opción para buscar contenido específico dentro de los libros.</a:t>
              </a:r>
            </a:p>
            <a:p>
              <a:pPr marL="171450" indent="-171450">
                <a:spcAft>
                  <a:spcPts val="300"/>
                </a:spcAft>
                <a:buFont typeface="Arial" panose="020B0604020202020204" pitchFamily="34" charset="0"/>
                <a:buChar char="•"/>
              </a:pP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Opción navegación dentro de los libros (índice)</a:t>
              </a:r>
            </a:p>
            <a:p>
              <a:pPr marL="171450" indent="-171450">
                <a:spcAft>
                  <a:spcPts val="300"/>
                </a:spcAft>
                <a:buFont typeface="Arial" panose="020B0604020202020204" pitchFamily="34" charset="0"/>
                <a:buChar char="•"/>
              </a:pP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Opción de marcadores (marcar paginas)</a:t>
              </a:r>
            </a:p>
            <a:p>
              <a:pPr marL="171450" indent="-171450">
                <a:spcAft>
                  <a:spcPts val="300"/>
                </a:spcAft>
                <a:buFont typeface="Arial" panose="020B0604020202020204" pitchFamily="34" charset="0"/>
                <a:buChar char="•"/>
              </a:pP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Categorización y filtros para facilitar la navegación por géneros, autores o temas.</a:t>
              </a:r>
            </a:p>
            <a:p>
              <a:pPr marL="171450" indent="-171450">
                <a:spcAft>
                  <a:spcPts val="300"/>
                </a:spcAft>
                <a:buFont typeface="Arial" panose="020B0604020202020204" pitchFamily="34" charset="0"/>
                <a:buChar char="•"/>
              </a:pP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La lista de deseos (guardar sus hallazgos)</a:t>
              </a:r>
            </a:p>
          </p:txBody>
        </p:sp>
        <p:sp>
          <p:nvSpPr>
            <p:cNvPr id="25" name="Rectangle: Rounded Corners 21">
              <a:extLst>
                <a:ext uri="{FF2B5EF4-FFF2-40B4-BE49-F238E27FC236}">
                  <a16:creationId xmlns:a16="http://schemas.microsoft.com/office/drawing/2014/main" id="{586D8059-C823-FDF1-91F1-EAB65325DF8B}"/>
                </a:ext>
              </a:extLst>
            </p:cNvPr>
            <p:cNvSpPr/>
            <p:nvPr/>
          </p:nvSpPr>
          <p:spPr>
            <a:xfrm>
              <a:off x="1026318" y="2362031"/>
              <a:ext cx="900079" cy="206891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0" rtlCol="0" anchor="ctr" anchorCtr="0"/>
            <a:lstStyle/>
            <a:p>
              <a:pPr algn="ctr">
                <a:spcAft>
                  <a:spcPts val="600"/>
                </a:spcAft>
              </a:pPr>
              <a:r>
                <a:rPr lang="en-US" sz="900" dirty="0" err="1">
                  <a:solidFill>
                    <a:schemeClr val="bg1"/>
                  </a:solidFill>
                  <a:latin typeface="Montserrat" panose="00000500000000000000" pitchFamily="50" charset="0"/>
                </a:rPr>
                <a:t>Usabilidad</a:t>
              </a:r>
              <a:endParaRPr lang="en-US" sz="900" dirty="0">
                <a:solidFill>
                  <a:schemeClr val="bg1"/>
                </a:solidFill>
                <a:latin typeface="Montserrat" panose="00000500000000000000" pitchFamily="50" charset="0"/>
              </a:endParaRPr>
            </a:p>
          </p:txBody>
        </p:sp>
      </p:grpSp>
      <p:grpSp>
        <p:nvGrpSpPr>
          <p:cNvPr id="75" name="Grupo 74">
            <a:extLst>
              <a:ext uri="{FF2B5EF4-FFF2-40B4-BE49-F238E27FC236}">
                <a16:creationId xmlns:a16="http://schemas.microsoft.com/office/drawing/2014/main" id="{62B31C17-67FA-5886-9B7A-BC83DFB8B86A}"/>
              </a:ext>
            </a:extLst>
          </p:cNvPr>
          <p:cNvGrpSpPr/>
          <p:nvPr/>
        </p:nvGrpSpPr>
        <p:grpSpPr>
          <a:xfrm>
            <a:off x="4586864" y="2980482"/>
            <a:ext cx="3018272" cy="1567254"/>
            <a:chOff x="4586864" y="3320340"/>
            <a:chExt cx="3018272" cy="1290410"/>
          </a:xfrm>
        </p:grpSpPr>
        <p:sp>
          <p:nvSpPr>
            <p:cNvPr id="32" name="Rectangle: Rounded Corners 20">
              <a:extLst>
                <a:ext uri="{FF2B5EF4-FFF2-40B4-BE49-F238E27FC236}">
                  <a16:creationId xmlns:a16="http://schemas.microsoft.com/office/drawing/2014/main" id="{4AE9073D-43E9-DF64-8DFA-A1E173A5A47C}"/>
                </a:ext>
              </a:extLst>
            </p:cNvPr>
            <p:cNvSpPr/>
            <p:nvPr/>
          </p:nvSpPr>
          <p:spPr>
            <a:xfrm>
              <a:off x="4586864" y="3320340"/>
              <a:ext cx="3018272" cy="1290410"/>
            </a:xfrm>
            <a:prstGeom prst="roundRect">
              <a:avLst>
                <a:gd name="adj" fmla="val 13736"/>
              </a:avLst>
            </a:prstGeom>
            <a:solidFill>
              <a:schemeClr val="bg1"/>
            </a:solidFill>
            <a:ln>
              <a:noFill/>
            </a:ln>
            <a:effectLst>
              <a:outerShdw blurRad="330200" dist="203200" dir="2700000" sx="91000" sy="91000" algn="tl" rotWithShape="0">
                <a:schemeClr val="tx2">
                  <a:alpha val="2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5760" rtlCol="0" anchor="t" anchorCtr="0"/>
            <a:lstStyle/>
            <a:p>
              <a:pPr>
                <a:spcAft>
                  <a:spcPts val="600"/>
                </a:spcAft>
              </a:pPr>
              <a:r>
                <a:rPr lang="es-PE" sz="1100" b="1" dirty="0">
                  <a:solidFill>
                    <a:schemeClr val="tx2"/>
                  </a:solidFill>
                  <a:latin typeface="Montserrat" panose="00000500000000000000" pitchFamily="50" charset="0"/>
                </a:rPr>
                <a:t>5. Opciones de Compra y Suscripción</a:t>
              </a:r>
            </a:p>
            <a:p>
              <a:pPr marL="171450" indent="-171450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Opciones para comprar libros individuales</a:t>
              </a:r>
            </a:p>
            <a:p>
              <a:pPr marL="171450" indent="-171450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Tienda (Lista de libros disponibles para comprar)</a:t>
              </a:r>
            </a:p>
          </p:txBody>
        </p:sp>
        <p:grpSp>
          <p:nvGrpSpPr>
            <p:cNvPr id="74" name="Grupo 73">
              <a:extLst>
                <a:ext uri="{FF2B5EF4-FFF2-40B4-BE49-F238E27FC236}">
                  <a16:creationId xmlns:a16="http://schemas.microsoft.com/office/drawing/2014/main" id="{D468B40E-093A-8503-4D06-C46FACD3A80D}"/>
                </a:ext>
              </a:extLst>
            </p:cNvPr>
            <p:cNvGrpSpPr/>
            <p:nvPr/>
          </p:nvGrpSpPr>
          <p:grpSpPr>
            <a:xfrm>
              <a:off x="4724254" y="3424270"/>
              <a:ext cx="1774574" cy="206891"/>
              <a:chOff x="4724254" y="3424270"/>
              <a:chExt cx="1774574" cy="206891"/>
            </a:xfrm>
          </p:grpSpPr>
          <p:sp>
            <p:nvSpPr>
              <p:cNvPr id="37" name="Rectangle: Rounded Corners 21">
                <a:extLst>
                  <a:ext uri="{FF2B5EF4-FFF2-40B4-BE49-F238E27FC236}">
                    <a16:creationId xmlns:a16="http://schemas.microsoft.com/office/drawing/2014/main" id="{CE7D34A2-F1C9-86E0-6A79-BD3FC1C91FD0}"/>
                  </a:ext>
                </a:extLst>
              </p:cNvPr>
              <p:cNvSpPr/>
              <p:nvPr/>
            </p:nvSpPr>
            <p:spPr>
              <a:xfrm>
                <a:off x="4724254" y="3424270"/>
                <a:ext cx="900079" cy="206891"/>
              </a:xfrm>
              <a:prstGeom prst="roundRect">
                <a:avLst>
                  <a:gd name="adj" fmla="val 50000"/>
                </a:avLst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0" bIns="0" rtlCol="0" anchor="ctr" anchorCtr="0"/>
              <a:lstStyle/>
              <a:p>
                <a:pPr algn="ctr">
                  <a:spcAft>
                    <a:spcPts val="600"/>
                  </a:spcAft>
                </a:pPr>
                <a:r>
                  <a:rPr lang="en-US" sz="900" dirty="0" err="1">
                    <a:solidFill>
                      <a:schemeClr val="bg1"/>
                    </a:solidFill>
                    <a:latin typeface="Montserrat" panose="00000500000000000000" pitchFamily="50" charset="0"/>
                  </a:rPr>
                  <a:t>Usabilidad</a:t>
                </a:r>
                <a:endParaRPr lang="en-US" sz="900" dirty="0">
                  <a:solidFill>
                    <a:schemeClr val="bg1"/>
                  </a:solidFill>
                  <a:latin typeface="Montserrat" panose="00000500000000000000" pitchFamily="50" charset="0"/>
                </a:endParaRPr>
              </a:p>
            </p:txBody>
          </p:sp>
          <p:sp>
            <p:nvSpPr>
              <p:cNvPr id="38" name="Rectangle: Rounded Corners 16">
                <a:extLst>
                  <a:ext uri="{FF2B5EF4-FFF2-40B4-BE49-F238E27FC236}">
                    <a16:creationId xmlns:a16="http://schemas.microsoft.com/office/drawing/2014/main" id="{C5015CBC-30E5-165A-DAB8-1CD2F6066147}"/>
                  </a:ext>
                </a:extLst>
              </p:cNvPr>
              <p:cNvSpPr/>
              <p:nvPr/>
            </p:nvSpPr>
            <p:spPr>
              <a:xfrm>
                <a:off x="5693172" y="3424270"/>
                <a:ext cx="805656" cy="206891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0" bIns="0" rtlCol="0" anchor="ctr" anchorCtr="0"/>
              <a:lstStyle/>
              <a:p>
                <a:pPr algn="ctr">
                  <a:spcAft>
                    <a:spcPts val="600"/>
                  </a:spcAft>
                </a:pPr>
                <a:r>
                  <a:rPr lang="en-US" sz="900" dirty="0" err="1">
                    <a:solidFill>
                      <a:schemeClr val="bg1"/>
                    </a:solidFill>
                    <a:latin typeface="Montserrat" panose="00000500000000000000" pitchFamily="50" charset="0"/>
                  </a:rPr>
                  <a:t>Ganancia</a:t>
                </a:r>
                <a:endParaRPr lang="en-US" sz="900" dirty="0">
                  <a:solidFill>
                    <a:schemeClr val="bg1"/>
                  </a:solidFill>
                  <a:latin typeface="Montserrat" panose="00000500000000000000" pitchFamily="50" charset="0"/>
                </a:endParaRPr>
              </a:p>
            </p:txBody>
          </p:sp>
        </p:grpSp>
      </p:grpSp>
      <p:grpSp>
        <p:nvGrpSpPr>
          <p:cNvPr id="53" name="Grupo 52">
            <a:extLst>
              <a:ext uri="{FF2B5EF4-FFF2-40B4-BE49-F238E27FC236}">
                <a16:creationId xmlns:a16="http://schemas.microsoft.com/office/drawing/2014/main" id="{3AEB0D32-9B53-4BC6-2D24-C92E70AFB12B}"/>
              </a:ext>
            </a:extLst>
          </p:cNvPr>
          <p:cNvGrpSpPr/>
          <p:nvPr/>
        </p:nvGrpSpPr>
        <p:grpSpPr>
          <a:xfrm>
            <a:off x="8299450" y="313443"/>
            <a:ext cx="3018272" cy="955163"/>
            <a:chOff x="4586864" y="3937612"/>
            <a:chExt cx="3018272" cy="955163"/>
          </a:xfrm>
        </p:grpSpPr>
        <p:sp>
          <p:nvSpPr>
            <p:cNvPr id="51" name="Rectangle: Rounded Corners 20">
              <a:extLst>
                <a:ext uri="{FF2B5EF4-FFF2-40B4-BE49-F238E27FC236}">
                  <a16:creationId xmlns:a16="http://schemas.microsoft.com/office/drawing/2014/main" id="{29D1E6E7-BCA7-8E09-95B3-F643CD511BE7}"/>
                </a:ext>
              </a:extLst>
            </p:cNvPr>
            <p:cNvSpPr/>
            <p:nvPr/>
          </p:nvSpPr>
          <p:spPr>
            <a:xfrm>
              <a:off x="4586864" y="3937612"/>
              <a:ext cx="3018272" cy="955163"/>
            </a:xfrm>
            <a:prstGeom prst="roundRect">
              <a:avLst>
                <a:gd name="adj" fmla="val 13736"/>
              </a:avLst>
            </a:prstGeom>
            <a:solidFill>
              <a:schemeClr val="bg1"/>
            </a:solidFill>
            <a:ln>
              <a:noFill/>
            </a:ln>
            <a:effectLst>
              <a:outerShdw blurRad="330200" dist="203200" dir="2700000" sx="91000" sy="91000" algn="tl" rotWithShape="0">
                <a:schemeClr val="tx2">
                  <a:alpha val="2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5760" rtlCol="0" anchor="t" anchorCtr="0"/>
            <a:lstStyle/>
            <a:p>
              <a:pPr>
                <a:spcAft>
                  <a:spcPts val="600"/>
                </a:spcAft>
              </a:pPr>
              <a:r>
                <a:rPr lang="es-PE" sz="1100" b="1" dirty="0">
                  <a:solidFill>
                    <a:schemeClr val="tx2"/>
                  </a:solidFill>
                  <a:latin typeface="Montserrat" panose="00000500000000000000" pitchFamily="50" charset="0"/>
                </a:rPr>
                <a:t>7. Soporte Multilingüe</a:t>
              </a:r>
            </a:p>
            <a:p>
              <a:pPr>
                <a:spcAft>
                  <a:spcPts val="600"/>
                </a:spcAft>
              </a:pP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Disponibilidad de libros en varios idiomas.</a:t>
              </a:r>
            </a:p>
          </p:txBody>
        </p:sp>
        <p:sp>
          <p:nvSpPr>
            <p:cNvPr id="52" name="Rectangle: Rounded Corners 21">
              <a:extLst>
                <a:ext uri="{FF2B5EF4-FFF2-40B4-BE49-F238E27FC236}">
                  <a16:creationId xmlns:a16="http://schemas.microsoft.com/office/drawing/2014/main" id="{DFB4447F-FDCF-DA41-2E25-CB7661BA74B8}"/>
                </a:ext>
              </a:extLst>
            </p:cNvPr>
            <p:cNvSpPr/>
            <p:nvPr/>
          </p:nvSpPr>
          <p:spPr>
            <a:xfrm>
              <a:off x="4724253" y="4029057"/>
              <a:ext cx="900079" cy="206891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0" rtlCol="0" anchor="ctr" anchorCtr="0"/>
            <a:lstStyle/>
            <a:p>
              <a:pPr algn="ctr">
                <a:spcAft>
                  <a:spcPts val="600"/>
                </a:spcAft>
              </a:pPr>
              <a:r>
                <a:rPr lang="en-US" sz="900" dirty="0" err="1">
                  <a:solidFill>
                    <a:schemeClr val="bg1"/>
                  </a:solidFill>
                  <a:latin typeface="Montserrat" panose="00000500000000000000" pitchFamily="50" charset="0"/>
                </a:rPr>
                <a:t>Usabilidad</a:t>
              </a:r>
              <a:endParaRPr lang="en-US" sz="900" dirty="0">
                <a:solidFill>
                  <a:schemeClr val="bg1"/>
                </a:solidFill>
                <a:latin typeface="Montserrat" panose="00000500000000000000" pitchFamily="50" charset="0"/>
              </a:endParaRPr>
            </a:p>
          </p:txBody>
        </p:sp>
      </p:grpSp>
      <p:grpSp>
        <p:nvGrpSpPr>
          <p:cNvPr id="79" name="Grupo 78">
            <a:extLst>
              <a:ext uri="{FF2B5EF4-FFF2-40B4-BE49-F238E27FC236}">
                <a16:creationId xmlns:a16="http://schemas.microsoft.com/office/drawing/2014/main" id="{D9CF9FAC-8E42-D7FE-3F4B-72F0A4F3DC99}"/>
              </a:ext>
            </a:extLst>
          </p:cNvPr>
          <p:cNvGrpSpPr/>
          <p:nvPr/>
        </p:nvGrpSpPr>
        <p:grpSpPr>
          <a:xfrm>
            <a:off x="4567603" y="4817641"/>
            <a:ext cx="3018272" cy="1457011"/>
            <a:chOff x="8299450" y="825331"/>
            <a:chExt cx="3018272" cy="1457011"/>
          </a:xfrm>
        </p:grpSpPr>
        <p:sp>
          <p:nvSpPr>
            <p:cNvPr id="55" name="Rectangle: Rounded Corners 20">
              <a:extLst>
                <a:ext uri="{FF2B5EF4-FFF2-40B4-BE49-F238E27FC236}">
                  <a16:creationId xmlns:a16="http://schemas.microsoft.com/office/drawing/2014/main" id="{4A0EAC24-2C44-825E-6849-4A1F5454AA63}"/>
                </a:ext>
              </a:extLst>
            </p:cNvPr>
            <p:cNvSpPr/>
            <p:nvPr/>
          </p:nvSpPr>
          <p:spPr>
            <a:xfrm>
              <a:off x="8299450" y="825331"/>
              <a:ext cx="3018272" cy="1457011"/>
            </a:xfrm>
            <a:prstGeom prst="roundRect">
              <a:avLst>
                <a:gd name="adj" fmla="val 13736"/>
              </a:avLst>
            </a:prstGeom>
            <a:solidFill>
              <a:schemeClr val="bg1"/>
            </a:solidFill>
            <a:ln>
              <a:noFill/>
            </a:ln>
            <a:effectLst>
              <a:outerShdw blurRad="330200" dist="203200" dir="2700000" sx="91000" sy="91000" algn="tl" rotWithShape="0">
                <a:schemeClr val="tx2">
                  <a:alpha val="2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5760" rtlCol="0" anchor="t" anchorCtr="0"/>
            <a:lstStyle/>
            <a:p>
              <a:pPr>
                <a:spcAft>
                  <a:spcPts val="600"/>
                </a:spcAft>
              </a:pPr>
              <a:r>
                <a:rPr lang="es-PE" sz="1100" b="1" dirty="0">
                  <a:solidFill>
                    <a:schemeClr val="tx2"/>
                  </a:solidFill>
                  <a:latin typeface="Montserrat" panose="00000500000000000000" pitchFamily="50" charset="0"/>
                </a:rPr>
                <a:t>6. Reseñas y Recomendaciones</a:t>
              </a:r>
            </a:p>
            <a:p>
              <a:pPr marL="171450" indent="-171450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Sección de reseñas de usuarios y valoración libros</a:t>
              </a:r>
            </a:p>
            <a:p>
              <a:pPr marL="171450" indent="-171450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Recomendaciones basadas en el historial de lectura.</a:t>
              </a:r>
            </a:p>
          </p:txBody>
        </p:sp>
        <p:sp>
          <p:nvSpPr>
            <p:cNvPr id="56" name="Rectangle: Rounded Corners 21">
              <a:extLst>
                <a:ext uri="{FF2B5EF4-FFF2-40B4-BE49-F238E27FC236}">
                  <a16:creationId xmlns:a16="http://schemas.microsoft.com/office/drawing/2014/main" id="{64265E2D-3214-5A4E-0E98-0CB6C71BE205}"/>
                </a:ext>
              </a:extLst>
            </p:cNvPr>
            <p:cNvSpPr/>
            <p:nvPr/>
          </p:nvSpPr>
          <p:spPr>
            <a:xfrm>
              <a:off x="8413390" y="946741"/>
              <a:ext cx="900079" cy="206891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0" rtlCol="0" anchor="ctr" anchorCtr="0"/>
            <a:lstStyle/>
            <a:p>
              <a:pPr algn="ctr">
                <a:spcAft>
                  <a:spcPts val="600"/>
                </a:spcAft>
              </a:pPr>
              <a:r>
                <a:rPr lang="en-US" sz="900" dirty="0" err="1">
                  <a:solidFill>
                    <a:schemeClr val="bg1"/>
                  </a:solidFill>
                  <a:latin typeface="Montserrat" panose="00000500000000000000" pitchFamily="50" charset="0"/>
                </a:rPr>
                <a:t>Usabilidad</a:t>
              </a:r>
              <a:endParaRPr lang="en-US" sz="900" dirty="0">
                <a:solidFill>
                  <a:schemeClr val="bg1"/>
                </a:solidFill>
                <a:latin typeface="Montserrat" panose="00000500000000000000" pitchFamily="50" charset="0"/>
              </a:endParaRPr>
            </a:p>
          </p:txBody>
        </p:sp>
      </p:grpSp>
      <p:grpSp>
        <p:nvGrpSpPr>
          <p:cNvPr id="80" name="Grupo 79">
            <a:extLst>
              <a:ext uri="{FF2B5EF4-FFF2-40B4-BE49-F238E27FC236}">
                <a16:creationId xmlns:a16="http://schemas.microsoft.com/office/drawing/2014/main" id="{974B9B93-DF93-97C5-B254-462B1EBD1738}"/>
              </a:ext>
            </a:extLst>
          </p:cNvPr>
          <p:cNvGrpSpPr/>
          <p:nvPr/>
        </p:nvGrpSpPr>
        <p:grpSpPr>
          <a:xfrm>
            <a:off x="8299450" y="1411186"/>
            <a:ext cx="3018272" cy="1146658"/>
            <a:chOff x="8299450" y="2392407"/>
            <a:chExt cx="3018272" cy="1146658"/>
          </a:xfrm>
        </p:grpSpPr>
        <p:sp>
          <p:nvSpPr>
            <p:cNvPr id="57" name="Rectangle: Rounded Corners 20">
              <a:extLst>
                <a:ext uri="{FF2B5EF4-FFF2-40B4-BE49-F238E27FC236}">
                  <a16:creationId xmlns:a16="http://schemas.microsoft.com/office/drawing/2014/main" id="{7C500474-D26E-F892-87EB-6786D724075B}"/>
                </a:ext>
              </a:extLst>
            </p:cNvPr>
            <p:cNvSpPr/>
            <p:nvPr/>
          </p:nvSpPr>
          <p:spPr>
            <a:xfrm>
              <a:off x="8299450" y="2392407"/>
              <a:ext cx="3018272" cy="1146658"/>
            </a:xfrm>
            <a:prstGeom prst="roundRect">
              <a:avLst>
                <a:gd name="adj" fmla="val 13736"/>
              </a:avLst>
            </a:prstGeom>
            <a:solidFill>
              <a:schemeClr val="bg1"/>
            </a:solidFill>
            <a:ln>
              <a:noFill/>
            </a:ln>
            <a:effectLst>
              <a:outerShdw blurRad="330200" dist="203200" dir="2700000" sx="91000" sy="91000" algn="tl" rotWithShape="0">
                <a:schemeClr val="tx2">
                  <a:alpha val="2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5760" rtlCol="0" anchor="t" anchorCtr="0"/>
            <a:lstStyle/>
            <a:p>
              <a:pPr>
                <a:spcAft>
                  <a:spcPts val="600"/>
                </a:spcAft>
              </a:pPr>
              <a:r>
                <a:rPr lang="es-PE" sz="1100" b="1" dirty="0">
                  <a:solidFill>
                    <a:schemeClr val="tx2"/>
                  </a:solidFill>
                  <a:latin typeface="Montserrat" panose="00000500000000000000" pitchFamily="50" charset="0"/>
                </a:rPr>
                <a:t>8. Integraciones y Compatibilidad</a:t>
              </a:r>
            </a:p>
            <a:p>
              <a:pPr marL="171450" indent="-171450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Integración con otros servicios, como redes sociales.(compartir)</a:t>
              </a:r>
            </a:p>
          </p:txBody>
        </p:sp>
        <p:sp>
          <p:nvSpPr>
            <p:cNvPr id="58" name="Rectangle: Rounded Corners 21">
              <a:extLst>
                <a:ext uri="{FF2B5EF4-FFF2-40B4-BE49-F238E27FC236}">
                  <a16:creationId xmlns:a16="http://schemas.microsoft.com/office/drawing/2014/main" id="{4B62211F-1B76-67D8-AD9D-854AEB3ABCFC}"/>
                </a:ext>
              </a:extLst>
            </p:cNvPr>
            <p:cNvSpPr/>
            <p:nvPr/>
          </p:nvSpPr>
          <p:spPr>
            <a:xfrm>
              <a:off x="8413390" y="2518831"/>
              <a:ext cx="900079" cy="206891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0" rtlCol="0" anchor="ctr" anchorCtr="0"/>
            <a:lstStyle/>
            <a:p>
              <a:pPr algn="ctr">
                <a:spcAft>
                  <a:spcPts val="600"/>
                </a:spcAft>
              </a:pPr>
              <a:r>
                <a:rPr lang="en-US" sz="900" dirty="0" err="1">
                  <a:solidFill>
                    <a:schemeClr val="bg1"/>
                  </a:solidFill>
                  <a:latin typeface="Montserrat" panose="00000500000000000000" pitchFamily="50" charset="0"/>
                </a:rPr>
                <a:t>Usabilidad</a:t>
              </a:r>
              <a:endParaRPr lang="en-US" sz="900" dirty="0">
                <a:solidFill>
                  <a:schemeClr val="bg1"/>
                </a:solidFill>
                <a:latin typeface="Montserrat" panose="00000500000000000000" pitchFamily="50" charset="0"/>
              </a:endParaRPr>
            </a:p>
          </p:txBody>
        </p:sp>
        <p:sp>
          <p:nvSpPr>
            <p:cNvPr id="59" name="Rectangle: Rounded Corners 33">
              <a:extLst>
                <a:ext uri="{FF2B5EF4-FFF2-40B4-BE49-F238E27FC236}">
                  <a16:creationId xmlns:a16="http://schemas.microsoft.com/office/drawing/2014/main" id="{EA27167C-7754-218E-3B96-BFE1A2605A5D}"/>
                </a:ext>
              </a:extLst>
            </p:cNvPr>
            <p:cNvSpPr/>
            <p:nvPr/>
          </p:nvSpPr>
          <p:spPr>
            <a:xfrm>
              <a:off x="9351569" y="2515956"/>
              <a:ext cx="1048109" cy="206891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0" rtlCol="0" anchor="ctr" anchorCtr="0"/>
            <a:lstStyle/>
            <a:p>
              <a:pPr algn="ctr">
                <a:spcAft>
                  <a:spcPts val="600"/>
                </a:spcAft>
              </a:pPr>
              <a:r>
                <a:rPr lang="en-US" sz="900" dirty="0">
                  <a:solidFill>
                    <a:schemeClr val="bg1"/>
                  </a:solidFill>
                  <a:latin typeface="Montserrat" panose="00000500000000000000" pitchFamily="50" charset="0"/>
                </a:rPr>
                <a:t>Engagement</a:t>
              </a:r>
            </a:p>
          </p:txBody>
        </p:sp>
      </p:grpSp>
      <p:grpSp>
        <p:nvGrpSpPr>
          <p:cNvPr id="81" name="Grupo 80">
            <a:extLst>
              <a:ext uri="{FF2B5EF4-FFF2-40B4-BE49-F238E27FC236}">
                <a16:creationId xmlns:a16="http://schemas.microsoft.com/office/drawing/2014/main" id="{A7136A0F-67ED-3F5C-3B6E-0F4F6F660F8A}"/>
              </a:ext>
            </a:extLst>
          </p:cNvPr>
          <p:cNvGrpSpPr/>
          <p:nvPr/>
        </p:nvGrpSpPr>
        <p:grpSpPr>
          <a:xfrm>
            <a:off x="8299450" y="2685630"/>
            <a:ext cx="3018272" cy="1146658"/>
            <a:chOff x="8299450" y="3664355"/>
            <a:chExt cx="3018272" cy="1146658"/>
          </a:xfrm>
        </p:grpSpPr>
        <p:grpSp>
          <p:nvGrpSpPr>
            <p:cNvPr id="61" name="Grupo 60">
              <a:extLst>
                <a:ext uri="{FF2B5EF4-FFF2-40B4-BE49-F238E27FC236}">
                  <a16:creationId xmlns:a16="http://schemas.microsoft.com/office/drawing/2014/main" id="{FAC39619-1E62-12B0-808F-C6C949081C12}"/>
                </a:ext>
              </a:extLst>
            </p:cNvPr>
            <p:cNvGrpSpPr/>
            <p:nvPr/>
          </p:nvGrpSpPr>
          <p:grpSpPr>
            <a:xfrm>
              <a:off x="8299450" y="3664355"/>
              <a:ext cx="3018272" cy="1146658"/>
              <a:chOff x="4586864" y="4310374"/>
              <a:chExt cx="3018272" cy="1029875"/>
            </a:xfrm>
          </p:grpSpPr>
          <p:sp>
            <p:nvSpPr>
              <p:cNvPr id="62" name="Rectangle: Rounded Corners 20">
                <a:extLst>
                  <a:ext uri="{FF2B5EF4-FFF2-40B4-BE49-F238E27FC236}">
                    <a16:creationId xmlns:a16="http://schemas.microsoft.com/office/drawing/2014/main" id="{222AA5DC-EA29-DD4F-E14F-E106CDE30928}"/>
                  </a:ext>
                </a:extLst>
              </p:cNvPr>
              <p:cNvSpPr/>
              <p:nvPr/>
            </p:nvSpPr>
            <p:spPr>
              <a:xfrm>
                <a:off x="4586864" y="4310374"/>
                <a:ext cx="3018272" cy="1029875"/>
              </a:xfrm>
              <a:prstGeom prst="roundRect">
                <a:avLst>
                  <a:gd name="adj" fmla="val 13736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330200" dist="203200" dir="2700000" sx="91000" sy="91000" algn="tl" rotWithShape="0">
                  <a:schemeClr val="tx2">
                    <a:alpha val="2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365760" rtlCol="0" anchor="t" anchorCtr="0"/>
              <a:lstStyle/>
              <a:p>
                <a:pPr>
                  <a:spcAft>
                    <a:spcPts val="600"/>
                  </a:spcAft>
                </a:pPr>
                <a:r>
                  <a:rPr lang="es-PE" sz="1100" b="1" dirty="0">
                    <a:solidFill>
                      <a:schemeClr val="tx2"/>
                    </a:solidFill>
                    <a:latin typeface="Montserrat" panose="00000500000000000000" pitchFamily="50" charset="0"/>
                  </a:rPr>
                  <a:t>9. Registro &amp; </a:t>
                </a:r>
                <a:r>
                  <a:rPr lang="es-PE" sz="1100" b="1" dirty="0" err="1">
                    <a:solidFill>
                      <a:schemeClr val="tx2"/>
                    </a:solidFill>
                    <a:latin typeface="Montserrat" panose="00000500000000000000" pitchFamily="50" charset="0"/>
                  </a:rPr>
                  <a:t>Login</a:t>
                </a:r>
                <a:endParaRPr lang="es-PE" sz="1100" b="1" dirty="0">
                  <a:solidFill>
                    <a:schemeClr val="tx2"/>
                  </a:solidFill>
                  <a:latin typeface="Montserrat" panose="00000500000000000000" pitchFamily="50" charset="0"/>
                </a:endParaRPr>
              </a:p>
              <a:p>
                <a:pPr marL="171450" indent="-1714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s-PE" sz="900" dirty="0">
                    <a:solidFill>
                      <a:schemeClr val="tx2"/>
                    </a:solidFill>
                    <a:latin typeface="Montserrat" panose="00000500000000000000" pitchFamily="50" charset="0"/>
                  </a:rPr>
                  <a:t>Integración con </a:t>
                </a:r>
                <a:r>
                  <a:rPr lang="es-PE" sz="900" dirty="0" err="1">
                    <a:solidFill>
                      <a:schemeClr val="tx2"/>
                    </a:solidFill>
                    <a:latin typeface="Montserrat" panose="00000500000000000000" pitchFamily="50" charset="0"/>
                  </a:rPr>
                  <a:t>Cognito</a:t>
                </a:r>
                <a:r>
                  <a:rPr lang="es-PE" sz="900" dirty="0">
                    <a:solidFill>
                      <a:schemeClr val="tx2"/>
                    </a:solidFill>
                    <a:latin typeface="Montserrat" panose="00000500000000000000" pitchFamily="50" charset="0"/>
                  </a:rPr>
                  <a:t> AWS</a:t>
                </a:r>
              </a:p>
              <a:p>
                <a:pPr marL="171450" indent="-1714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s-PE" sz="900" dirty="0">
                    <a:solidFill>
                      <a:schemeClr val="tx2"/>
                    </a:solidFill>
                    <a:latin typeface="Montserrat" panose="00000500000000000000" pitchFamily="50" charset="0"/>
                  </a:rPr>
                  <a:t>Integración con Active </a:t>
                </a:r>
                <a:r>
                  <a:rPr lang="es-PE" sz="900" dirty="0" err="1">
                    <a:solidFill>
                      <a:schemeClr val="tx2"/>
                    </a:solidFill>
                    <a:latin typeface="Montserrat" panose="00000500000000000000" pitchFamily="50" charset="0"/>
                  </a:rPr>
                  <a:t>directory</a:t>
                </a:r>
                <a:endParaRPr lang="es-PE" sz="900" dirty="0">
                  <a:solidFill>
                    <a:schemeClr val="tx2"/>
                  </a:solidFill>
                  <a:latin typeface="Montserrat" panose="00000500000000000000" pitchFamily="50" charset="0"/>
                </a:endParaRPr>
              </a:p>
            </p:txBody>
          </p:sp>
          <p:sp>
            <p:nvSpPr>
              <p:cNvPr id="63" name="Rectangle: Rounded Corners 21">
                <a:extLst>
                  <a:ext uri="{FF2B5EF4-FFF2-40B4-BE49-F238E27FC236}">
                    <a16:creationId xmlns:a16="http://schemas.microsoft.com/office/drawing/2014/main" id="{C58174F8-F71C-E06B-D425-27E56F5CD2D9}"/>
                  </a:ext>
                </a:extLst>
              </p:cNvPr>
              <p:cNvSpPr/>
              <p:nvPr/>
            </p:nvSpPr>
            <p:spPr>
              <a:xfrm>
                <a:off x="4700804" y="4408546"/>
                <a:ext cx="900079" cy="206891"/>
              </a:xfrm>
              <a:prstGeom prst="roundRect">
                <a:avLst>
                  <a:gd name="adj" fmla="val 50000"/>
                </a:avLst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0" bIns="0" rtlCol="0" anchor="ctr" anchorCtr="0"/>
              <a:lstStyle/>
              <a:p>
                <a:pPr algn="ctr">
                  <a:spcAft>
                    <a:spcPts val="600"/>
                  </a:spcAft>
                </a:pPr>
                <a:r>
                  <a:rPr lang="en-US" sz="900" dirty="0" err="1">
                    <a:solidFill>
                      <a:schemeClr val="bg1"/>
                    </a:solidFill>
                    <a:latin typeface="Montserrat" panose="00000500000000000000" pitchFamily="50" charset="0"/>
                  </a:rPr>
                  <a:t>Usabilidad</a:t>
                </a:r>
                <a:endParaRPr lang="en-US" sz="900" dirty="0">
                  <a:solidFill>
                    <a:schemeClr val="bg1"/>
                  </a:solidFill>
                  <a:latin typeface="Montserrat" panose="00000500000000000000" pitchFamily="50" charset="0"/>
                </a:endParaRPr>
              </a:p>
            </p:txBody>
          </p:sp>
        </p:grpSp>
        <p:sp>
          <p:nvSpPr>
            <p:cNvPr id="64" name="Rectangle: Rounded Corners 43">
              <a:extLst>
                <a:ext uri="{FF2B5EF4-FFF2-40B4-BE49-F238E27FC236}">
                  <a16:creationId xmlns:a16="http://schemas.microsoft.com/office/drawing/2014/main" id="{622BA3AF-9A7F-3A88-D76C-5767613C566D}"/>
                </a:ext>
              </a:extLst>
            </p:cNvPr>
            <p:cNvSpPr/>
            <p:nvPr/>
          </p:nvSpPr>
          <p:spPr>
            <a:xfrm>
              <a:off x="9351569" y="3782191"/>
              <a:ext cx="805656" cy="206891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0" rtlCol="0" anchor="ctr" anchorCtr="0"/>
            <a:lstStyle/>
            <a:p>
              <a:pPr algn="ctr">
                <a:spcAft>
                  <a:spcPts val="600"/>
                </a:spcAft>
              </a:pPr>
              <a:r>
                <a:rPr lang="en-US" sz="900" dirty="0">
                  <a:solidFill>
                    <a:schemeClr val="bg1"/>
                  </a:solidFill>
                  <a:latin typeface="Montserrat" panose="00000500000000000000" pitchFamily="50" charset="0"/>
                </a:rPr>
                <a:t>Security</a:t>
              </a:r>
            </a:p>
          </p:txBody>
        </p:sp>
      </p:grpSp>
      <p:sp>
        <p:nvSpPr>
          <p:cNvPr id="66" name="Rectangle: Rounded Corners 21">
            <a:extLst>
              <a:ext uri="{FF2B5EF4-FFF2-40B4-BE49-F238E27FC236}">
                <a16:creationId xmlns:a16="http://schemas.microsoft.com/office/drawing/2014/main" id="{BCECD8F6-E10E-DD8F-E208-606AB10BEC38}"/>
              </a:ext>
            </a:extLst>
          </p:cNvPr>
          <p:cNvSpPr/>
          <p:nvPr/>
        </p:nvSpPr>
        <p:spPr>
          <a:xfrm>
            <a:off x="1020765" y="2515956"/>
            <a:ext cx="900079" cy="206891"/>
          </a:xfrm>
          <a:prstGeom prst="roundRect">
            <a:avLst>
              <a:gd name="adj" fmla="val 50000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 anchorCtr="0"/>
          <a:lstStyle/>
          <a:p>
            <a:pPr algn="ctr">
              <a:spcAft>
                <a:spcPts val="600"/>
              </a:spcAft>
            </a:pPr>
            <a:r>
              <a:rPr lang="en-US" sz="900" dirty="0" err="1">
                <a:solidFill>
                  <a:schemeClr val="bg1"/>
                </a:solidFill>
                <a:latin typeface="Montserrat" panose="00000500000000000000" pitchFamily="50" charset="0"/>
              </a:rPr>
              <a:t>Usabilidad</a:t>
            </a:r>
            <a:endParaRPr lang="en-US" sz="900" dirty="0">
              <a:solidFill>
                <a:schemeClr val="bg1"/>
              </a:solidFill>
              <a:latin typeface="Montserrat" panose="00000500000000000000" pitchFamily="50" charset="0"/>
            </a:endParaRPr>
          </a:p>
        </p:txBody>
      </p:sp>
      <p:grpSp>
        <p:nvGrpSpPr>
          <p:cNvPr id="67" name="Grupo 66">
            <a:extLst>
              <a:ext uri="{FF2B5EF4-FFF2-40B4-BE49-F238E27FC236}">
                <a16:creationId xmlns:a16="http://schemas.microsoft.com/office/drawing/2014/main" id="{F4107F17-56B2-4885-05E7-8966ABE2CF28}"/>
              </a:ext>
            </a:extLst>
          </p:cNvPr>
          <p:cNvGrpSpPr/>
          <p:nvPr/>
        </p:nvGrpSpPr>
        <p:grpSpPr>
          <a:xfrm>
            <a:off x="8299450" y="3969788"/>
            <a:ext cx="3018272" cy="909519"/>
            <a:chOff x="4586864" y="4310374"/>
            <a:chExt cx="3018272" cy="764274"/>
          </a:xfrm>
        </p:grpSpPr>
        <p:sp>
          <p:nvSpPr>
            <p:cNvPr id="68" name="Rectangle: Rounded Corners 20">
              <a:extLst>
                <a:ext uri="{FF2B5EF4-FFF2-40B4-BE49-F238E27FC236}">
                  <a16:creationId xmlns:a16="http://schemas.microsoft.com/office/drawing/2014/main" id="{5EE72BA7-D504-8DB6-E3D7-58E850B61121}"/>
                </a:ext>
              </a:extLst>
            </p:cNvPr>
            <p:cNvSpPr/>
            <p:nvPr/>
          </p:nvSpPr>
          <p:spPr>
            <a:xfrm>
              <a:off x="4586864" y="4310374"/>
              <a:ext cx="3018272" cy="764274"/>
            </a:xfrm>
            <a:prstGeom prst="roundRect">
              <a:avLst>
                <a:gd name="adj" fmla="val 13736"/>
              </a:avLst>
            </a:prstGeom>
            <a:solidFill>
              <a:schemeClr val="bg1"/>
            </a:solidFill>
            <a:ln>
              <a:noFill/>
            </a:ln>
            <a:effectLst>
              <a:outerShdw blurRad="330200" dist="203200" dir="2700000" sx="91000" sy="91000" algn="tl" rotWithShape="0">
                <a:schemeClr val="tx2">
                  <a:alpha val="2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5760" rtlCol="0" anchor="t" anchorCtr="0"/>
            <a:lstStyle/>
            <a:p>
              <a:pPr>
                <a:spcAft>
                  <a:spcPts val="600"/>
                </a:spcAft>
              </a:pPr>
              <a:r>
                <a:rPr lang="es-PE" sz="1000" b="1" dirty="0">
                  <a:solidFill>
                    <a:schemeClr val="tx2"/>
                  </a:solidFill>
                  <a:latin typeface="Montserrat" panose="00000500000000000000" pitchFamily="50" charset="0"/>
                </a:rPr>
                <a:t>10. Estadísticas y Análisis de Datos</a:t>
              </a:r>
            </a:p>
            <a:p>
              <a:pPr marL="171450" indent="-171450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 </a:t>
              </a:r>
              <a:r>
                <a:rPr lang="es-PE" sz="900" dirty="0" err="1">
                  <a:solidFill>
                    <a:schemeClr val="tx2"/>
                  </a:solidFill>
                  <a:latin typeface="Montserrat" panose="00000500000000000000" pitchFamily="50" charset="0"/>
                </a:rPr>
                <a:t>dashboards</a:t>
              </a: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 indicadores de lectura</a:t>
              </a:r>
            </a:p>
          </p:txBody>
        </p:sp>
        <p:sp>
          <p:nvSpPr>
            <p:cNvPr id="69" name="Rectangle: Rounded Corners 21">
              <a:extLst>
                <a:ext uri="{FF2B5EF4-FFF2-40B4-BE49-F238E27FC236}">
                  <a16:creationId xmlns:a16="http://schemas.microsoft.com/office/drawing/2014/main" id="{AF831979-3046-3A33-16C7-A2B1ABE07C1A}"/>
                </a:ext>
              </a:extLst>
            </p:cNvPr>
            <p:cNvSpPr/>
            <p:nvPr/>
          </p:nvSpPr>
          <p:spPr>
            <a:xfrm>
              <a:off x="4700804" y="4408546"/>
              <a:ext cx="900079" cy="206891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0" rtlCol="0" anchor="ctr" anchorCtr="0"/>
            <a:lstStyle/>
            <a:p>
              <a:pPr algn="ctr">
                <a:spcAft>
                  <a:spcPts val="600"/>
                </a:spcAft>
              </a:pPr>
              <a:r>
                <a:rPr lang="en-US" sz="900" dirty="0" err="1">
                  <a:solidFill>
                    <a:schemeClr val="bg1"/>
                  </a:solidFill>
                  <a:latin typeface="Montserrat" panose="00000500000000000000" pitchFamily="50" charset="0"/>
                </a:rPr>
                <a:t>Usabilidad</a:t>
              </a:r>
              <a:endParaRPr lang="en-US" sz="900" dirty="0">
                <a:solidFill>
                  <a:schemeClr val="bg1"/>
                </a:solidFill>
                <a:latin typeface="Montserrat" panose="00000500000000000000" pitchFamily="50" charset="0"/>
              </a:endParaRPr>
            </a:p>
          </p:txBody>
        </p:sp>
      </p:grpSp>
      <p:sp>
        <p:nvSpPr>
          <p:cNvPr id="73" name="Rectangle: Rounded Corners 42">
            <a:extLst>
              <a:ext uri="{FF2B5EF4-FFF2-40B4-BE49-F238E27FC236}">
                <a16:creationId xmlns:a16="http://schemas.microsoft.com/office/drawing/2014/main" id="{1E3BE984-F548-2DB0-D796-6C89737E5168}"/>
              </a:ext>
            </a:extLst>
          </p:cNvPr>
          <p:cNvSpPr/>
          <p:nvPr/>
        </p:nvSpPr>
        <p:spPr>
          <a:xfrm>
            <a:off x="1985441" y="2511496"/>
            <a:ext cx="1170512" cy="214225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 anchorCtr="0"/>
          <a:lstStyle/>
          <a:p>
            <a:pPr algn="ctr">
              <a:spcAft>
                <a:spcPts val="600"/>
              </a:spcAft>
            </a:pPr>
            <a:r>
              <a:rPr lang="en-US" sz="900" dirty="0" err="1">
                <a:solidFill>
                  <a:schemeClr val="bg1"/>
                </a:solidFill>
                <a:latin typeface="Montserrat" panose="00000500000000000000" pitchFamily="50" charset="0"/>
              </a:rPr>
              <a:t>Personalización</a:t>
            </a:r>
            <a:endParaRPr lang="en-US" sz="900" dirty="0">
              <a:solidFill>
                <a:schemeClr val="bg1"/>
              </a:solidFill>
              <a:latin typeface="Montserrat" panose="00000500000000000000" pitchFamily="50" charset="0"/>
            </a:endParaRPr>
          </a:p>
        </p:txBody>
      </p:sp>
      <p:grpSp>
        <p:nvGrpSpPr>
          <p:cNvPr id="85" name="Grupo 84">
            <a:extLst>
              <a:ext uri="{FF2B5EF4-FFF2-40B4-BE49-F238E27FC236}">
                <a16:creationId xmlns:a16="http://schemas.microsoft.com/office/drawing/2014/main" id="{CE03CC12-9988-E885-D932-CF294DF22CA4}"/>
              </a:ext>
            </a:extLst>
          </p:cNvPr>
          <p:cNvGrpSpPr/>
          <p:nvPr/>
        </p:nvGrpSpPr>
        <p:grpSpPr>
          <a:xfrm>
            <a:off x="8299450" y="5032936"/>
            <a:ext cx="3018272" cy="1366938"/>
            <a:chOff x="8299450" y="3664356"/>
            <a:chExt cx="3018272" cy="1366938"/>
          </a:xfrm>
        </p:grpSpPr>
        <p:sp>
          <p:nvSpPr>
            <p:cNvPr id="88" name="Rectangle: Rounded Corners 20">
              <a:extLst>
                <a:ext uri="{FF2B5EF4-FFF2-40B4-BE49-F238E27FC236}">
                  <a16:creationId xmlns:a16="http://schemas.microsoft.com/office/drawing/2014/main" id="{A74EC2DE-FAAD-D1BB-593A-97CCCD8B4454}"/>
                </a:ext>
              </a:extLst>
            </p:cNvPr>
            <p:cNvSpPr/>
            <p:nvPr/>
          </p:nvSpPr>
          <p:spPr>
            <a:xfrm>
              <a:off x="8299450" y="3664356"/>
              <a:ext cx="3018272" cy="1366938"/>
            </a:xfrm>
            <a:prstGeom prst="roundRect">
              <a:avLst>
                <a:gd name="adj" fmla="val 13736"/>
              </a:avLst>
            </a:prstGeom>
            <a:solidFill>
              <a:schemeClr val="bg1"/>
            </a:solidFill>
            <a:ln>
              <a:noFill/>
            </a:ln>
            <a:effectLst>
              <a:outerShdw blurRad="330200" dist="203200" dir="2700000" sx="91000" sy="91000" algn="tl" rotWithShape="0">
                <a:schemeClr val="tx2">
                  <a:alpha val="2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5760" rtlCol="0" anchor="t" anchorCtr="0"/>
            <a:lstStyle/>
            <a:p>
              <a:pPr>
                <a:spcAft>
                  <a:spcPts val="600"/>
                </a:spcAft>
              </a:pPr>
              <a:r>
                <a:rPr lang="es-PE" sz="1100" b="1" dirty="0">
                  <a:solidFill>
                    <a:schemeClr val="tx2"/>
                  </a:solidFill>
                  <a:latin typeface="Montserrat" panose="00000500000000000000" pitchFamily="50" charset="0"/>
                </a:rPr>
                <a:t>11. Protección de Contenido</a:t>
              </a:r>
            </a:p>
            <a:p>
              <a:pPr marL="171450" indent="-171450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Incluye la ocultación del texto al intentar imprimir o capturar la pantalla y la desactivación de comandos que permitan copiar y pegar.</a:t>
              </a:r>
            </a:p>
          </p:txBody>
        </p:sp>
        <p:sp>
          <p:nvSpPr>
            <p:cNvPr id="87" name="Rectangle: Rounded Corners 43">
              <a:extLst>
                <a:ext uri="{FF2B5EF4-FFF2-40B4-BE49-F238E27FC236}">
                  <a16:creationId xmlns:a16="http://schemas.microsoft.com/office/drawing/2014/main" id="{D77205C5-84C0-5CD1-158E-B697FF351A4B}"/>
                </a:ext>
              </a:extLst>
            </p:cNvPr>
            <p:cNvSpPr/>
            <p:nvPr/>
          </p:nvSpPr>
          <p:spPr>
            <a:xfrm>
              <a:off x="8436839" y="3772242"/>
              <a:ext cx="805656" cy="206891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0" rtlCol="0" anchor="ctr" anchorCtr="0"/>
            <a:lstStyle/>
            <a:p>
              <a:pPr algn="ctr">
                <a:spcAft>
                  <a:spcPts val="600"/>
                </a:spcAft>
              </a:pPr>
              <a:r>
                <a:rPr lang="en-US" sz="900" dirty="0">
                  <a:solidFill>
                    <a:schemeClr val="bg1"/>
                  </a:solidFill>
                  <a:latin typeface="Montserrat" panose="00000500000000000000" pitchFamily="50" charset="0"/>
                </a:rPr>
                <a:t>Security</a:t>
              </a:r>
            </a:p>
          </p:txBody>
        </p:sp>
      </p:grpSp>
      <p:sp>
        <p:nvSpPr>
          <p:cNvPr id="92" name="Rectangle: Rounded Corners 43">
            <a:extLst>
              <a:ext uri="{FF2B5EF4-FFF2-40B4-BE49-F238E27FC236}">
                <a16:creationId xmlns:a16="http://schemas.microsoft.com/office/drawing/2014/main" id="{F3AE1839-226E-A0CF-A3A2-C2486D719D91}"/>
              </a:ext>
            </a:extLst>
          </p:cNvPr>
          <p:cNvSpPr/>
          <p:nvPr/>
        </p:nvSpPr>
        <p:spPr>
          <a:xfrm>
            <a:off x="9313469" y="5137785"/>
            <a:ext cx="1086209" cy="206891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 anchorCtr="0"/>
          <a:lstStyle/>
          <a:p>
            <a:pPr algn="ctr">
              <a:spcAft>
                <a:spcPts val="600"/>
              </a:spcAft>
            </a:pPr>
            <a:r>
              <a:rPr lang="en-US" sz="900" dirty="0">
                <a:solidFill>
                  <a:schemeClr val="bg1"/>
                </a:solidFill>
                <a:latin typeface="Montserrat" panose="00000500000000000000" pitchFamily="50" charset="0"/>
              </a:rPr>
              <a:t>Anti-</a:t>
            </a:r>
            <a:r>
              <a:rPr lang="en-US" sz="900" dirty="0" err="1">
                <a:solidFill>
                  <a:schemeClr val="bg1"/>
                </a:solidFill>
                <a:latin typeface="Montserrat" panose="00000500000000000000" pitchFamily="50" charset="0"/>
              </a:rPr>
              <a:t>Piratería</a:t>
            </a:r>
            <a:endParaRPr lang="en-US" sz="900" dirty="0">
              <a:solidFill>
                <a:schemeClr val="bg1"/>
              </a:solidFill>
              <a:latin typeface="Montserrat" panose="00000500000000000000" pitchFamily="50" charset="0"/>
            </a:endParaRPr>
          </a:p>
        </p:txBody>
      </p:sp>
      <p:sp>
        <p:nvSpPr>
          <p:cNvPr id="94" name="CuadroTexto 93">
            <a:extLst>
              <a:ext uri="{FF2B5EF4-FFF2-40B4-BE49-F238E27FC236}">
                <a16:creationId xmlns:a16="http://schemas.microsoft.com/office/drawing/2014/main" id="{3942B6D4-FBAD-62C7-D83C-9A1BA7E7B85E}"/>
              </a:ext>
            </a:extLst>
          </p:cNvPr>
          <p:cNvSpPr txBox="1"/>
          <p:nvPr/>
        </p:nvSpPr>
        <p:spPr>
          <a:xfrm>
            <a:off x="-7491770" y="5355114"/>
            <a:ext cx="5004209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s-PE" sz="800" b="1" i="0" dirty="0">
                <a:effectLst/>
                <a:latin typeface="Söhne"/>
              </a:rPr>
              <a:t>11. Protección de Contenido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PE" sz="800" b="1" i="0" dirty="0">
                <a:effectLst/>
                <a:latin typeface="Söhne"/>
              </a:rPr>
              <a:t>Descripción</a:t>
            </a:r>
            <a:r>
              <a:rPr lang="es-PE" sz="800" b="0" i="0" dirty="0">
                <a:effectLst/>
                <a:latin typeface="Söhne"/>
              </a:rPr>
              <a:t>: Funcionalidades avanzadas para salvaguardar el contenido contra la copia no autorizada. Incluye la ocultación del texto al intentar imprimir o capturar la pantalla y la desactivación de comandos que permitan copiar y pegar.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PE" sz="800" b="1" i="0" dirty="0">
                <a:effectLst/>
                <a:latin typeface="Söhne"/>
              </a:rPr>
              <a:t>Etiqueta</a:t>
            </a:r>
            <a:r>
              <a:rPr lang="es-PE" sz="800" b="0" i="0" dirty="0">
                <a:effectLst/>
                <a:latin typeface="Söhne"/>
              </a:rPr>
              <a:t>: Seguridad | Anti-Piratería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PE" sz="800" b="1" i="0" dirty="0">
                <a:effectLst/>
                <a:latin typeface="Söhne"/>
              </a:rPr>
              <a:t>Características</a:t>
            </a:r>
            <a:r>
              <a:rPr lang="es-PE" sz="800" b="0" i="0" dirty="0">
                <a:effectLst/>
                <a:latin typeface="Söhne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s-PE" sz="800" b="0" i="0" dirty="0">
                <a:effectLst/>
                <a:latin typeface="Söhne"/>
              </a:rPr>
              <a:t>Detección de intentos de captura de pantalla y ocultamiento automático del texto.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s-PE" sz="800" b="0" i="0" dirty="0">
                <a:effectLst/>
                <a:latin typeface="Söhne"/>
              </a:rPr>
              <a:t>Desactivación de atajos de teclado y funciones de copiado cuando el contenido está en foco.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s-PE" sz="800" b="0" i="0" dirty="0">
                <a:effectLst/>
                <a:latin typeface="Söhne"/>
              </a:rPr>
              <a:t>Técnicas de ofuscación para dificultar la extracción del código fuente o contenido.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s-PE" sz="800" b="0" i="0" dirty="0">
                <a:effectLst/>
                <a:latin typeface="Söhne"/>
              </a:rPr>
              <a:t>Mensajes de advertencia que informan a los usuarios sobre los derechos de autor y las limitaciones de uso.</a:t>
            </a:r>
          </a:p>
        </p:txBody>
      </p:sp>
    </p:spTree>
    <p:extLst>
      <p:ext uri="{BB962C8B-B14F-4D97-AF65-F5344CB8AC3E}">
        <p14:creationId xmlns:p14="http://schemas.microsoft.com/office/powerpoint/2010/main" val="3907204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0456 -1.48148E-6 L -2.70833E-6 -1.48148E-6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234" y="0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30443 3.7037E-6 L 2.91667E-6 3.7037E-6 " pathEditMode="relative" rAng="0" ptsTypes="AA">
                                      <p:cBhvr>
                                        <p:cTn id="23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221" y="0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5" presetClass="entr" presetSubtype="0" fill="hold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3" grpId="0" animBg="1"/>
      <p:bldP spid="3" grpId="1" animBg="1"/>
      <p:bldP spid="47" grpId="0" animBg="1"/>
      <p:bldP spid="48" grpId="0" animBg="1"/>
      <p:bldP spid="39" grpId="0"/>
      <p:bldP spid="35" grpId="0" animBg="1"/>
      <p:bldP spid="36" grpId="0" animBg="1"/>
      <p:bldP spid="36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: Top Corners Rounded 11">
            <a:extLst>
              <a:ext uri="{FF2B5EF4-FFF2-40B4-BE49-F238E27FC236}">
                <a16:creationId xmlns:a16="http://schemas.microsoft.com/office/drawing/2014/main" id="{1BDC8D4B-12FA-48C6-8DB9-C69C90001661}"/>
              </a:ext>
            </a:extLst>
          </p:cNvPr>
          <p:cNvSpPr/>
          <p:nvPr/>
        </p:nvSpPr>
        <p:spPr>
          <a:xfrm>
            <a:off x="736600" y="660399"/>
            <a:ext cx="3293628" cy="5884157"/>
          </a:xfrm>
          <a:prstGeom prst="round2SameRect">
            <a:avLst>
              <a:gd name="adj1" fmla="val 7509"/>
              <a:gd name="adj2" fmla="val 7762"/>
            </a:avLst>
          </a:prstGeom>
          <a:solidFill>
            <a:schemeClr val="accent2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849EE52C-BEFE-48E1-B7D0-43EEBDA6076A}"/>
              </a:ext>
            </a:extLst>
          </p:cNvPr>
          <p:cNvSpPr/>
          <p:nvPr/>
        </p:nvSpPr>
        <p:spPr bwMode="auto">
          <a:xfrm>
            <a:off x="736600" y="660400"/>
            <a:ext cx="3293628" cy="5884156"/>
          </a:xfrm>
          <a:prstGeom prst="roundRect">
            <a:avLst>
              <a:gd name="adj" fmla="val 7541"/>
            </a:avLst>
          </a:prstGeom>
          <a:noFill/>
          <a:ln w="38100">
            <a:solidFill>
              <a:schemeClr val="accent2"/>
            </a:solidFill>
          </a:ln>
        </p:spPr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708A2134-AE91-470E-93AA-CAA630A5B344}"/>
              </a:ext>
            </a:extLst>
          </p:cNvPr>
          <p:cNvSpPr/>
          <p:nvPr/>
        </p:nvSpPr>
        <p:spPr>
          <a:xfrm>
            <a:off x="874278" y="793444"/>
            <a:ext cx="3018272" cy="1450109"/>
          </a:xfrm>
          <a:prstGeom prst="roundRect">
            <a:avLst>
              <a:gd name="adj" fmla="val 13736"/>
            </a:avLst>
          </a:prstGeom>
          <a:solidFill>
            <a:schemeClr val="bg1"/>
          </a:solidFill>
          <a:ln>
            <a:noFill/>
          </a:ln>
          <a:effectLst>
            <a:outerShdw blurRad="330200" dist="203200" dir="2700000" sx="91000" sy="91000" algn="tl" rotWithShape="0">
              <a:schemeClr val="tx2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5760" rtlCol="0" anchor="t" anchorCtr="0"/>
          <a:lstStyle/>
          <a:p>
            <a:pPr>
              <a:spcAft>
                <a:spcPts val="600"/>
              </a:spcAft>
            </a:pPr>
            <a:r>
              <a:rPr lang="es-PE" sz="1100" b="1" dirty="0">
                <a:solidFill>
                  <a:schemeClr val="tx2"/>
                </a:solidFill>
                <a:latin typeface="Montserrat" panose="00000500000000000000" pitchFamily="50" charset="0"/>
              </a:rPr>
              <a:t>1. Biblioteca Digital y Acceso a Contenidos</a:t>
            </a: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PE" sz="900" dirty="0">
                <a:solidFill>
                  <a:schemeClr val="tx2"/>
                </a:solidFill>
                <a:latin typeface="Montserrat" panose="00000500000000000000" pitchFamily="50" charset="0"/>
              </a:rPr>
              <a:t>Opción para visualizar mis libros y leer.</a:t>
            </a: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PE" sz="900" dirty="0">
                <a:solidFill>
                  <a:schemeClr val="tx2"/>
                </a:solidFill>
                <a:latin typeface="Montserrat" panose="00000500000000000000" pitchFamily="50" charset="0"/>
              </a:rPr>
              <a:t>Capacidad para cargar y acceder a materiales.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DB947869-6C5E-4B5A-A872-726BBAB588A8}"/>
              </a:ext>
            </a:extLst>
          </p:cNvPr>
          <p:cNvSpPr/>
          <p:nvPr/>
        </p:nvSpPr>
        <p:spPr>
          <a:xfrm>
            <a:off x="-996543" y="2773591"/>
            <a:ext cx="805656" cy="206891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 anchorCtr="0"/>
          <a:lstStyle/>
          <a:p>
            <a:pPr algn="ctr">
              <a:spcAft>
                <a:spcPts val="600"/>
              </a:spcAft>
            </a:pPr>
            <a:r>
              <a:rPr lang="en-US" sz="900" dirty="0" err="1">
                <a:solidFill>
                  <a:schemeClr val="bg1"/>
                </a:solidFill>
                <a:latin typeface="Montserrat" panose="00000500000000000000" pitchFamily="50" charset="0"/>
              </a:rPr>
              <a:t>Ganancia</a:t>
            </a:r>
            <a:endParaRPr lang="en-US" sz="900" dirty="0">
              <a:solidFill>
                <a:schemeClr val="bg1"/>
              </a:solidFill>
              <a:latin typeface="Montserrat" panose="00000500000000000000" pitchFamily="50" charset="0"/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F696A150-EDC7-41EA-AC17-3E40D2260697}"/>
              </a:ext>
            </a:extLst>
          </p:cNvPr>
          <p:cNvSpPr/>
          <p:nvPr/>
        </p:nvSpPr>
        <p:spPr>
          <a:xfrm>
            <a:off x="874278" y="2362030"/>
            <a:ext cx="3018272" cy="2455611"/>
          </a:xfrm>
          <a:prstGeom prst="roundRect">
            <a:avLst>
              <a:gd name="adj" fmla="val 13736"/>
            </a:avLst>
          </a:prstGeom>
          <a:solidFill>
            <a:schemeClr val="bg1"/>
          </a:solidFill>
          <a:ln>
            <a:noFill/>
          </a:ln>
          <a:effectLst>
            <a:outerShdw blurRad="330200" dist="203200" dir="2700000" sx="91000" sy="91000" algn="tl" rotWithShape="0">
              <a:schemeClr val="tx2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5760" rtlCol="0" anchor="t" anchorCtr="0"/>
          <a:lstStyle/>
          <a:p>
            <a:pPr>
              <a:spcAft>
                <a:spcPts val="600"/>
              </a:spcAft>
            </a:pPr>
            <a:r>
              <a:rPr lang="es-PE" sz="1100" b="1" dirty="0">
                <a:solidFill>
                  <a:schemeClr val="tx2"/>
                </a:solidFill>
                <a:latin typeface="Montserrat" panose="00000500000000000000" pitchFamily="50" charset="0"/>
              </a:rPr>
              <a:t>2. Herramientas de Lectura Personalizables</a:t>
            </a: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PE" sz="900" dirty="0">
                <a:solidFill>
                  <a:schemeClr val="tx2"/>
                </a:solidFill>
                <a:latin typeface="Montserrat" panose="00000500000000000000" pitchFamily="50" charset="0"/>
              </a:rPr>
              <a:t>Opciones para ajustar el tamaño y estilo de fuente, el espaciado de líneas y el color de fondo.</a:t>
            </a: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PE" sz="900" dirty="0">
                <a:solidFill>
                  <a:schemeClr val="tx2"/>
                </a:solidFill>
                <a:latin typeface="Montserrat" panose="00000500000000000000" pitchFamily="50" charset="0"/>
              </a:rPr>
              <a:t>Opción para ampliar pantalla</a:t>
            </a: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PE" sz="900" dirty="0">
                <a:solidFill>
                  <a:schemeClr val="tx2"/>
                </a:solidFill>
                <a:latin typeface="Montserrat" panose="00000500000000000000" pitchFamily="50" charset="0"/>
              </a:rPr>
              <a:t>Marcadores de subrayado de página, notas en textos seleccionados destacados para marcar secciones importantes. </a:t>
            </a: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PE" sz="900" dirty="0">
                <a:solidFill>
                  <a:schemeClr val="tx2"/>
                </a:solidFill>
                <a:latin typeface="Montserrat" panose="00000500000000000000" pitchFamily="50" charset="0"/>
              </a:rPr>
              <a:t>Opción para mostrar u ocultar marcadores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E56B0535-4391-4A83-A457-89BE0473CA19}"/>
              </a:ext>
            </a:extLst>
          </p:cNvPr>
          <p:cNvSpPr/>
          <p:nvPr/>
        </p:nvSpPr>
        <p:spPr>
          <a:xfrm>
            <a:off x="-890335" y="2411717"/>
            <a:ext cx="805656" cy="20689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 anchorCtr="0"/>
          <a:lstStyle/>
          <a:p>
            <a:pPr algn="ctr">
              <a:spcAft>
                <a:spcPts val="600"/>
              </a:spcAft>
            </a:pPr>
            <a:r>
              <a:rPr lang="en-US" sz="900" dirty="0">
                <a:solidFill>
                  <a:schemeClr val="bg1"/>
                </a:solidFill>
                <a:latin typeface="Montserrat" panose="00000500000000000000" pitchFamily="50" charset="0"/>
              </a:rPr>
              <a:t>Security</a:t>
            </a:r>
          </a:p>
        </p:txBody>
      </p:sp>
      <p:sp>
        <p:nvSpPr>
          <p:cNvPr id="47" name="Rectangle: Top Corners Rounded 46">
            <a:extLst>
              <a:ext uri="{FF2B5EF4-FFF2-40B4-BE49-F238E27FC236}">
                <a16:creationId xmlns:a16="http://schemas.microsoft.com/office/drawing/2014/main" id="{B510787D-5AE0-4CF5-A0A4-702226D4B212}"/>
              </a:ext>
            </a:extLst>
          </p:cNvPr>
          <p:cNvSpPr/>
          <p:nvPr/>
        </p:nvSpPr>
        <p:spPr>
          <a:xfrm>
            <a:off x="4449186" y="177801"/>
            <a:ext cx="3293628" cy="6366756"/>
          </a:xfrm>
          <a:prstGeom prst="round2SameRect">
            <a:avLst>
              <a:gd name="adj1" fmla="val 7509"/>
              <a:gd name="adj2" fmla="val 11941"/>
            </a:avLst>
          </a:prstGeom>
          <a:solidFill>
            <a:schemeClr val="accent3">
              <a:lumMod val="60000"/>
              <a:lumOff val="4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165A72C0-D1B8-4FD2-BFB2-D736D4EE199C}"/>
              </a:ext>
            </a:extLst>
          </p:cNvPr>
          <p:cNvSpPr/>
          <p:nvPr/>
        </p:nvSpPr>
        <p:spPr bwMode="auto">
          <a:xfrm>
            <a:off x="4449186" y="177801"/>
            <a:ext cx="3293628" cy="6366756"/>
          </a:xfrm>
          <a:prstGeom prst="roundRect">
            <a:avLst>
              <a:gd name="adj" fmla="val 7541"/>
            </a:avLst>
          </a:prstGeom>
          <a:noFill/>
          <a:ln w="38100">
            <a:solidFill>
              <a:schemeClr val="accent3"/>
            </a:solidFill>
          </a:ln>
        </p:spPr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C9F988C-2DFE-40F6-8314-2E8F7E769222}"/>
              </a:ext>
            </a:extLst>
          </p:cNvPr>
          <p:cNvSpPr txBox="1"/>
          <p:nvPr/>
        </p:nvSpPr>
        <p:spPr>
          <a:xfrm>
            <a:off x="740273" y="128777"/>
            <a:ext cx="3015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err="1">
                <a:solidFill>
                  <a:schemeClr val="accent2"/>
                </a:solidFill>
                <a:latin typeface="Montserrat" panose="00000500000000000000" pitchFamily="50" charset="0"/>
              </a:rPr>
              <a:t>Funcionalidades</a:t>
            </a:r>
            <a:r>
              <a:rPr lang="en-US" b="1" dirty="0">
                <a:solidFill>
                  <a:schemeClr val="accent2"/>
                </a:solidFill>
                <a:latin typeface="Montserrat" panose="00000500000000000000" pitchFamily="50" charset="0"/>
              </a:rPr>
              <a:t> Nueva</a:t>
            </a:r>
            <a:endParaRPr lang="en-US" b="1" dirty="0">
              <a:solidFill>
                <a:schemeClr val="accent3">
                  <a:lumMod val="75000"/>
                </a:schemeClr>
              </a:solidFill>
              <a:latin typeface="Montserrat" panose="00000500000000000000" pitchFamily="50" charset="0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7E1E3B72-E68F-4113-BDBA-A0BA8A9C466E}"/>
              </a:ext>
            </a:extLst>
          </p:cNvPr>
          <p:cNvGrpSpPr/>
          <p:nvPr/>
        </p:nvGrpSpPr>
        <p:grpSpPr>
          <a:xfrm>
            <a:off x="-3258648" y="3510822"/>
            <a:ext cx="3067761" cy="1306819"/>
            <a:chOff x="-158550" y="814138"/>
            <a:chExt cx="3067761" cy="1306819"/>
          </a:xfrm>
        </p:grpSpPr>
        <p:sp>
          <p:nvSpPr>
            <p:cNvPr id="42" name="Rectangle: Rounded Corners 41">
              <a:extLst>
                <a:ext uri="{FF2B5EF4-FFF2-40B4-BE49-F238E27FC236}">
                  <a16:creationId xmlns:a16="http://schemas.microsoft.com/office/drawing/2014/main" id="{5E5DC490-E6A1-44A2-9169-4D03212C9407}"/>
                </a:ext>
              </a:extLst>
            </p:cNvPr>
            <p:cNvSpPr/>
            <p:nvPr/>
          </p:nvSpPr>
          <p:spPr>
            <a:xfrm>
              <a:off x="-158550" y="814138"/>
              <a:ext cx="3018272" cy="1306819"/>
            </a:xfrm>
            <a:prstGeom prst="roundRect">
              <a:avLst>
                <a:gd name="adj" fmla="val 13736"/>
              </a:avLst>
            </a:prstGeom>
            <a:solidFill>
              <a:schemeClr val="bg1"/>
            </a:solidFill>
            <a:ln>
              <a:noFill/>
            </a:ln>
            <a:effectLst>
              <a:outerShdw blurRad="330200" dist="203200" dir="2700000" sx="91000" sy="91000" algn="tl" rotWithShape="0">
                <a:schemeClr val="tx2">
                  <a:alpha val="2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5760" rtlCol="0" anchor="t" anchorCtr="0"/>
            <a:lstStyle/>
            <a:p>
              <a:pPr>
                <a:spcAft>
                  <a:spcPts val="600"/>
                </a:spcAft>
              </a:pPr>
              <a:r>
                <a:rPr lang="en-US" sz="1100" b="1" dirty="0" err="1">
                  <a:solidFill>
                    <a:schemeClr val="tx2"/>
                  </a:solidFill>
                  <a:latin typeface="Montserrat" panose="00000500000000000000" pitchFamily="50" charset="0"/>
                </a:rPr>
                <a:t>Badgification</a:t>
              </a:r>
              <a:endParaRPr lang="en-US" sz="1100" b="1" dirty="0">
                <a:solidFill>
                  <a:schemeClr val="tx2"/>
                </a:solidFill>
                <a:latin typeface="Montserrat" panose="00000500000000000000" pitchFamily="50" charset="0"/>
              </a:endParaRPr>
            </a:p>
            <a:p>
              <a:pPr>
                <a:lnSpc>
                  <a:spcPts val="1300"/>
                </a:lnSpc>
                <a:spcAft>
                  <a:spcPts val="600"/>
                </a:spcAft>
              </a:pPr>
              <a:r>
                <a:rPr lang="en-US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Establish a game/incentive system to motivate users to add more items to their </a:t>
              </a:r>
              <a:r>
                <a:rPr lang="en-US" sz="900" dirty="0" err="1">
                  <a:solidFill>
                    <a:schemeClr val="tx2"/>
                  </a:solidFill>
                  <a:latin typeface="Montserrat" panose="00000500000000000000" pitchFamily="50" charset="0"/>
                </a:rPr>
                <a:t>wishlist</a:t>
              </a:r>
              <a:r>
                <a:rPr lang="en-US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.</a:t>
              </a:r>
            </a:p>
          </p:txBody>
        </p:sp>
        <p:sp>
          <p:nvSpPr>
            <p:cNvPr id="43" name="Rectangle: Rounded Corners 42">
              <a:extLst>
                <a:ext uri="{FF2B5EF4-FFF2-40B4-BE49-F238E27FC236}">
                  <a16:creationId xmlns:a16="http://schemas.microsoft.com/office/drawing/2014/main" id="{727AF23B-03F5-4F9A-A77D-972FAF4CC559}"/>
                </a:ext>
              </a:extLst>
            </p:cNvPr>
            <p:cNvSpPr/>
            <p:nvPr/>
          </p:nvSpPr>
          <p:spPr>
            <a:xfrm>
              <a:off x="1026319" y="911922"/>
              <a:ext cx="1007052" cy="206891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0" rtlCol="0" anchor="ctr" anchorCtr="0"/>
            <a:lstStyle/>
            <a:p>
              <a:pPr algn="ctr">
                <a:spcAft>
                  <a:spcPts val="600"/>
                </a:spcAft>
              </a:pPr>
              <a:r>
                <a:rPr lang="en-US" sz="900" dirty="0">
                  <a:solidFill>
                    <a:schemeClr val="bg1"/>
                  </a:solidFill>
                  <a:latin typeface="Montserrat" panose="00000500000000000000" pitchFamily="50" charset="0"/>
                </a:rPr>
                <a:t>Engagement</a:t>
              </a:r>
            </a:p>
          </p:txBody>
        </p:sp>
        <p:sp>
          <p:nvSpPr>
            <p:cNvPr id="44" name="Rectangle: Rounded Corners 43">
              <a:extLst>
                <a:ext uri="{FF2B5EF4-FFF2-40B4-BE49-F238E27FC236}">
                  <a16:creationId xmlns:a16="http://schemas.microsoft.com/office/drawing/2014/main" id="{A0AE8C72-6827-4519-8817-B77DF2B23CFF}"/>
                </a:ext>
              </a:extLst>
            </p:cNvPr>
            <p:cNvSpPr/>
            <p:nvPr/>
          </p:nvSpPr>
          <p:spPr>
            <a:xfrm>
              <a:off x="2103555" y="911922"/>
              <a:ext cx="805656" cy="206891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0" rtlCol="0" anchor="ctr" anchorCtr="0"/>
            <a:lstStyle/>
            <a:p>
              <a:pPr algn="ctr">
                <a:spcAft>
                  <a:spcPts val="600"/>
                </a:spcAft>
              </a:pPr>
              <a:r>
                <a:rPr lang="en-US" sz="900" dirty="0">
                  <a:solidFill>
                    <a:schemeClr val="bg1"/>
                  </a:solidFill>
                  <a:latin typeface="Montserrat" panose="00000500000000000000" pitchFamily="50" charset="0"/>
                </a:rPr>
                <a:t>Security</a:t>
              </a:r>
            </a:p>
          </p:txBody>
        </p:sp>
      </p:grpSp>
      <p:sp>
        <p:nvSpPr>
          <p:cNvPr id="35" name="Rectangle: Top Corners Rounded 34">
            <a:extLst>
              <a:ext uri="{FF2B5EF4-FFF2-40B4-BE49-F238E27FC236}">
                <a16:creationId xmlns:a16="http://schemas.microsoft.com/office/drawing/2014/main" id="{56E1AB1C-6F6F-49ED-BE4A-C4E9F7C30F0C}"/>
              </a:ext>
            </a:extLst>
          </p:cNvPr>
          <p:cNvSpPr/>
          <p:nvPr/>
        </p:nvSpPr>
        <p:spPr>
          <a:xfrm>
            <a:off x="8161772" y="177799"/>
            <a:ext cx="3293628" cy="6366758"/>
          </a:xfrm>
          <a:prstGeom prst="round2SameRect">
            <a:avLst>
              <a:gd name="adj1" fmla="val 7509"/>
              <a:gd name="adj2" fmla="val 10150"/>
            </a:avLst>
          </a:prstGeom>
          <a:solidFill>
            <a:schemeClr val="accent4">
              <a:lumMod val="60000"/>
              <a:lumOff val="40000"/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6BB0331C-B702-4D00-A6A9-388B585D2736}"/>
              </a:ext>
            </a:extLst>
          </p:cNvPr>
          <p:cNvSpPr/>
          <p:nvPr/>
        </p:nvSpPr>
        <p:spPr bwMode="auto">
          <a:xfrm>
            <a:off x="8161772" y="177799"/>
            <a:ext cx="3293628" cy="6366758"/>
          </a:xfrm>
          <a:prstGeom prst="roundRect">
            <a:avLst>
              <a:gd name="adj" fmla="val 7541"/>
            </a:avLst>
          </a:prstGeom>
          <a:noFill/>
          <a:ln w="38100">
            <a:solidFill>
              <a:schemeClr val="accent4"/>
            </a:solidFill>
          </a:ln>
        </p:spPr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21">
            <a:extLst>
              <a:ext uri="{FF2B5EF4-FFF2-40B4-BE49-F238E27FC236}">
                <a16:creationId xmlns:a16="http://schemas.microsoft.com/office/drawing/2014/main" id="{4A2A7A72-0E52-A2C7-F631-A1B47E61E7C7}"/>
              </a:ext>
            </a:extLst>
          </p:cNvPr>
          <p:cNvSpPr/>
          <p:nvPr/>
        </p:nvSpPr>
        <p:spPr>
          <a:xfrm>
            <a:off x="1020765" y="911922"/>
            <a:ext cx="900079" cy="206891"/>
          </a:xfrm>
          <a:prstGeom prst="roundRect">
            <a:avLst>
              <a:gd name="adj" fmla="val 50000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 anchorCtr="0"/>
          <a:lstStyle/>
          <a:p>
            <a:pPr algn="ctr">
              <a:spcAft>
                <a:spcPts val="600"/>
              </a:spcAft>
            </a:pPr>
            <a:r>
              <a:rPr lang="en-US" sz="900" dirty="0" err="1">
                <a:solidFill>
                  <a:schemeClr val="bg1"/>
                </a:solidFill>
                <a:latin typeface="Montserrat" panose="00000500000000000000" pitchFamily="50" charset="0"/>
              </a:rPr>
              <a:t>Usabilidad</a:t>
            </a:r>
            <a:endParaRPr lang="en-US" sz="900" dirty="0">
              <a:solidFill>
                <a:schemeClr val="bg1"/>
              </a:solidFill>
              <a:latin typeface="Montserrat" panose="00000500000000000000" pitchFamily="50" charset="0"/>
            </a:endParaRPr>
          </a:p>
        </p:txBody>
      </p:sp>
      <p:grpSp>
        <p:nvGrpSpPr>
          <p:cNvPr id="65" name="Grupo 64">
            <a:extLst>
              <a:ext uri="{FF2B5EF4-FFF2-40B4-BE49-F238E27FC236}">
                <a16:creationId xmlns:a16="http://schemas.microsoft.com/office/drawing/2014/main" id="{74DF3D0F-C110-D1F1-EC62-023038365DCE}"/>
              </a:ext>
            </a:extLst>
          </p:cNvPr>
          <p:cNvGrpSpPr/>
          <p:nvPr/>
        </p:nvGrpSpPr>
        <p:grpSpPr>
          <a:xfrm>
            <a:off x="874278" y="4967107"/>
            <a:ext cx="3018272" cy="1386587"/>
            <a:chOff x="874278" y="4270349"/>
            <a:chExt cx="3018272" cy="1124611"/>
          </a:xfrm>
        </p:grpSpPr>
        <p:sp>
          <p:nvSpPr>
            <p:cNvPr id="13" name="Rectangle: Rounded Corners 20">
              <a:extLst>
                <a:ext uri="{FF2B5EF4-FFF2-40B4-BE49-F238E27FC236}">
                  <a16:creationId xmlns:a16="http://schemas.microsoft.com/office/drawing/2014/main" id="{E0706EC3-CE0F-A59B-AB33-9AB7F66AD31C}"/>
                </a:ext>
              </a:extLst>
            </p:cNvPr>
            <p:cNvSpPr/>
            <p:nvPr/>
          </p:nvSpPr>
          <p:spPr>
            <a:xfrm>
              <a:off x="874278" y="4270349"/>
              <a:ext cx="3018272" cy="1124611"/>
            </a:xfrm>
            <a:prstGeom prst="roundRect">
              <a:avLst>
                <a:gd name="adj" fmla="val 13736"/>
              </a:avLst>
            </a:prstGeom>
            <a:solidFill>
              <a:schemeClr val="bg1"/>
            </a:solidFill>
            <a:ln>
              <a:noFill/>
            </a:ln>
            <a:effectLst>
              <a:outerShdw blurRad="330200" dist="203200" dir="2700000" sx="91000" sy="91000" algn="tl" rotWithShape="0">
                <a:schemeClr val="tx2">
                  <a:alpha val="2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5760" rtlCol="0" anchor="t" anchorCtr="0"/>
            <a:lstStyle/>
            <a:p>
              <a:pPr>
                <a:spcAft>
                  <a:spcPts val="600"/>
                </a:spcAft>
              </a:pPr>
              <a:r>
                <a:rPr lang="es-PE" sz="1100" b="1" dirty="0">
                  <a:solidFill>
                    <a:schemeClr val="tx2"/>
                  </a:solidFill>
                  <a:latin typeface="Montserrat" panose="00000500000000000000" pitchFamily="50" charset="0"/>
                </a:rPr>
                <a:t>3. Sincronización entre Dispositivos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Posibilidad de continuar la lectura en diferentes dispositivos desde el punto donde se dejó.</a:t>
              </a:r>
            </a:p>
          </p:txBody>
        </p:sp>
        <p:sp>
          <p:nvSpPr>
            <p:cNvPr id="18" name="Rectangle: Rounded Corners 21">
              <a:extLst>
                <a:ext uri="{FF2B5EF4-FFF2-40B4-BE49-F238E27FC236}">
                  <a16:creationId xmlns:a16="http://schemas.microsoft.com/office/drawing/2014/main" id="{40257B18-4FBA-95F3-97B0-EE08519B4520}"/>
                </a:ext>
              </a:extLst>
            </p:cNvPr>
            <p:cNvSpPr/>
            <p:nvPr/>
          </p:nvSpPr>
          <p:spPr>
            <a:xfrm>
              <a:off x="1026318" y="4348953"/>
              <a:ext cx="900079" cy="206891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0" rtlCol="0" anchor="ctr" anchorCtr="0"/>
            <a:lstStyle/>
            <a:p>
              <a:pPr algn="ctr">
                <a:spcAft>
                  <a:spcPts val="600"/>
                </a:spcAft>
              </a:pPr>
              <a:r>
                <a:rPr lang="en-US" sz="900" dirty="0" err="1">
                  <a:solidFill>
                    <a:schemeClr val="bg1"/>
                  </a:solidFill>
                  <a:latin typeface="Montserrat" panose="00000500000000000000" pitchFamily="50" charset="0"/>
                </a:rPr>
                <a:t>Usabilidad</a:t>
              </a:r>
              <a:endParaRPr lang="en-US" sz="900" dirty="0">
                <a:solidFill>
                  <a:schemeClr val="bg1"/>
                </a:solidFill>
                <a:latin typeface="Montserrat" panose="00000500000000000000" pitchFamily="50" charset="0"/>
              </a:endParaRPr>
            </a:p>
          </p:txBody>
        </p:sp>
      </p:grpSp>
      <p:grpSp>
        <p:nvGrpSpPr>
          <p:cNvPr id="19" name="Grupo 18">
            <a:extLst>
              <a:ext uri="{FF2B5EF4-FFF2-40B4-BE49-F238E27FC236}">
                <a16:creationId xmlns:a16="http://schemas.microsoft.com/office/drawing/2014/main" id="{77EDAC32-B8E9-79D2-2073-148F1BDC1D43}"/>
              </a:ext>
            </a:extLst>
          </p:cNvPr>
          <p:cNvGrpSpPr/>
          <p:nvPr/>
        </p:nvGrpSpPr>
        <p:grpSpPr>
          <a:xfrm>
            <a:off x="4604268" y="293909"/>
            <a:ext cx="3018272" cy="2493864"/>
            <a:chOff x="874278" y="2243554"/>
            <a:chExt cx="3018272" cy="2594634"/>
          </a:xfrm>
        </p:grpSpPr>
        <p:sp>
          <p:nvSpPr>
            <p:cNvPr id="24" name="Rectangle: Rounded Corners 20">
              <a:extLst>
                <a:ext uri="{FF2B5EF4-FFF2-40B4-BE49-F238E27FC236}">
                  <a16:creationId xmlns:a16="http://schemas.microsoft.com/office/drawing/2014/main" id="{50DB5940-6B24-7AE2-0F7E-F1E69759F617}"/>
                </a:ext>
              </a:extLst>
            </p:cNvPr>
            <p:cNvSpPr/>
            <p:nvPr/>
          </p:nvSpPr>
          <p:spPr>
            <a:xfrm>
              <a:off x="874278" y="2243554"/>
              <a:ext cx="3018272" cy="2594634"/>
            </a:xfrm>
            <a:prstGeom prst="roundRect">
              <a:avLst>
                <a:gd name="adj" fmla="val 13736"/>
              </a:avLst>
            </a:prstGeom>
            <a:solidFill>
              <a:schemeClr val="bg1"/>
            </a:solidFill>
            <a:ln>
              <a:noFill/>
            </a:ln>
            <a:effectLst>
              <a:outerShdw blurRad="330200" dist="203200" dir="2700000" sx="91000" sy="91000" algn="tl" rotWithShape="0">
                <a:schemeClr val="tx2">
                  <a:alpha val="2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5760" rtlCol="0" anchor="t" anchorCtr="0"/>
            <a:lstStyle/>
            <a:p>
              <a:pPr>
                <a:spcAft>
                  <a:spcPts val="600"/>
                </a:spcAft>
              </a:pPr>
              <a:r>
                <a:rPr lang="es-PE" sz="1100" b="1" dirty="0">
                  <a:solidFill>
                    <a:schemeClr val="tx2"/>
                  </a:solidFill>
                  <a:latin typeface="Montserrat" panose="00000500000000000000" pitchFamily="50" charset="0"/>
                </a:rPr>
                <a:t>4. Búsqueda y Navegación</a:t>
              </a:r>
            </a:p>
            <a:p>
              <a:pPr marL="171450" indent="-171450">
                <a:spcAft>
                  <a:spcPts val="300"/>
                </a:spcAft>
                <a:buFont typeface="Arial" panose="020B0604020202020204" pitchFamily="34" charset="0"/>
                <a:buChar char="•"/>
              </a:pP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Funcionalidades de búsqueda para encontrar libros </a:t>
              </a:r>
            </a:p>
            <a:p>
              <a:pPr marL="171450" indent="-171450">
                <a:spcAft>
                  <a:spcPts val="300"/>
                </a:spcAft>
                <a:buFont typeface="Arial" panose="020B0604020202020204" pitchFamily="34" charset="0"/>
                <a:buChar char="•"/>
              </a:pP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Opción para buscar contenido específico dentro de los libros.</a:t>
              </a:r>
            </a:p>
            <a:p>
              <a:pPr marL="171450" indent="-171450">
                <a:spcAft>
                  <a:spcPts val="300"/>
                </a:spcAft>
                <a:buFont typeface="Arial" panose="020B0604020202020204" pitchFamily="34" charset="0"/>
                <a:buChar char="•"/>
              </a:pP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Opción navegación dentro de los libros (índice)</a:t>
              </a:r>
            </a:p>
            <a:p>
              <a:pPr marL="171450" indent="-171450">
                <a:spcAft>
                  <a:spcPts val="300"/>
                </a:spcAft>
                <a:buFont typeface="Arial" panose="020B0604020202020204" pitchFamily="34" charset="0"/>
                <a:buChar char="•"/>
              </a:pP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Opción de marcadores (marcar paginas)</a:t>
              </a:r>
            </a:p>
            <a:p>
              <a:pPr marL="171450" indent="-171450">
                <a:spcAft>
                  <a:spcPts val="300"/>
                </a:spcAft>
                <a:buFont typeface="Arial" panose="020B0604020202020204" pitchFamily="34" charset="0"/>
                <a:buChar char="•"/>
              </a:pP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Categorización y filtros para facilitar la navegación por géneros, autores o temas.</a:t>
              </a:r>
            </a:p>
            <a:p>
              <a:pPr marL="171450" indent="-171450">
                <a:spcAft>
                  <a:spcPts val="300"/>
                </a:spcAft>
                <a:buFont typeface="Arial" panose="020B0604020202020204" pitchFamily="34" charset="0"/>
                <a:buChar char="•"/>
              </a:pP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La lista de deseos (guardar sus hallazgos)</a:t>
              </a:r>
            </a:p>
          </p:txBody>
        </p:sp>
        <p:sp>
          <p:nvSpPr>
            <p:cNvPr id="25" name="Rectangle: Rounded Corners 21">
              <a:extLst>
                <a:ext uri="{FF2B5EF4-FFF2-40B4-BE49-F238E27FC236}">
                  <a16:creationId xmlns:a16="http://schemas.microsoft.com/office/drawing/2014/main" id="{586D8059-C823-FDF1-91F1-EAB65325DF8B}"/>
                </a:ext>
              </a:extLst>
            </p:cNvPr>
            <p:cNvSpPr/>
            <p:nvPr/>
          </p:nvSpPr>
          <p:spPr>
            <a:xfrm>
              <a:off x="1026318" y="2362031"/>
              <a:ext cx="900079" cy="206891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0" rtlCol="0" anchor="ctr" anchorCtr="0"/>
            <a:lstStyle/>
            <a:p>
              <a:pPr algn="ctr">
                <a:spcAft>
                  <a:spcPts val="600"/>
                </a:spcAft>
              </a:pPr>
              <a:r>
                <a:rPr lang="en-US" sz="900" dirty="0" err="1">
                  <a:solidFill>
                    <a:schemeClr val="bg1"/>
                  </a:solidFill>
                  <a:latin typeface="Montserrat" panose="00000500000000000000" pitchFamily="50" charset="0"/>
                </a:rPr>
                <a:t>Usabilidad</a:t>
              </a:r>
              <a:endParaRPr lang="en-US" sz="900" dirty="0">
                <a:solidFill>
                  <a:schemeClr val="bg1"/>
                </a:solidFill>
                <a:latin typeface="Montserrat" panose="00000500000000000000" pitchFamily="50" charset="0"/>
              </a:endParaRPr>
            </a:p>
          </p:txBody>
        </p:sp>
      </p:grpSp>
      <p:grpSp>
        <p:nvGrpSpPr>
          <p:cNvPr id="75" name="Grupo 74">
            <a:extLst>
              <a:ext uri="{FF2B5EF4-FFF2-40B4-BE49-F238E27FC236}">
                <a16:creationId xmlns:a16="http://schemas.microsoft.com/office/drawing/2014/main" id="{62B31C17-67FA-5886-9B7A-BC83DFB8B86A}"/>
              </a:ext>
            </a:extLst>
          </p:cNvPr>
          <p:cNvGrpSpPr/>
          <p:nvPr/>
        </p:nvGrpSpPr>
        <p:grpSpPr>
          <a:xfrm>
            <a:off x="4586864" y="2980482"/>
            <a:ext cx="3018272" cy="1567254"/>
            <a:chOff x="4586864" y="3320340"/>
            <a:chExt cx="3018272" cy="1290410"/>
          </a:xfrm>
        </p:grpSpPr>
        <p:sp>
          <p:nvSpPr>
            <p:cNvPr id="32" name="Rectangle: Rounded Corners 20">
              <a:extLst>
                <a:ext uri="{FF2B5EF4-FFF2-40B4-BE49-F238E27FC236}">
                  <a16:creationId xmlns:a16="http://schemas.microsoft.com/office/drawing/2014/main" id="{4AE9073D-43E9-DF64-8DFA-A1E173A5A47C}"/>
                </a:ext>
              </a:extLst>
            </p:cNvPr>
            <p:cNvSpPr/>
            <p:nvPr/>
          </p:nvSpPr>
          <p:spPr>
            <a:xfrm>
              <a:off x="4586864" y="3320340"/>
              <a:ext cx="3018272" cy="1290410"/>
            </a:xfrm>
            <a:prstGeom prst="roundRect">
              <a:avLst>
                <a:gd name="adj" fmla="val 13736"/>
              </a:avLst>
            </a:prstGeom>
            <a:solidFill>
              <a:schemeClr val="bg1"/>
            </a:solidFill>
            <a:ln>
              <a:noFill/>
            </a:ln>
            <a:effectLst>
              <a:outerShdw blurRad="330200" dist="203200" dir="2700000" sx="91000" sy="91000" algn="tl" rotWithShape="0">
                <a:schemeClr val="tx2">
                  <a:alpha val="2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5760" rtlCol="0" anchor="t" anchorCtr="0"/>
            <a:lstStyle/>
            <a:p>
              <a:pPr>
                <a:spcAft>
                  <a:spcPts val="600"/>
                </a:spcAft>
              </a:pPr>
              <a:r>
                <a:rPr lang="es-PE" sz="1100" b="1" dirty="0">
                  <a:solidFill>
                    <a:schemeClr val="tx2"/>
                  </a:solidFill>
                  <a:latin typeface="Montserrat" panose="00000500000000000000" pitchFamily="50" charset="0"/>
                </a:rPr>
                <a:t>5. Opciones de Compra y Suscripción</a:t>
              </a:r>
            </a:p>
            <a:p>
              <a:pPr marL="171450" indent="-171450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Opciones para comprar libros individuales</a:t>
              </a:r>
            </a:p>
            <a:p>
              <a:pPr marL="171450" indent="-171450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Tienda (Lista de libros disponibles para comprar)</a:t>
              </a:r>
            </a:p>
          </p:txBody>
        </p:sp>
        <p:grpSp>
          <p:nvGrpSpPr>
            <p:cNvPr id="74" name="Grupo 73">
              <a:extLst>
                <a:ext uri="{FF2B5EF4-FFF2-40B4-BE49-F238E27FC236}">
                  <a16:creationId xmlns:a16="http://schemas.microsoft.com/office/drawing/2014/main" id="{D468B40E-093A-8503-4D06-C46FACD3A80D}"/>
                </a:ext>
              </a:extLst>
            </p:cNvPr>
            <p:cNvGrpSpPr/>
            <p:nvPr/>
          </p:nvGrpSpPr>
          <p:grpSpPr>
            <a:xfrm>
              <a:off x="4724254" y="3424270"/>
              <a:ext cx="1774574" cy="206891"/>
              <a:chOff x="4724254" y="3424270"/>
              <a:chExt cx="1774574" cy="206891"/>
            </a:xfrm>
          </p:grpSpPr>
          <p:sp>
            <p:nvSpPr>
              <p:cNvPr id="37" name="Rectangle: Rounded Corners 21">
                <a:extLst>
                  <a:ext uri="{FF2B5EF4-FFF2-40B4-BE49-F238E27FC236}">
                    <a16:creationId xmlns:a16="http://schemas.microsoft.com/office/drawing/2014/main" id="{CE7D34A2-F1C9-86E0-6A79-BD3FC1C91FD0}"/>
                  </a:ext>
                </a:extLst>
              </p:cNvPr>
              <p:cNvSpPr/>
              <p:nvPr/>
            </p:nvSpPr>
            <p:spPr>
              <a:xfrm>
                <a:off x="4724254" y="3424270"/>
                <a:ext cx="900079" cy="206891"/>
              </a:xfrm>
              <a:prstGeom prst="roundRect">
                <a:avLst>
                  <a:gd name="adj" fmla="val 50000"/>
                </a:avLst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0" bIns="0" rtlCol="0" anchor="ctr" anchorCtr="0"/>
              <a:lstStyle/>
              <a:p>
                <a:pPr algn="ctr">
                  <a:spcAft>
                    <a:spcPts val="600"/>
                  </a:spcAft>
                </a:pPr>
                <a:r>
                  <a:rPr lang="en-US" sz="900" dirty="0" err="1">
                    <a:solidFill>
                      <a:schemeClr val="bg1"/>
                    </a:solidFill>
                    <a:latin typeface="Montserrat" panose="00000500000000000000" pitchFamily="50" charset="0"/>
                  </a:rPr>
                  <a:t>Usabilidad</a:t>
                </a:r>
                <a:endParaRPr lang="en-US" sz="900" dirty="0">
                  <a:solidFill>
                    <a:schemeClr val="bg1"/>
                  </a:solidFill>
                  <a:latin typeface="Montserrat" panose="00000500000000000000" pitchFamily="50" charset="0"/>
                </a:endParaRPr>
              </a:p>
            </p:txBody>
          </p:sp>
          <p:sp>
            <p:nvSpPr>
              <p:cNvPr id="38" name="Rectangle: Rounded Corners 16">
                <a:extLst>
                  <a:ext uri="{FF2B5EF4-FFF2-40B4-BE49-F238E27FC236}">
                    <a16:creationId xmlns:a16="http://schemas.microsoft.com/office/drawing/2014/main" id="{C5015CBC-30E5-165A-DAB8-1CD2F6066147}"/>
                  </a:ext>
                </a:extLst>
              </p:cNvPr>
              <p:cNvSpPr/>
              <p:nvPr/>
            </p:nvSpPr>
            <p:spPr>
              <a:xfrm>
                <a:off x="5693172" y="3424270"/>
                <a:ext cx="805656" cy="206891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0" bIns="0" rtlCol="0" anchor="ctr" anchorCtr="0"/>
              <a:lstStyle/>
              <a:p>
                <a:pPr algn="ctr">
                  <a:spcAft>
                    <a:spcPts val="600"/>
                  </a:spcAft>
                </a:pPr>
                <a:r>
                  <a:rPr lang="en-US" sz="900" dirty="0" err="1">
                    <a:solidFill>
                      <a:schemeClr val="bg1"/>
                    </a:solidFill>
                    <a:latin typeface="Montserrat" panose="00000500000000000000" pitchFamily="50" charset="0"/>
                  </a:rPr>
                  <a:t>Ganancia</a:t>
                </a:r>
                <a:endParaRPr lang="en-US" sz="900" dirty="0">
                  <a:solidFill>
                    <a:schemeClr val="bg1"/>
                  </a:solidFill>
                  <a:latin typeface="Montserrat" panose="00000500000000000000" pitchFamily="50" charset="0"/>
                </a:endParaRPr>
              </a:p>
            </p:txBody>
          </p:sp>
        </p:grpSp>
      </p:grpSp>
      <p:grpSp>
        <p:nvGrpSpPr>
          <p:cNvPr id="53" name="Grupo 52">
            <a:extLst>
              <a:ext uri="{FF2B5EF4-FFF2-40B4-BE49-F238E27FC236}">
                <a16:creationId xmlns:a16="http://schemas.microsoft.com/office/drawing/2014/main" id="{3AEB0D32-9B53-4BC6-2D24-C92E70AFB12B}"/>
              </a:ext>
            </a:extLst>
          </p:cNvPr>
          <p:cNvGrpSpPr/>
          <p:nvPr/>
        </p:nvGrpSpPr>
        <p:grpSpPr>
          <a:xfrm>
            <a:off x="8299450" y="313443"/>
            <a:ext cx="3018272" cy="955163"/>
            <a:chOff x="4586864" y="3937612"/>
            <a:chExt cx="3018272" cy="955163"/>
          </a:xfrm>
        </p:grpSpPr>
        <p:sp>
          <p:nvSpPr>
            <p:cNvPr id="51" name="Rectangle: Rounded Corners 20">
              <a:extLst>
                <a:ext uri="{FF2B5EF4-FFF2-40B4-BE49-F238E27FC236}">
                  <a16:creationId xmlns:a16="http://schemas.microsoft.com/office/drawing/2014/main" id="{29D1E6E7-BCA7-8E09-95B3-F643CD511BE7}"/>
                </a:ext>
              </a:extLst>
            </p:cNvPr>
            <p:cNvSpPr/>
            <p:nvPr/>
          </p:nvSpPr>
          <p:spPr>
            <a:xfrm>
              <a:off x="4586864" y="3937612"/>
              <a:ext cx="3018272" cy="955163"/>
            </a:xfrm>
            <a:prstGeom prst="roundRect">
              <a:avLst>
                <a:gd name="adj" fmla="val 13736"/>
              </a:avLst>
            </a:prstGeom>
            <a:solidFill>
              <a:schemeClr val="bg1"/>
            </a:solidFill>
            <a:ln>
              <a:noFill/>
            </a:ln>
            <a:effectLst>
              <a:outerShdw blurRad="330200" dist="203200" dir="2700000" sx="91000" sy="91000" algn="tl" rotWithShape="0">
                <a:schemeClr val="tx2">
                  <a:alpha val="2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5760" rtlCol="0" anchor="t" anchorCtr="0"/>
            <a:lstStyle/>
            <a:p>
              <a:pPr>
                <a:spcAft>
                  <a:spcPts val="600"/>
                </a:spcAft>
              </a:pPr>
              <a:r>
                <a:rPr lang="es-PE" sz="1100" b="1" dirty="0">
                  <a:solidFill>
                    <a:schemeClr val="tx2"/>
                  </a:solidFill>
                  <a:latin typeface="Montserrat" panose="00000500000000000000" pitchFamily="50" charset="0"/>
                </a:rPr>
                <a:t>7. Soporte Multilingüe</a:t>
              </a:r>
            </a:p>
            <a:p>
              <a:pPr>
                <a:spcAft>
                  <a:spcPts val="600"/>
                </a:spcAft>
              </a:pP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Disponibilidad de libros en varios idiomas.</a:t>
              </a:r>
            </a:p>
          </p:txBody>
        </p:sp>
        <p:sp>
          <p:nvSpPr>
            <p:cNvPr id="52" name="Rectangle: Rounded Corners 21">
              <a:extLst>
                <a:ext uri="{FF2B5EF4-FFF2-40B4-BE49-F238E27FC236}">
                  <a16:creationId xmlns:a16="http://schemas.microsoft.com/office/drawing/2014/main" id="{DFB4447F-FDCF-DA41-2E25-CB7661BA74B8}"/>
                </a:ext>
              </a:extLst>
            </p:cNvPr>
            <p:cNvSpPr/>
            <p:nvPr/>
          </p:nvSpPr>
          <p:spPr>
            <a:xfrm>
              <a:off x="4724253" y="4029057"/>
              <a:ext cx="900079" cy="206891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0" rtlCol="0" anchor="ctr" anchorCtr="0"/>
            <a:lstStyle/>
            <a:p>
              <a:pPr algn="ctr">
                <a:spcAft>
                  <a:spcPts val="600"/>
                </a:spcAft>
              </a:pPr>
              <a:r>
                <a:rPr lang="en-US" sz="900" dirty="0" err="1">
                  <a:solidFill>
                    <a:schemeClr val="bg1"/>
                  </a:solidFill>
                  <a:latin typeface="Montserrat" panose="00000500000000000000" pitchFamily="50" charset="0"/>
                </a:rPr>
                <a:t>Usabilidad</a:t>
              </a:r>
              <a:endParaRPr lang="en-US" sz="900" dirty="0">
                <a:solidFill>
                  <a:schemeClr val="bg1"/>
                </a:solidFill>
                <a:latin typeface="Montserrat" panose="00000500000000000000" pitchFamily="50" charset="0"/>
              </a:endParaRPr>
            </a:p>
          </p:txBody>
        </p:sp>
      </p:grpSp>
      <p:grpSp>
        <p:nvGrpSpPr>
          <p:cNvPr id="79" name="Grupo 78">
            <a:extLst>
              <a:ext uri="{FF2B5EF4-FFF2-40B4-BE49-F238E27FC236}">
                <a16:creationId xmlns:a16="http://schemas.microsoft.com/office/drawing/2014/main" id="{D9CF9FAC-8E42-D7FE-3F4B-72F0A4F3DC99}"/>
              </a:ext>
            </a:extLst>
          </p:cNvPr>
          <p:cNvGrpSpPr/>
          <p:nvPr/>
        </p:nvGrpSpPr>
        <p:grpSpPr>
          <a:xfrm>
            <a:off x="4567603" y="4817641"/>
            <a:ext cx="3018272" cy="1457011"/>
            <a:chOff x="8299450" y="825331"/>
            <a:chExt cx="3018272" cy="1457011"/>
          </a:xfrm>
        </p:grpSpPr>
        <p:sp>
          <p:nvSpPr>
            <p:cNvPr id="55" name="Rectangle: Rounded Corners 20">
              <a:extLst>
                <a:ext uri="{FF2B5EF4-FFF2-40B4-BE49-F238E27FC236}">
                  <a16:creationId xmlns:a16="http://schemas.microsoft.com/office/drawing/2014/main" id="{4A0EAC24-2C44-825E-6849-4A1F5454AA63}"/>
                </a:ext>
              </a:extLst>
            </p:cNvPr>
            <p:cNvSpPr/>
            <p:nvPr/>
          </p:nvSpPr>
          <p:spPr>
            <a:xfrm>
              <a:off x="8299450" y="825331"/>
              <a:ext cx="3018272" cy="1457011"/>
            </a:xfrm>
            <a:prstGeom prst="roundRect">
              <a:avLst>
                <a:gd name="adj" fmla="val 13736"/>
              </a:avLst>
            </a:prstGeom>
            <a:solidFill>
              <a:schemeClr val="bg1"/>
            </a:solidFill>
            <a:ln>
              <a:noFill/>
            </a:ln>
            <a:effectLst>
              <a:outerShdw blurRad="330200" dist="203200" dir="2700000" sx="91000" sy="91000" algn="tl" rotWithShape="0">
                <a:schemeClr val="tx2">
                  <a:alpha val="2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5760" rtlCol="0" anchor="t" anchorCtr="0"/>
            <a:lstStyle/>
            <a:p>
              <a:pPr>
                <a:spcAft>
                  <a:spcPts val="600"/>
                </a:spcAft>
              </a:pPr>
              <a:r>
                <a:rPr lang="es-PE" sz="1100" b="1" dirty="0">
                  <a:solidFill>
                    <a:schemeClr val="tx2"/>
                  </a:solidFill>
                  <a:latin typeface="Montserrat" panose="00000500000000000000" pitchFamily="50" charset="0"/>
                </a:rPr>
                <a:t>6. Reseñas y Recomendaciones</a:t>
              </a:r>
            </a:p>
            <a:p>
              <a:pPr marL="171450" indent="-171450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Sección de reseñas de usuarios y valoración libros</a:t>
              </a:r>
            </a:p>
            <a:p>
              <a:pPr marL="171450" indent="-171450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Recomendaciones basadas en el historial de lectura.</a:t>
              </a:r>
            </a:p>
          </p:txBody>
        </p:sp>
        <p:sp>
          <p:nvSpPr>
            <p:cNvPr id="56" name="Rectangle: Rounded Corners 21">
              <a:extLst>
                <a:ext uri="{FF2B5EF4-FFF2-40B4-BE49-F238E27FC236}">
                  <a16:creationId xmlns:a16="http://schemas.microsoft.com/office/drawing/2014/main" id="{64265E2D-3214-5A4E-0E98-0CB6C71BE205}"/>
                </a:ext>
              </a:extLst>
            </p:cNvPr>
            <p:cNvSpPr/>
            <p:nvPr/>
          </p:nvSpPr>
          <p:spPr>
            <a:xfrm>
              <a:off x="8413390" y="946741"/>
              <a:ext cx="900079" cy="206891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0" rtlCol="0" anchor="ctr" anchorCtr="0"/>
            <a:lstStyle/>
            <a:p>
              <a:pPr algn="ctr">
                <a:spcAft>
                  <a:spcPts val="600"/>
                </a:spcAft>
              </a:pPr>
              <a:r>
                <a:rPr lang="en-US" sz="900" dirty="0" err="1">
                  <a:solidFill>
                    <a:schemeClr val="bg1"/>
                  </a:solidFill>
                  <a:latin typeface="Montserrat" panose="00000500000000000000" pitchFamily="50" charset="0"/>
                </a:rPr>
                <a:t>Usabilidad</a:t>
              </a:r>
              <a:endParaRPr lang="en-US" sz="900" dirty="0">
                <a:solidFill>
                  <a:schemeClr val="bg1"/>
                </a:solidFill>
                <a:latin typeface="Montserrat" panose="00000500000000000000" pitchFamily="50" charset="0"/>
              </a:endParaRPr>
            </a:p>
          </p:txBody>
        </p:sp>
      </p:grpSp>
      <p:grpSp>
        <p:nvGrpSpPr>
          <p:cNvPr id="80" name="Grupo 79">
            <a:extLst>
              <a:ext uri="{FF2B5EF4-FFF2-40B4-BE49-F238E27FC236}">
                <a16:creationId xmlns:a16="http://schemas.microsoft.com/office/drawing/2014/main" id="{974B9B93-DF93-97C5-B254-462B1EBD1738}"/>
              </a:ext>
            </a:extLst>
          </p:cNvPr>
          <p:cNvGrpSpPr/>
          <p:nvPr/>
        </p:nvGrpSpPr>
        <p:grpSpPr>
          <a:xfrm>
            <a:off x="8299450" y="1411186"/>
            <a:ext cx="3018272" cy="1146658"/>
            <a:chOff x="8299450" y="2392407"/>
            <a:chExt cx="3018272" cy="1146658"/>
          </a:xfrm>
        </p:grpSpPr>
        <p:sp>
          <p:nvSpPr>
            <p:cNvPr id="57" name="Rectangle: Rounded Corners 20">
              <a:extLst>
                <a:ext uri="{FF2B5EF4-FFF2-40B4-BE49-F238E27FC236}">
                  <a16:creationId xmlns:a16="http://schemas.microsoft.com/office/drawing/2014/main" id="{7C500474-D26E-F892-87EB-6786D724075B}"/>
                </a:ext>
              </a:extLst>
            </p:cNvPr>
            <p:cNvSpPr/>
            <p:nvPr/>
          </p:nvSpPr>
          <p:spPr>
            <a:xfrm>
              <a:off x="8299450" y="2392407"/>
              <a:ext cx="3018272" cy="1146658"/>
            </a:xfrm>
            <a:prstGeom prst="roundRect">
              <a:avLst>
                <a:gd name="adj" fmla="val 13736"/>
              </a:avLst>
            </a:prstGeom>
            <a:solidFill>
              <a:schemeClr val="bg1"/>
            </a:solidFill>
            <a:ln>
              <a:noFill/>
            </a:ln>
            <a:effectLst>
              <a:outerShdw blurRad="330200" dist="203200" dir="2700000" sx="91000" sy="91000" algn="tl" rotWithShape="0">
                <a:schemeClr val="tx2">
                  <a:alpha val="2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5760" rtlCol="0" anchor="t" anchorCtr="0"/>
            <a:lstStyle/>
            <a:p>
              <a:pPr>
                <a:spcAft>
                  <a:spcPts val="600"/>
                </a:spcAft>
              </a:pPr>
              <a:r>
                <a:rPr lang="es-PE" sz="1100" b="1" dirty="0">
                  <a:solidFill>
                    <a:schemeClr val="tx2"/>
                  </a:solidFill>
                  <a:latin typeface="Montserrat" panose="00000500000000000000" pitchFamily="50" charset="0"/>
                </a:rPr>
                <a:t>8. Integraciones y Compatibilidad</a:t>
              </a:r>
            </a:p>
            <a:p>
              <a:pPr marL="171450" indent="-171450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Integración con otros servicios, como redes sociales.(compartir)</a:t>
              </a:r>
            </a:p>
          </p:txBody>
        </p:sp>
        <p:sp>
          <p:nvSpPr>
            <p:cNvPr id="58" name="Rectangle: Rounded Corners 21">
              <a:extLst>
                <a:ext uri="{FF2B5EF4-FFF2-40B4-BE49-F238E27FC236}">
                  <a16:creationId xmlns:a16="http://schemas.microsoft.com/office/drawing/2014/main" id="{4B62211F-1B76-67D8-AD9D-854AEB3ABCFC}"/>
                </a:ext>
              </a:extLst>
            </p:cNvPr>
            <p:cNvSpPr/>
            <p:nvPr/>
          </p:nvSpPr>
          <p:spPr>
            <a:xfrm>
              <a:off x="8413390" y="2518831"/>
              <a:ext cx="900079" cy="206891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0" rtlCol="0" anchor="ctr" anchorCtr="0"/>
            <a:lstStyle/>
            <a:p>
              <a:pPr algn="ctr">
                <a:spcAft>
                  <a:spcPts val="600"/>
                </a:spcAft>
              </a:pPr>
              <a:r>
                <a:rPr lang="en-US" sz="900" dirty="0" err="1">
                  <a:solidFill>
                    <a:schemeClr val="bg1"/>
                  </a:solidFill>
                  <a:latin typeface="Montserrat" panose="00000500000000000000" pitchFamily="50" charset="0"/>
                </a:rPr>
                <a:t>Usabilidad</a:t>
              </a:r>
              <a:endParaRPr lang="en-US" sz="900" dirty="0">
                <a:solidFill>
                  <a:schemeClr val="bg1"/>
                </a:solidFill>
                <a:latin typeface="Montserrat" panose="00000500000000000000" pitchFamily="50" charset="0"/>
              </a:endParaRPr>
            </a:p>
          </p:txBody>
        </p:sp>
        <p:sp>
          <p:nvSpPr>
            <p:cNvPr id="59" name="Rectangle: Rounded Corners 33">
              <a:extLst>
                <a:ext uri="{FF2B5EF4-FFF2-40B4-BE49-F238E27FC236}">
                  <a16:creationId xmlns:a16="http://schemas.microsoft.com/office/drawing/2014/main" id="{EA27167C-7754-218E-3B96-BFE1A2605A5D}"/>
                </a:ext>
              </a:extLst>
            </p:cNvPr>
            <p:cNvSpPr/>
            <p:nvPr/>
          </p:nvSpPr>
          <p:spPr>
            <a:xfrm>
              <a:off x="9351569" y="2515956"/>
              <a:ext cx="1048109" cy="206891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0" rtlCol="0" anchor="ctr" anchorCtr="0"/>
            <a:lstStyle/>
            <a:p>
              <a:pPr algn="ctr">
                <a:spcAft>
                  <a:spcPts val="600"/>
                </a:spcAft>
              </a:pPr>
              <a:r>
                <a:rPr lang="en-US" sz="900" dirty="0">
                  <a:solidFill>
                    <a:schemeClr val="bg1"/>
                  </a:solidFill>
                  <a:latin typeface="Montserrat" panose="00000500000000000000" pitchFamily="50" charset="0"/>
                </a:rPr>
                <a:t>Engagement</a:t>
              </a:r>
            </a:p>
          </p:txBody>
        </p:sp>
      </p:grpSp>
      <p:grpSp>
        <p:nvGrpSpPr>
          <p:cNvPr id="81" name="Grupo 80">
            <a:extLst>
              <a:ext uri="{FF2B5EF4-FFF2-40B4-BE49-F238E27FC236}">
                <a16:creationId xmlns:a16="http://schemas.microsoft.com/office/drawing/2014/main" id="{A7136A0F-67ED-3F5C-3B6E-0F4F6F660F8A}"/>
              </a:ext>
            </a:extLst>
          </p:cNvPr>
          <p:cNvGrpSpPr/>
          <p:nvPr/>
        </p:nvGrpSpPr>
        <p:grpSpPr>
          <a:xfrm>
            <a:off x="8299450" y="2685630"/>
            <a:ext cx="3018272" cy="1146658"/>
            <a:chOff x="8299450" y="3664355"/>
            <a:chExt cx="3018272" cy="1146658"/>
          </a:xfrm>
        </p:grpSpPr>
        <p:grpSp>
          <p:nvGrpSpPr>
            <p:cNvPr id="61" name="Grupo 60">
              <a:extLst>
                <a:ext uri="{FF2B5EF4-FFF2-40B4-BE49-F238E27FC236}">
                  <a16:creationId xmlns:a16="http://schemas.microsoft.com/office/drawing/2014/main" id="{FAC39619-1E62-12B0-808F-C6C949081C12}"/>
                </a:ext>
              </a:extLst>
            </p:cNvPr>
            <p:cNvGrpSpPr/>
            <p:nvPr/>
          </p:nvGrpSpPr>
          <p:grpSpPr>
            <a:xfrm>
              <a:off x="8299450" y="3664355"/>
              <a:ext cx="3018272" cy="1146658"/>
              <a:chOff x="4586864" y="4310374"/>
              <a:chExt cx="3018272" cy="1029875"/>
            </a:xfrm>
          </p:grpSpPr>
          <p:sp>
            <p:nvSpPr>
              <p:cNvPr id="62" name="Rectangle: Rounded Corners 20">
                <a:extLst>
                  <a:ext uri="{FF2B5EF4-FFF2-40B4-BE49-F238E27FC236}">
                    <a16:creationId xmlns:a16="http://schemas.microsoft.com/office/drawing/2014/main" id="{222AA5DC-EA29-DD4F-E14F-E106CDE30928}"/>
                  </a:ext>
                </a:extLst>
              </p:cNvPr>
              <p:cNvSpPr/>
              <p:nvPr/>
            </p:nvSpPr>
            <p:spPr>
              <a:xfrm>
                <a:off x="4586864" y="4310374"/>
                <a:ext cx="3018272" cy="1029875"/>
              </a:xfrm>
              <a:prstGeom prst="roundRect">
                <a:avLst>
                  <a:gd name="adj" fmla="val 13736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330200" dist="203200" dir="2700000" sx="91000" sy="91000" algn="tl" rotWithShape="0">
                  <a:schemeClr val="tx2">
                    <a:alpha val="2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365760" rtlCol="0" anchor="t" anchorCtr="0"/>
              <a:lstStyle/>
              <a:p>
                <a:pPr>
                  <a:spcAft>
                    <a:spcPts val="600"/>
                  </a:spcAft>
                </a:pPr>
                <a:r>
                  <a:rPr lang="es-PE" sz="1100" b="1" dirty="0">
                    <a:solidFill>
                      <a:schemeClr val="tx2"/>
                    </a:solidFill>
                    <a:latin typeface="Montserrat" panose="00000500000000000000" pitchFamily="50" charset="0"/>
                  </a:rPr>
                  <a:t>9. Registro &amp; </a:t>
                </a:r>
                <a:r>
                  <a:rPr lang="es-PE" sz="1100" b="1" dirty="0" err="1">
                    <a:solidFill>
                      <a:schemeClr val="tx2"/>
                    </a:solidFill>
                    <a:latin typeface="Montserrat" panose="00000500000000000000" pitchFamily="50" charset="0"/>
                  </a:rPr>
                  <a:t>Login</a:t>
                </a:r>
                <a:endParaRPr lang="es-PE" sz="1100" b="1" dirty="0">
                  <a:solidFill>
                    <a:schemeClr val="tx2"/>
                  </a:solidFill>
                  <a:latin typeface="Montserrat" panose="00000500000000000000" pitchFamily="50" charset="0"/>
                </a:endParaRPr>
              </a:p>
              <a:p>
                <a:pPr marL="171450" indent="-1714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s-PE" sz="900" dirty="0">
                    <a:solidFill>
                      <a:schemeClr val="tx2"/>
                    </a:solidFill>
                    <a:latin typeface="Montserrat" panose="00000500000000000000" pitchFamily="50" charset="0"/>
                  </a:rPr>
                  <a:t>Integración con </a:t>
                </a:r>
                <a:r>
                  <a:rPr lang="es-PE" sz="900" dirty="0" err="1">
                    <a:solidFill>
                      <a:schemeClr val="tx2"/>
                    </a:solidFill>
                    <a:latin typeface="Montserrat" panose="00000500000000000000" pitchFamily="50" charset="0"/>
                  </a:rPr>
                  <a:t>Cognito</a:t>
                </a:r>
                <a:r>
                  <a:rPr lang="es-PE" sz="900" dirty="0">
                    <a:solidFill>
                      <a:schemeClr val="tx2"/>
                    </a:solidFill>
                    <a:latin typeface="Montserrat" panose="00000500000000000000" pitchFamily="50" charset="0"/>
                  </a:rPr>
                  <a:t> AWS</a:t>
                </a:r>
              </a:p>
              <a:p>
                <a:pPr marL="171450" indent="-1714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s-PE" sz="900" dirty="0">
                    <a:solidFill>
                      <a:schemeClr val="tx2"/>
                    </a:solidFill>
                    <a:latin typeface="Montserrat" panose="00000500000000000000" pitchFamily="50" charset="0"/>
                  </a:rPr>
                  <a:t>Integración con Active </a:t>
                </a:r>
                <a:r>
                  <a:rPr lang="es-PE" sz="900" dirty="0" err="1">
                    <a:solidFill>
                      <a:schemeClr val="tx2"/>
                    </a:solidFill>
                    <a:latin typeface="Montserrat" panose="00000500000000000000" pitchFamily="50" charset="0"/>
                  </a:rPr>
                  <a:t>directory</a:t>
                </a:r>
                <a:endParaRPr lang="es-PE" sz="900" dirty="0">
                  <a:solidFill>
                    <a:schemeClr val="tx2"/>
                  </a:solidFill>
                  <a:latin typeface="Montserrat" panose="00000500000000000000" pitchFamily="50" charset="0"/>
                </a:endParaRPr>
              </a:p>
            </p:txBody>
          </p:sp>
          <p:sp>
            <p:nvSpPr>
              <p:cNvPr id="63" name="Rectangle: Rounded Corners 21">
                <a:extLst>
                  <a:ext uri="{FF2B5EF4-FFF2-40B4-BE49-F238E27FC236}">
                    <a16:creationId xmlns:a16="http://schemas.microsoft.com/office/drawing/2014/main" id="{C58174F8-F71C-E06B-D425-27E56F5CD2D9}"/>
                  </a:ext>
                </a:extLst>
              </p:cNvPr>
              <p:cNvSpPr/>
              <p:nvPr/>
            </p:nvSpPr>
            <p:spPr>
              <a:xfrm>
                <a:off x="4700804" y="4408546"/>
                <a:ext cx="900079" cy="206891"/>
              </a:xfrm>
              <a:prstGeom prst="roundRect">
                <a:avLst>
                  <a:gd name="adj" fmla="val 50000"/>
                </a:avLst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0" bIns="0" rtlCol="0" anchor="ctr" anchorCtr="0"/>
              <a:lstStyle/>
              <a:p>
                <a:pPr algn="ctr">
                  <a:spcAft>
                    <a:spcPts val="600"/>
                  </a:spcAft>
                </a:pPr>
                <a:r>
                  <a:rPr lang="en-US" sz="900" dirty="0" err="1">
                    <a:solidFill>
                      <a:schemeClr val="bg1"/>
                    </a:solidFill>
                    <a:latin typeface="Montserrat" panose="00000500000000000000" pitchFamily="50" charset="0"/>
                  </a:rPr>
                  <a:t>Usabilidad</a:t>
                </a:r>
                <a:endParaRPr lang="en-US" sz="900" dirty="0">
                  <a:solidFill>
                    <a:schemeClr val="bg1"/>
                  </a:solidFill>
                  <a:latin typeface="Montserrat" panose="00000500000000000000" pitchFamily="50" charset="0"/>
                </a:endParaRPr>
              </a:p>
            </p:txBody>
          </p:sp>
        </p:grpSp>
        <p:sp>
          <p:nvSpPr>
            <p:cNvPr id="64" name="Rectangle: Rounded Corners 43">
              <a:extLst>
                <a:ext uri="{FF2B5EF4-FFF2-40B4-BE49-F238E27FC236}">
                  <a16:creationId xmlns:a16="http://schemas.microsoft.com/office/drawing/2014/main" id="{622BA3AF-9A7F-3A88-D76C-5767613C566D}"/>
                </a:ext>
              </a:extLst>
            </p:cNvPr>
            <p:cNvSpPr/>
            <p:nvPr/>
          </p:nvSpPr>
          <p:spPr>
            <a:xfrm>
              <a:off x="9351569" y="3782191"/>
              <a:ext cx="805656" cy="206891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0" rtlCol="0" anchor="ctr" anchorCtr="0"/>
            <a:lstStyle/>
            <a:p>
              <a:pPr algn="ctr">
                <a:spcAft>
                  <a:spcPts val="600"/>
                </a:spcAft>
              </a:pPr>
              <a:r>
                <a:rPr lang="en-US" sz="900" dirty="0">
                  <a:solidFill>
                    <a:schemeClr val="bg1"/>
                  </a:solidFill>
                  <a:latin typeface="Montserrat" panose="00000500000000000000" pitchFamily="50" charset="0"/>
                </a:rPr>
                <a:t>Security</a:t>
              </a:r>
            </a:p>
          </p:txBody>
        </p:sp>
      </p:grpSp>
      <p:sp>
        <p:nvSpPr>
          <p:cNvPr id="66" name="Rectangle: Rounded Corners 21">
            <a:extLst>
              <a:ext uri="{FF2B5EF4-FFF2-40B4-BE49-F238E27FC236}">
                <a16:creationId xmlns:a16="http://schemas.microsoft.com/office/drawing/2014/main" id="{BCECD8F6-E10E-DD8F-E208-606AB10BEC38}"/>
              </a:ext>
            </a:extLst>
          </p:cNvPr>
          <p:cNvSpPr/>
          <p:nvPr/>
        </p:nvSpPr>
        <p:spPr>
          <a:xfrm>
            <a:off x="1020765" y="2515956"/>
            <a:ext cx="900079" cy="206891"/>
          </a:xfrm>
          <a:prstGeom prst="roundRect">
            <a:avLst>
              <a:gd name="adj" fmla="val 50000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 anchorCtr="0"/>
          <a:lstStyle/>
          <a:p>
            <a:pPr algn="ctr">
              <a:spcAft>
                <a:spcPts val="600"/>
              </a:spcAft>
            </a:pPr>
            <a:r>
              <a:rPr lang="en-US" sz="900" dirty="0" err="1">
                <a:solidFill>
                  <a:schemeClr val="bg1"/>
                </a:solidFill>
                <a:latin typeface="Montserrat" panose="00000500000000000000" pitchFamily="50" charset="0"/>
              </a:rPr>
              <a:t>Usabilidad</a:t>
            </a:r>
            <a:endParaRPr lang="en-US" sz="900" dirty="0">
              <a:solidFill>
                <a:schemeClr val="bg1"/>
              </a:solidFill>
              <a:latin typeface="Montserrat" panose="00000500000000000000" pitchFamily="50" charset="0"/>
            </a:endParaRPr>
          </a:p>
        </p:txBody>
      </p:sp>
      <p:grpSp>
        <p:nvGrpSpPr>
          <p:cNvPr id="67" name="Grupo 66">
            <a:extLst>
              <a:ext uri="{FF2B5EF4-FFF2-40B4-BE49-F238E27FC236}">
                <a16:creationId xmlns:a16="http://schemas.microsoft.com/office/drawing/2014/main" id="{F4107F17-56B2-4885-05E7-8966ABE2CF28}"/>
              </a:ext>
            </a:extLst>
          </p:cNvPr>
          <p:cNvGrpSpPr/>
          <p:nvPr/>
        </p:nvGrpSpPr>
        <p:grpSpPr>
          <a:xfrm>
            <a:off x="8299450" y="3969788"/>
            <a:ext cx="3018272" cy="909519"/>
            <a:chOff x="4586864" y="4310374"/>
            <a:chExt cx="3018272" cy="764274"/>
          </a:xfrm>
        </p:grpSpPr>
        <p:sp>
          <p:nvSpPr>
            <p:cNvPr id="68" name="Rectangle: Rounded Corners 20">
              <a:extLst>
                <a:ext uri="{FF2B5EF4-FFF2-40B4-BE49-F238E27FC236}">
                  <a16:creationId xmlns:a16="http://schemas.microsoft.com/office/drawing/2014/main" id="{5EE72BA7-D504-8DB6-E3D7-58E850B61121}"/>
                </a:ext>
              </a:extLst>
            </p:cNvPr>
            <p:cNvSpPr/>
            <p:nvPr/>
          </p:nvSpPr>
          <p:spPr>
            <a:xfrm>
              <a:off x="4586864" y="4310374"/>
              <a:ext cx="3018272" cy="764274"/>
            </a:xfrm>
            <a:prstGeom prst="roundRect">
              <a:avLst>
                <a:gd name="adj" fmla="val 13736"/>
              </a:avLst>
            </a:prstGeom>
            <a:solidFill>
              <a:schemeClr val="bg1"/>
            </a:solidFill>
            <a:ln>
              <a:noFill/>
            </a:ln>
            <a:effectLst>
              <a:outerShdw blurRad="330200" dist="203200" dir="2700000" sx="91000" sy="91000" algn="tl" rotWithShape="0">
                <a:schemeClr val="tx2">
                  <a:alpha val="2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5760" rtlCol="0" anchor="t" anchorCtr="0"/>
            <a:lstStyle/>
            <a:p>
              <a:pPr>
                <a:spcAft>
                  <a:spcPts val="600"/>
                </a:spcAft>
              </a:pPr>
              <a:r>
                <a:rPr lang="es-PE" sz="1000" b="1" dirty="0">
                  <a:solidFill>
                    <a:schemeClr val="tx2"/>
                  </a:solidFill>
                  <a:latin typeface="Montserrat" panose="00000500000000000000" pitchFamily="50" charset="0"/>
                </a:rPr>
                <a:t>10. Estadísticas y Análisis de Datos</a:t>
              </a:r>
            </a:p>
            <a:p>
              <a:pPr marL="171450" indent="-171450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 </a:t>
              </a:r>
              <a:r>
                <a:rPr lang="es-PE" sz="900" dirty="0" err="1">
                  <a:solidFill>
                    <a:schemeClr val="tx2"/>
                  </a:solidFill>
                  <a:latin typeface="Montserrat" panose="00000500000000000000" pitchFamily="50" charset="0"/>
                </a:rPr>
                <a:t>dashboards</a:t>
              </a: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 indicadores de lectura</a:t>
              </a:r>
            </a:p>
          </p:txBody>
        </p:sp>
        <p:sp>
          <p:nvSpPr>
            <p:cNvPr id="69" name="Rectangle: Rounded Corners 21">
              <a:extLst>
                <a:ext uri="{FF2B5EF4-FFF2-40B4-BE49-F238E27FC236}">
                  <a16:creationId xmlns:a16="http://schemas.microsoft.com/office/drawing/2014/main" id="{AF831979-3046-3A33-16C7-A2B1ABE07C1A}"/>
                </a:ext>
              </a:extLst>
            </p:cNvPr>
            <p:cNvSpPr/>
            <p:nvPr/>
          </p:nvSpPr>
          <p:spPr>
            <a:xfrm>
              <a:off x="4700804" y="4408546"/>
              <a:ext cx="900079" cy="206891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0" rtlCol="0" anchor="ctr" anchorCtr="0"/>
            <a:lstStyle/>
            <a:p>
              <a:pPr algn="ctr">
                <a:spcAft>
                  <a:spcPts val="600"/>
                </a:spcAft>
              </a:pPr>
              <a:r>
                <a:rPr lang="en-US" sz="900" dirty="0" err="1">
                  <a:solidFill>
                    <a:schemeClr val="bg1"/>
                  </a:solidFill>
                  <a:latin typeface="Montserrat" panose="00000500000000000000" pitchFamily="50" charset="0"/>
                </a:rPr>
                <a:t>Usabilidad</a:t>
              </a:r>
              <a:endParaRPr lang="en-US" sz="900" dirty="0">
                <a:solidFill>
                  <a:schemeClr val="bg1"/>
                </a:solidFill>
                <a:latin typeface="Montserrat" panose="00000500000000000000" pitchFamily="50" charset="0"/>
              </a:endParaRPr>
            </a:p>
          </p:txBody>
        </p:sp>
      </p:grpSp>
      <p:sp>
        <p:nvSpPr>
          <p:cNvPr id="73" name="Rectangle: Rounded Corners 42">
            <a:extLst>
              <a:ext uri="{FF2B5EF4-FFF2-40B4-BE49-F238E27FC236}">
                <a16:creationId xmlns:a16="http://schemas.microsoft.com/office/drawing/2014/main" id="{1E3BE984-F548-2DB0-D796-6C89737E5168}"/>
              </a:ext>
            </a:extLst>
          </p:cNvPr>
          <p:cNvSpPr/>
          <p:nvPr/>
        </p:nvSpPr>
        <p:spPr>
          <a:xfrm>
            <a:off x="1985441" y="2511496"/>
            <a:ext cx="1170512" cy="214225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 anchorCtr="0"/>
          <a:lstStyle/>
          <a:p>
            <a:pPr algn="ctr">
              <a:spcAft>
                <a:spcPts val="600"/>
              </a:spcAft>
            </a:pPr>
            <a:r>
              <a:rPr lang="en-US" sz="900" dirty="0" err="1">
                <a:solidFill>
                  <a:schemeClr val="bg1"/>
                </a:solidFill>
                <a:latin typeface="Montserrat" panose="00000500000000000000" pitchFamily="50" charset="0"/>
              </a:rPr>
              <a:t>Personalización</a:t>
            </a:r>
            <a:endParaRPr lang="en-US" sz="900" dirty="0">
              <a:solidFill>
                <a:schemeClr val="bg1"/>
              </a:solidFill>
              <a:latin typeface="Montserrat" panose="00000500000000000000" pitchFamily="50" charset="0"/>
            </a:endParaRPr>
          </a:p>
        </p:txBody>
      </p:sp>
      <p:grpSp>
        <p:nvGrpSpPr>
          <p:cNvPr id="85" name="Grupo 84">
            <a:extLst>
              <a:ext uri="{FF2B5EF4-FFF2-40B4-BE49-F238E27FC236}">
                <a16:creationId xmlns:a16="http://schemas.microsoft.com/office/drawing/2014/main" id="{CE03CC12-9988-E885-D932-CF294DF22CA4}"/>
              </a:ext>
            </a:extLst>
          </p:cNvPr>
          <p:cNvGrpSpPr/>
          <p:nvPr/>
        </p:nvGrpSpPr>
        <p:grpSpPr>
          <a:xfrm>
            <a:off x="8299450" y="5032936"/>
            <a:ext cx="3018272" cy="1366938"/>
            <a:chOff x="8299450" y="3664356"/>
            <a:chExt cx="3018272" cy="1366938"/>
          </a:xfrm>
        </p:grpSpPr>
        <p:sp>
          <p:nvSpPr>
            <p:cNvPr id="88" name="Rectangle: Rounded Corners 20">
              <a:extLst>
                <a:ext uri="{FF2B5EF4-FFF2-40B4-BE49-F238E27FC236}">
                  <a16:creationId xmlns:a16="http://schemas.microsoft.com/office/drawing/2014/main" id="{A74EC2DE-FAAD-D1BB-593A-97CCCD8B4454}"/>
                </a:ext>
              </a:extLst>
            </p:cNvPr>
            <p:cNvSpPr/>
            <p:nvPr/>
          </p:nvSpPr>
          <p:spPr>
            <a:xfrm>
              <a:off x="8299450" y="3664356"/>
              <a:ext cx="3018272" cy="1366938"/>
            </a:xfrm>
            <a:prstGeom prst="roundRect">
              <a:avLst>
                <a:gd name="adj" fmla="val 13736"/>
              </a:avLst>
            </a:prstGeom>
            <a:solidFill>
              <a:schemeClr val="bg1"/>
            </a:solidFill>
            <a:ln>
              <a:noFill/>
            </a:ln>
            <a:effectLst>
              <a:outerShdw blurRad="330200" dist="203200" dir="2700000" sx="91000" sy="91000" algn="tl" rotWithShape="0">
                <a:schemeClr val="tx2">
                  <a:alpha val="2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5760" rtlCol="0" anchor="t" anchorCtr="0"/>
            <a:lstStyle/>
            <a:p>
              <a:pPr>
                <a:spcAft>
                  <a:spcPts val="600"/>
                </a:spcAft>
              </a:pPr>
              <a:r>
                <a:rPr lang="es-PE" sz="1100" b="1" dirty="0">
                  <a:solidFill>
                    <a:schemeClr val="tx2"/>
                  </a:solidFill>
                  <a:latin typeface="Montserrat" panose="00000500000000000000" pitchFamily="50" charset="0"/>
                </a:rPr>
                <a:t>11. Protección de Contenido</a:t>
              </a:r>
            </a:p>
            <a:p>
              <a:pPr marL="171450" indent="-171450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Incluye la ocultación del texto al intentar imprimir o capturar la pantalla y la desactivación de comandos que permitan copiar y pegar.</a:t>
              </a:r>
            </a:p>
          </p:txBody>
        </p:sp>
        <p:sp>
          <p:nvSpPr>
            <p:cNvPr id="87" name="Rectangle: Rounded Corners 43">
              <a:extLst>
                <a:ext uri="{FF2B5EF4-FFF2-40B4-BE49-F238E27FC236}">
                  <a16:creationId xmlns:a16="http://schemas.microsoft.com/office/drawing/2014/main" id="{D77205C5-84C0-5CD1-158E-B697FF351A4B}"/>
                </a:ext>
              </a:extLst>
            </p:cNvPr>
            <p:cNvSpPr/>
            <p:nvPr/>
          </p:nvSpPr>
          <p:spPr>
            <a:xfrm>
              <a:off x="8436839" y="3772242"/>
              <a:ext cx="805656" cy="206891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0" rtlCol="0" anchor="ctr" anchorCtr="0"/>
            <a:lstStyle/>
            <a:p>
              <a:pPr algn="ctr">
                <a:spcAft>
                  <a:spcPts val="600"/>
                </a:spcAft>
              </a:pPr>
              <a:r>
                <a:rPr lang="en-US" sz="900" dirty="0">
                  <a:solidFill>
                    <a:schemeClr val="bg1"/>
                  </a:solidFill>
                  <a:latin typeface="Montserrat" panose="00000500000000000000" pitchFamily="50" charset="0"/>
                </a:rPr>
                <a:t>Security</a:t>
              </a:r>
            </a:p>
          </p:txBody>
        </p:sp>
      </p:grpSp>
      <p:sp>
        <p:nvSpPr>
          <p:cNvPr id="92" name="Rectangle: Rounded Corners 43">
            <a:extLst>
              <a:ext uri="{FF2B5EF4-FFF2-40B4-BE49-F238E27FC236}">
                <a16:creationId xmlns:a16="http://schemas.microsoft.com/office/drawing/2014/main" id="{F3AE1839-226E-A0CF-A3A2-C2486D719D91}"/>
              </a:ext>
            </a:extLst>
          </p:cNvPr>
          <p:cNvSpPr/>
          <p:nvPr/>
        </p:nvSpPr>
        <p:spPr>
          <a:xfrm>
            <a:off x="9313469" y="5137785"/>
            <a:ext cx="1086209" cy="206891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 anchorCtr="0"/>
          <a:lstStyle/>
          <a:p>
            <a:pPr algn="ctr">
              <a:spcAft>
                <a:spcPts val="600"/>
              </a:spcAft>
            </a:pPr>
            <a:r>
              <a:rPr lang="en-US" sz="900" dirty="0">
                <a:solidFill>
                  <a:schemeClr val="bg1"/>
                </a:solidFill>
                <a:latin typeface="Montserrat" panose="00000500000000000000" pitchFamily="50" charset="0"/>
              </a:rPr>
              <a:t>Anti-</a:t>
            </a:r>
            <a:r>
              <a:rPr lang="en-US" sz="900" dirty="0" err="1">
                <a:solidFill>
                  <a:schemeClr val="bg1"/>
                </a:solidFill>
                <a:latin typeface="Montserrat" panose="00000500000000000000" pitchFamily="50" charset="0"/>
              </a:rPr>
              <a:t>Piratería</a:t>
            </a:r>
            <a:endParaRPr lang="en-US" sz="900" dirty="0">
              <a:solidFill>
                <a:schemeClr val="bg1"/>
              </a:solidFill>
              <a:latin typeface="Montserrat" panose="00000500000000000000" pitchFamily="50" charset="0"/>
            </a:endParaRPr>
          </a:p>
        </p:txBody>
      </p:sp>
      <p:sp>
        <p:nvSpPr>
          <p:cNvPr id="94" name="CuadroTexto 93">
            <a:extLst>
              <a:ext uri="{FF2B5EF4-FFF2-40B4-BE49-F238E27FC236}">
                <a16:creationId xmlns:a16="http://schemas.microsoft.com/office/drawing/2014/main" id="{3942B6D4-FBAD-62C7-D83C-9A1BA7E7B85E}"/>
              </a:ext>
            </a:extLst>
          </p:cNvPr>
          <p:cNvSpPr txBox="1"/>
          <p:nvPr/>
        </p:nvSpPr>
        <p:spPr>
          <a:xfrm>
            <a:off x="-7491770" y="5355114"/>
            <a:ext cx="5004209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s-PE" sz="800" b="1" i="0" dirty="0">
                <a:effectLst/>
                <a:latin typeface="Söhne"/>
              </a:rPr>
              <a:t>11. Protección de Contenido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PE" sz="800" b="1" i="0" dirty="0">
                <a:effectLst/>
                <a:latin typeface="Söhne"/>
              </a:rPr>
              <a:t>Descripción</a:t>
            </a:r>
            <a:r>
              <a:rPr lang="es-PE" sz="800" b="0" i="0" dirty="0">
                <a:effectLst/>
                <a:latin typeface="Söhne"/>
              </a:rPr>
              <a:t>: Funcionalidades avanzadas para salvaguardar el contenido contra la copia no autorizada. Incluye la ocultación del texto al intentar imprimir o capturar la pantalla y la desactivación de comandos que permitan copiar y pegar.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PE" sz="800" b="1" i="0" dirty="0">
                <a:effectLst/>
                <a:latin typeface="Söhne"/>
              </a:rPr>
              <a:t>Etiqueta</a:t>
            </a:r>
            <a:r>
              <a:rPr lang="es-PE" sz="800" b="0" i="0" dirty="0">
                <a:effectLst/>
                <a:latin typeface="Söhne"/>
              </a:rPr>
              <a:t>: Seguridad | Anti-Piratería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PE" sz="800" b="1" i="0" dirty="0">
                <a:effectLst/>
                <a:latin typeface="Söhne"/>
              </a:rPr>
              <a:t>Características</a:t>
            </a:r>
            <a:r>
              <a:rPr lang="es-PE" sz="800" b="0" i="0" dirty="0">
                <a:effectLst/>
                <a:latin typeface="Söhne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s-PE" sz="800" b="0" i="0" dirty="0">
                <a:effectLst/>
                <a:latin typeface="Söhne"/>
              </a:rPr>
              <a:t>Detección de intentos de captura de pantalla y ocultamiento automático del texto.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s-PE" sz="800" b="0" i="0" dirty="0">
                <a:effectLst/>
                <a:latin typeface="Söhne"/>
              </a:rPr>
              <a:t>Desactivación de atajos de teclado y funciones de copiado cuando el contenido está en foco.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s-PE" sz="800" b="0" i="0" dirty="0">
                <a:effectLst/>
                <a:latin typeface="Söhne"/>
              </a:rPr>
              <a:t>Técnicas de ofuscación para dificultar la extracción del código fuente o contenido.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s-PE" sz="800" b="0" i="0" dirty="0">
                <a:effectLst/>
                <a:latin typeface="Söhne"/>
              </a:rPr>
              <a:t>Mensajes de advertencia que informan a los usuarios sobre los derechos de autor y las limitaciones de uso.</a:t>
            </a:r>
          </a:p>
        </p:txBody>
      </p:sp>
    </p:spTree>
    <p:extLst>
      <p:ext uri="{BB962C8B-B14F-4D97-AF65-F5344CB8AC3E}">
        <p14:creationId xmlns:p14="http://schemas.microsoft.com/office/powerpoint/2010/main" val="2247297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0456 -1.48148E-6 L -2.70833E-6 -1.48148E-6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234" y="0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30443 3.7037E-6 L 2.91667E-6 3.7037E-6 " pathEditMode="relative" rAng="0" ptsTypes="AA">
                                      <p:cBhvr>
                                        <p:cTn id="23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221" y="0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5" presetClass="entr" presetSubtype="0" fill="hold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3" grpId="0" animBg="1"/>
      <p:bldP spid="3" grpId="1" animBg="1"/>
      <p:bldP spid="47" grpId="0" animBg="1"/>
      <p:bldP spid="48" grpId="0" animBg="1"/>
      <p:bldP spid="39" grpId="0"/>
      <p:bldP spid="35" grpId="0" animBg="1"/>
      <p:bldP spid="36" grpId="0" animBg="1"/>
      <p:bldP spid="36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: Top Corners Rounded 11">
            <a:extLst>
              <a:ext uri="{FF2B5EF4-FFF2-40B4-BE49-F238E27FC236}">
                <a16:creationId xmlns:a16="http://schemas.microsoft.com/office/drawing/2014/main" id="{1BDC8D4B-12FA-48C6-8DB9-C69C90001661}"/>
              </a:ext>
            </a:extLst>
          </p:cNvPr>
          <p:cNvSpPr/>
          <p:nvPr/>
        </p:nvSpPr>
        <p:spPr>
          <a:xfrm>
            <a:off x="736600" y="660399"/>
            <a:ext cx="3293628" cy="5884157"/>
          </a:xfrm>
          <a:prstGeom prst="round2SameRect">
            <a:avLst>
              <a:gd name="adj1" fmla="val 7509"/>
              <a:gd name="adj2" fmla="val 7762"/>
            </a:avLst>
          </a:prstGeom>
          <a:solidFill>
            <a:schemeClr val="accent2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849EE52C-BEFE-48E1-B7D0-43EEBDA6076A}"/>
              </a:ext>
            </a:extLst>
          </p:cNvPr>
          <p:cNvSpPr/>
          <p:nvPr/>
        </p:nvSpPr>
        <p:spPr bwMode="auto">
          <a:xfrm>
            <a:off x="736600" y="660400"/>
            <a:ext cx="3293628" cy="5884156"/>
          </a:xfrm>
          <a:prstGeom prst="roundRect">
            <a:avLst>
              <a:gd name="adj" fmla="val 7541"/>
            </a:avLst>
          </a:prstGeom>
          <a:noFill/>
          <a:ln w="38100">
            <a:solidFill>
              <a:schemeClr val="accent2"/>
            </a:solidFill>
          </a:ln>
        </p:spPr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708A2134-AE91-470E-93AA-CAA630A5B344}"/>
              </a:ext>
            </a:extLst>
          </p:cNvPr>
          <p:cNvSpPr/>
          <p:nvPr/>
        </p:nvSpPr>
        <p:spPr>
          <a:xfrm>
            <a:off x="874278" y="793444"/>
            <a:ext cx="3018272" cy="1450109"/>
          </a:xfrm>
          <a:prstGeom prst="roundRect">
            <a:avLst>
              <a:gd name="adj" fmla="val 13736"/>
            </a:avLst>
          </a:prstGeom>
          <a:solidFill>
            <a:schemeClr val="bg1"/>
          </a:solidFill>
          <a:ln>
            <a:noFill/>
          </a:ln>
          <a:effectLst>
            <a:outerShdw blurRad="330200" dist="203200" dir="2700000" sx="91000" sy="91000" algn="tl" rotWithShape="0">
              <a:schemeClr val="tx2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5760" rtlCol="0" anchor="t" anchorCtr="0"/>
          <a:lstStyle/>
          <a:p>
            <a:pPr>
              <a:spcAft>
                <a:spcPts val="600"/>
              </a:spcAft>
            </a:pPr>
            <a:r>
              <a:rPr lang="es-PE" sz="1100" b="1" dirty="0">
                <a:solidFill>
                  <a:schemeClr val="tx2"/>
                </a:solidFill>
                <a:latin typeface="Montserrat" panose="00000500000000000000" pitchFamily="50" charset="0"/>
              </a:rPr>
              <a:t>1. Biblioteca Digital y Acceso a Contenidos</a:t>
            </a: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PE" sz="900" dirty="0">
                <a:solidFill>
                  <a:schemeClr val="tx2"/>
                </a:solidFill>
                <a:latin typeface="Montserrat" panose="00000500000000000000" pitchFamily="50" charset="0"/>
              </a:rPr>
              <a:t>Opción para visualizar mis libros y leer.</a:t>
            </a: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PE" sz="900" dirty="0">
                <a:solidFill>
                  <a:schemeClr val="tx2"/>
                </a:solidFill>
                <a:latin typeface="Montserrat" panose="00000500000000000000" pitchFamily="50" charset="0"/>
              </a:rPr>
              <a:t>Capacidad para cargar y acceder a materiales.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DB947869-6C5E-4B5A-A872-726BBAB588A8}"/>
              </a:ext>
            </a:extLst>
          </p:cNvPr>
          <p:cNvSpPr/>
          <p:nvPr/>
        </p:nvSpPr>
        <p:spPr>
          <a:xfrm>
            <a:off x="-996543" y="2773591"/>
            <a:ext cx="805656" cy="206891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 anchorCtr="0"/>
          <a:lstStyle/>
          <a:p>
            <a:pPr algn="ctr">
              <a:spcAft>
                <a:spcPts val="600"/>
              </a:spcAft>
            </a:pPr>
            <a:r>
              <a:rPr lang="en-US" sz="900" dirty="0" err="1">
                <a:solidFill>
                  <a:schemeClr val="bg1"/>
                </a:solidFill>
                <a:latin typeface="Montserrat" panose="00000500000000000000" pitchFamily="50" charset="0"/>
              </a:rPr>
              <a:t>Ganancia</a:t>
            </a:r>
            <a:endParaRPr lang="en-US" sz="900" dirty="0">
              <a:solidFill>
                <a:schemeClr val="bg1"/>
              </a:solidFill>
              <a:latin typeface="Montserrat" panose="00000500000000000000" pitchFamily="50" charset="0"/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F696A150-EDC7-41EA-AC17-3E40D2260697}"/>
              </a:ext>
            </a:extLst>
          </p:cNvPr>
          <p:cNvSpPr/>
          <p:nvPr/>
        </p:nvSpPr>
        <p:spPr>
          <a:xfrm>
            <a:off x="874278" y="2362030"/>
            <a:ext cx="3018272" cy="2455611"/>
          </a:xfrm>
          <a:prstGeom prst="roundRect">
            <a:avLst>
              <a:gd name="adj" fmla="val 13736"/>
            </a:avLst>
          </a:prstGeom>
          <a:solidFill>
            <a:schemeClr val="bg1"/>
          </a:solidFill>
          <a:ln>
            <a:noFill/>
          </a:ln>
          <a:effectLst>
            <a:outerShdw blurRad="330200" dist="203200" dir="2700000" sx="91000" sy="91000" algn="tl" rotWithShape="0">
              <a:schemeClr val="tx2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5760" rtlCol="0" anchor="t" anchorCtr="0"/>
          <a:lstStyle/>
          <a:p>
            <a:pPr>
              <a:spcAft>
                <a:spcPts val="600"/>
              </a:spcAft>
            </a:pPr>
            <a:r>
              <a:rPr lang="es-PE" sz="1100" b="1" dirty="0">
                <a:solidFill>
                  <a:schemeClr val="tx2"/>
                </a:solidFill>
                <a:latin typeface="Montserrat" panose="00000500000000000000" pitchFamily="50" charset="0"/>
              </a:rPr>
              <a:t>2. Herramientas de Lectura Personalizables</a:t>
            </a: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PE" sz="900" dirty="0">
                <a:solidFill>
                  <a:schemeClr val="tx2"/>
                </a:solidFill>
                <a:latin typeface="Montserrat" panose="00000500000000000000" pitchFamily="50" charset="0"/>
              </a:rPr>
              <a:t>Opciones para ajustar el tamaño y estilo de fuente, el espaciado de líneas y el color de fondo.</a:t>
            </a: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PE" sz="900" dirty="0">
                <a:solidFill>
                  <a:schemeClr val="tx2"/>
                </a:solidFill>
                <a:latin typeface="Montserrat" panose="00000500000000000000" pitchFamily="50" charset="0"/>
              </a:rPr>
              <a:t>Opción para ampliar pantalla</a:t>
            </a: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PE" sz="900" dirty="0">
                <a:solidFill>
                  <a:schemeClr val="tx2"/>
                </a:solidFill>
                <a:latin typeface="Montserrat" panose="00000500000000000000" pitchFamily="50" charset="0"/>
              </a:rPr>
              <a:t>Marcadores de subrayado de página, notas en textos seleccionados destacados para marcar secciones importantes. </a:t>
            </a: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PE" sz="900" dirty="0">
                <a:solidFill>
                  <a:schemeClr val="tx2"/>
                </a:solidFill>
                <a:latin typeface="Montserrat" panose="00000500000000000000" pitchFamily="50" charset="0"/>
              </a:rPr>
              <a:t>Opción para mostrar u ocultar marcadores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E56B0535-4391-4A83-A457-89BE0473CA19}"/>
              </a:ext>
            </a:extLst>
          </p:cNvPr>
          <p:cNvSpPr/>
          <p:nvPr/>
        </p:nvSpPr>
        <p:spPr>
          <a:xfrm>
            <a:off x="-890335" y="2411717"/>
            <a:ext cx="805656" cy="20689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 anchorCtr="0"/>
          <a:lstStyle/>
          <a:p>
            <a:pPr algn="ctr">
              <a:spcAft>
                <a:spcPts val="600"/>
              </a:spcAft>
            </a:pPr>
            <a:r>
              <a:rPr lang="en-US" sz="900" dirty="0">
                <a:solidFill>
                  <a:schemeClr val="bg1"/>
                </a:solidFill>
                <a:latin typeface="Montserrat" panose="00000500000000000000" pitchFamily="50" charset="0"/>
              </a:rPr>
              <a:t>Security</a:t>
            </a:r>
          </a:p>
        </p:txBody>
      </p:sp>
      <p:sp>
        <p:nvSpPr>
          <p:cNvPr id="47" name="Rectangle: Top Corners Rounded 46">
            <a:extLst>
              <a:ext uri="{FF2B5EF4-FFF2-40B4-BE49-F238E27FC236}">
                <a16:creationId xmlns:a16="http://schemas.microsoft.com/office/drawing/2014/main" id="{B510787D-5AE0-4CF5-A0A4-702226D4B212}"/>
              </a:ext>
            </a:extLst>
          </p:cNvPr>
          <p:cNvSpPr/>
          <p:nvPr/>
        </p:nvSpPr>
        <p:spPr>
          <a:xfrm>
            <a:off x="4449186" y="177801"/>
            <a:ext cx="3293628" cy="6366756"/>
          </a:xfrm>
          <a:prstGeom prst="round2SameRect">
            <a:avLst>
              <a:gd name="adj1" fmla="val 7509"/>
              <a:gd name="adj2" fmla="val 11941"/>
            </a:avLst>
          </a:prstGeom>
          <a:solidFill>
            <a:schemeClr val="accent3">
              <a:lumMod val="60000"/>
              <a:lumOff val="4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165A72C0-D1B8-4FD2-BFB2-D736D4EE199C}"/>
              </a:ext>
            </a:extLst>
          </p:cNvPr>
          <p:cNvSpPr/>
          <p:nvPr/>
        </p:nvSpPr>
        <p:spPr bwMode="auto">
          <a:xfrm>
            <a:off x="4449186" y="177801"/>
            <a:ext cx="3293628" cy="6366756"/>
          </a:xfrm>
          <a:prstGeom prst="roundRect">
            <a:avLst>
              <a:gd name="adj" fmla="val 7541"/>
            </a:avLst>
          </a:prstGeom>
          <a:noFill/>
          <a:ln w="38100">
            <a:solidFill>
              <a:schemeClr val="accent3"/>
            </a:solidFill>
          </a:ln>
        </p:spPr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C9F988C-2DFE-40F6-8314-2E8F7E769222}"/>
              </a:ext>
            </a:extLst>
          </p:cNvPr>
          <p:cNvSpPr txBox="1"/>
          <p:nvPr/>
        </p:nvSpPr>
        <p:spPr>
          <a:xfrm>
            <a:off x="717833" y="128777"/>
            <a:ext cx="3060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err="1">
                <a:solidFill>
                  <a:schemeClr val="accent2"/>
                </a:solidFill>
                <a:latin typeface="Montserrat" panose="00000500000000000000" pitchFamily="50" charset="0"/>
              </a:rPr>
              <a:t>Funcionalidades</a:t>
            </a:r>
            <a:r>
              <a:rPr lang="en-US" b="1" dirty="0">
                <a:solidFill>
                  <a:schemeClr val="accent2"/>
                </a:solidFill>
                <a:latin typeface="Montserrat" panose="00000500000000000000" pitchFamily="50" charset="0"/>
              </a:rPr>
              <a:t> </a:t>
            </a:r>
            <a:r>
              <a:rPr lang="en-US" b="1" dirty="0" err="1">
                <a:solidFill>
                  <a:schemeClr val="accent2"/>
                </a:solidFill>
                <a:latin typeface="Montserrat" panose="00000500000000000000" pitchFamily="50" charset="0"/>
              </a:rPr>
              <a:t>Futuro</a:t>
            </a:r>
            <a:endParaRPr lang="en-US" b="1" dirty="0">
              <a:solidFill>
                <a:schemeClr val="accent3">
                  <a:lumMod val="75000"/>
                </a:schemeClr>
              </a:solidFill>
              <a:latin typeface="Montserrat" panose="00000500000000000000" pitchFamily="50" charset="0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7E1E3B72-E68F-4113-BDBA-A0BA8A9C466E}"/>
              </a:ext>
            </a:extLst>
          </p:cNvPr>
          <p:cNvGrpSpPr/>
          <p:nvPr/>
        </p:nvGrpSpPr>
        <p:grpSpPr>
          <a:xfrm>
            <a:off x="-3258648" y="3510822"/>
            <a:ext cx="3067761" cy="1306819"/>
            <a:chOff x="-158550" y="814138"/>
            <a:chExt cx="3067761" cy="1306819"/>
          </a:xfrm>
        </p:grpSpPr>
        <p:sp>
          <p:nvSpPr>
            <p:cNvPr id="42" name="Rectangle: Rounded Corners 41">
              <a:extLst>
                <a:ext uri="{FF2B5EF4-FFF2-40B4-BE49-F238E27FC236}">
                  <a16:creationId xmlns:a16="http://schemas.microsoft.com/office/drawing/2014/main" id="{5E5DC490-E6A1-44A2-9169-4D03212C9407}"/>
                </a:ext>
              </a:extLst>
            </p:cNvPr>
            <p:cNvSpPr/>
            <p:nvPr/>
          </p:nvSpPr>
          <p:spPr>
            <a:xfrm>
              <a:off x="-158550" y="814138"/>
              <a:ext cx="3018272" cy="1306819"/>
            </a:xfrm>
            <a:prstGeom prst="roundRect">
              <a:avLst>
                <a:gd name="adj" fmla="val 13736"/>
              </a:avLst>
            </a:prstGeom>
            <a:solidFill>
              <a:schemeClr val="bg1"/>
            </a:solidFill>
            <a:ln>
              <a:noFill/>
            </a:ln>
            <a:effectLst>
              <a:outerShdw blurRad="330200" dist="203200" dir="2700000" sx="91000" sy="91000" algn="tl" rotWithShape="0">
                <a:schemeClr val="tx2">
                  <a:alpha val="2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5760" rtlCol="0" anchor="t" anchorCtr="0"/>
            <a:lstStyle/>
            <a:p>
              <a:pPr>
                <a:spcAft>
                  <a:spcPts val="600"/>
                </a:spcAft>
              </a:pPr>
              <a:r>
                <a:rPr lang="en-US" sz="1100" b="1" dirty="0" err="1">
                  <a:solidFill>
                    <a:schemeClr val="tx2"/>
                  </a:solidFill>
                  <a:latin typeface="Montserrat" panose="00000500000000000000" pitchFamily="50" charset="0"/>
                </a:rPr>
                <a:t>Badgification</a:t>
              </a:r>
              <a:endParaRPr lang="en-US" sz="1100" b="1" dirty="0">
                <a:solidFill>
                  <a:schemeClr val="tx2"/>
                </a:solidFill>
                <a:latin typeface="Montserrat" panose="00000500000000000000" pitchFamily="50" charset="0"/>
              </a:endParaRPr>
            </a:p>
            <a:p>
              <a:pPr>
                <a:lnSpc>
                  <a:spcPts val="1300"/>
                </a:lnSpc>
                <a:spcAft>
                  <a:spcPts val="600"/>
                </a:spcAft>
              </a:pPr>
              <a:r>
                <a:rPr lang="en-US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Establish a game/incentive system to motivate users to add more items to their </a:t>
              </a:r>
              <a:r>
                <a:rPr lang="en-US" sz="900" dirty="0" err="1">
                  <a:solidFill>
                    <a:schemeClr val="tx2"/>
                  </a:solidFill>
                  <a:latin typeface="Montserrat" panose="00000500000000000000" pitchFamily="50" charset="0"/>
                </a:rPr>
                <a:t>wishlist</a:t>
              </a:r>
              <a:r>
                <a:rPr lang="en-US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.</a:t>
              </a:r>
            </a:p>
          </p:txBody>
        </p:sp>
        <p:sp>
          <p:nvSpPr>
            <p:cNvPr id="43" name="Rectangle: Rounded Corners 42">
              <a:extLst>
                <a:ext uri="{FF2B5EF4-FFF2-40B4-BE49-F238E27FC236}">
                  <a16:creationId xmlns:a16="http://schemas.microsoft.com/office/drawing/2014/main" id="{727AF23B-03F5-4F9A-A77D-972FAF4CC559}"/>
                </a:ext>
              </a:extLst>
            </p:cNvPr>
            <p:cNvSpPr/>
            <p:nvPr/>
          </p:nvSpPr>
          <p:spPr>
            <a:xfrm>
              <a:off x="1026319" y="911922"/>
              <a:ext cx="1007052" cy="206891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0" rtlCol="0" anchor="ctr" anchorCtr="0"/>
            <a:lstStyle/>
            <a:p>
              <a:pPr algn="ctr">
                <a:spcAft>
                  <a:spcPts val="600"/>
                </a:spcAft>
              </a:pPr>
              <a:r>
                <a:rPr lang="en-US" sz="900" dirty="0">
                  <a:solidFill>
                    <a:schemeClr val="bg1"/>
                  </a:solidFill>
                  <a:latin typeface="Montserrat" panose="00000500000000000000" pitchFamily="50" charset="0"/>
                </a:rPr>
                <a:t>Engagement</a:t>
              </a:r>
            </a:p>
          </p:txBody>
        </p:sp>
        <p:sp>
          <p:nvSpPr>
            <p:cNvPr id="44" name="Rectangle: Rounded Corners 43">
              <a:extLst>
                <a:ext uri="{FF2B5EF4-FFF2-40B4-BE49-F238E27FC236}">
                  <a16:creationId xmlns:a16="http://schemas.microsoft.com/office/drawing/2014/main" id="{A0AE8C72-6827-4519-8817-B77DF2B23CFF}"/>
                </a:ext>
              </a:extLst>
            </p:cNvPr>
            <p:cNvSpPr/>
            <p:nvPr/>
          </p:nvSpPr>
          <p:spPr>
            <a:xfrm>
              <a:off x="2103555" y="911922"/>
              <a:ext cx="805656" cy="206891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0" rtlCol="0" anchor="ctr" anchorCtr="0"/>
            <a:lstStyle/>
            <a:p>
              <a:pPr algn="ctr">
                <a:spcAft>
                  <a:spcPts val="600"/>
                </a:spcAft>
              </a:pPr>
              <a:r>
                <a:rPr lang="en-US" sz="900" dirty="0">
                  <a:solidFill>
                    <a:schemeClr val="bg1"/>
                  </a:solidFill>
                  <a:latin typeface="Montserrat" panose="00000500000000000000" pitchFamily="50" charset="0"/>
                </a:rPr>
                <a:t>Security</a:t>
              </a:r>
            </a:p>
          </p:txBody>
        </p:sp>
      </p:grpSp>
      <p:sp>
        <p:nvSpPr>
          <p:cNvPr id="35" name="Rectangle: Top Corners Rounded 34">
            <a:extLst>
              <a:ext uri="{FF2B5EF4-FFF2-40B4-BE49-F238E27FC236}">
                <a16:creationId xmlns:a16="http://schemas.microsoft.com/office/drawing/2014/main" id="{56E1AB1C-6F6F-49ED-BE4A-C4E9F7C30F0C}"/>
              </a:ext>
            </a:extLst>
          </p:cNvPr>
          <p:cNvSpPr/>
          <p:nvPr/>
        </p:nvSpPr>
        <p:spPr>
          <a:xfrm>
            <a:off x="8161772" y="177799"/>
            <a:ext cx="3293628" cy="6366758"/>
          </a:xfrm>
          <a:prstGeom prst="round2SameRect">
            <a:avLst>
              <a:gd name="adj1" fmla="val 7509"/>
              <a:gd name="adj2" fmla="val 10150"/>
            </a:avLst>
          </a:prstGeom>
          <a:solidFill>
            <a:schemeClr val="accent4">
              <a:lumMod val="60000"/>
              <a:lumOff val="40000"/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6BB0331C-B702-4D00-A6A9-388B585D2736}"/>
              </a:ext>
            </a:extLst>
          </p:cNvPr>
          <p:cNvSpPr/>
          <p:nvPr/>
        </p:nvSpPr>
        <p:spPr bwMode="auto">
          <a:xfrm>
            <a:off x="8161772" y="177799"/>
            <a:ext cx="3293628" cy="6366758"/>
          </a:xfrm>
          <a:prstGeom prst="roundRect">
            <a:avLst>
              <a:gd name="adj" fmla="val 7541"/>
            </a:avLst>
          </a:prstGeom>
          <a:noFill/>
          <a:ln w="38100">
            <a:solidFill>
              <a:schemeClr val="accent4"/>
            </a:solidFill>
          </a:ln>
        </p:spPr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21">
            <a:extLst>
              <a:ext uri="{FF2B5EF4-FFF2-40B4-BE49-F238E27FC236}">
                <a16:creationId xmlns:a16="http://schemas.microsoft.com/office/drawing/2014/main" id="{4A2A7A72-0E52-A2C7-F631-A1B47E61E7C7}"/>
              </a:ext>
            </a:extLst>
          </p:cNvPr>
          <p:cNvSpPr/>
          <p:nvPr/>
        </p:nvSpPr>
        <p:spPr>
          <a:xfrm>
            <a:off x="1020765" y="911922"/>
            <a:ext cx="900079" cy="206891"/>
          </a:xfrm>
          <a:prstGeom prst="roundRect">
            <a:avLst>
              <a:gd name="adj" fmla="val 50000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 anchorCtr="0"/>
          <a:lstStyle/>
          <a:p>
            <a:pPr algn="ctr">
              <a:spcAft>
                <a:spcPts val="600"/>
              </a:spcAft>
            </a:pPr>
            <a:r>
              <a:rPr lang="en-US" sz="900" dirty="0" err="1">
                <a:solidFill>
                  <a:schemeClr val="bg1"/>
                </a:solidFill>
                <a:latin typeface="Montserrat" panose="00000500000000000000" pitchFamily="50" charset="0"/>
              </a:rPr>
              <a:t>Usabilidad</a:t>
            </a:r>
            <a:endParaRPr lang="en-US" sz="900" dirty="0">
              <a:solidFill>
                <a:schemeClr val="bg1"/>
              </a:solidFill>
              <a:latin typeface="Montserrat" panose="00000500000000000000" pitchFamily="50" charset="0"/>
            </a:endParaRPr>
          </a:p>
        </p:txBody>
      </p:sp>
      <p:grpSp>
        <p:nvGrpSpPr>
          <p:cNvPr id="65" name="Grupo 64">
            <a:extLst>
              <a:ext uri="{FF2B5EF4-FFF2-40B4-BE49-F238E27FC236}">
                <a16:creationId xmlns:a16="http://schemas.microsoft.com/office/drawing/2014/main" id="{74DF3D0F-C110-D1F1-EC62-023038365DCE}"/>
              </a:ext>
            </a:extLst>
          </p:cNvPr>
          <p:cNvGrpSpPr/>
          <p:nvPr/>
        </p:nvGrpSpPr>
        <p:grpSpPr>
          <a:xfrm>
            <a:off x="874278" y="4967107"/>
            <a:ext cx="3018272" cy="1386587"/>
            <a:chOff x="874278" y="4270349"/>
            <a:chExt cx="3018272" cy="1124611"/>
          </a:xfrm>
        </p:grpSpPr>
        <p:sp>
          <p:nvSpPr>
            <p:cNvPr id="13" name="Rectangle: Rounded Corners 20">
              <a:extLst>
                <a:ext uri="{FF2B5EF4-FFF2-40B4-BE49-F238E27FC236}">
                  <a16:creationId xmlns:a16="http://schemas.microsoft.com/office/drawing/2014/main" id="{E0706EC3-CE0F-A59B-AB33-9AB7F66AD31C}"/>
                </a:ext>
              </a:extLst>
            </p:cNvPr>
            <p:cNvSpPr/>
            <p:nvPr/>
          </p:nvSpPr>
          <p:spPr>
            <a:xfrm>
              <a:off x="874278" y="4270349"/>
              <a:ext cx="3018272" cy="1124611"/>
            </a:xfrm>
            <a:prstGeom prst="roundRect">
              <a:avLst>
                <a:gd name="adj" fmla="val 13736"/>
              </a:avLst>
            </a:prstGeom>
            <a:solidFill>
              <a:schemeClr val="bg1"/>
            </a:solidFill>
            <a:ln>
              <a:noFill/>
            </a:ln>
            <a:effectLst>
              <a:outerShdw blurRad="330200" dist="203200" dir="2700000" sx="91000" sy="91000" algn="tl" rotWithShape="0">
                <a:schemeClr val="tx2">
                  <a:alpha val="2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5760" rtlCol="0" anchor="t" anchorCtr="0"/>
            <a:lstStyle/>
            <a:p>
              <a:pPr>
                <a:spcAft>
                  <a:spcPts val="600"/>
                </a:spcAft>
              </a:pPr>
              <a:r>
                <a:rPr lang="es-PE" sz="1100" b="1" dirty="0">
                  <a:solidFill>
                    <a:schemeClr val="tx2"/>
                  </a:solidFill>
                  <a:latin typeface="Montserrat" panose="00000500000000000000" pitchFamily="50" charset="0"/>
                </a:rPr>
                <a:t>3. Sincronización entre Dispositivos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Posibilidad de continuar la lectura en diferentes dispositivos desde el punto donde se dejó.</a:t>
              </a:r>
            </a:p>
          </p:txBody>
        </p:sp>
        <p:sp>
          <p:nvSpPr>
            <p:cNvPr id="18" name="Rectangle: Rounded Corners 21">
              <a:extLst>
                <a:ext uri="{FF2B5EF4-FFF2-40B4-BE49-F238E27FC236}">
                  <a16:creationId xmlns:a16="http://schemas.microsoft.com/office/drawing/2014/main" id="{40257B18-4FBA-95F3-97B0-EE08519B4520}"/>
                </a:ext>
              </a:extLst>
            </p:cNvPr>
            <p:cNvSpPr/>
            <p:nvPr/>
          </p:nvSpPr>
          <p:spPr>
            <a:xfrm>
              <a:off x="1026318" y="4348953"/>
              <a:ext cx="900079" cy="206891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0" rtlCol="0" anchor="ctr" anchorCtr="0"/>
            <a:lstStyle/>
            <a:p>
              <a:pPr algn="ctr">
                <a:spcAft>
                  <a:spcPts val="600"/>
                </a:spcAft>
              </a:pPr>
              <a:r>
                <a:rPr lang="en-US" sz="900" dirty="0" err="1">
                  <a:solidFill>
                    <a:schemeClr val="bg1"/>
                  </a:solidFill>
                  <a:latin typeface="Montserrat" panose="00000500000000000000" pitchFamily="50" charset="0"/>
                </a:rPr>
                <a:t>Usabilidad</a:t>
              </a:r>
              <a:endParaRPr lang="en-US" sz="900" dirty="0">
                <a:solidFill>
                  <a:schemeClr val="bg1"/>
                </a:solidFill>
                <a:latin typeface="Montserrat" panose="00000500000000000000" pitchFamily="50" charset="0"/>
              </a:endParaRPr>
            </a:p>
          </p:txBody>
        </p:sp>
      </p:grpSp>
      <p:grpSp>
        <p:nvGrpSpPr>
          <p:cNvPr id="19" name="Grupo 18">
            <a:extLst>
              <a:ext uri="{FF2B5EF4-FFF2-40B4-BE49-F238E27FC236}">
                <a16:creationId xmlns:a16="http://schemas.microsoft.com/office/drawing/2014/main" id="{77EDAC32-B8E9-79D2-2073-148F1BDC1D43}"/>
              </a:ext>
            </a:extLst>
          </p:cNvPr>
          <p:cNvGrpSpPr/>
          <p:nvPr/>
        </p:nvGrpSpPr>
        <p:grpSpPr>
          <a:xfrm>
            <a:off x="4604268" y="293909"/>
            <a:ext cx="3018272" cy="2493864"/>
            <a:chOff x="874278" y="2243554"/>
            <a:chExt cx="3018272" cy="2594634"/>
          </a:xfrm>
        </p:grpSpPr>
        <p:sp>
          <p:nvSpPr>
            <p:cNvPr id="24" name="Rectangle: Rounded Corners 20">
              <a:extLst>
                <a:ext uri="{FF2B5EF4-FFF2-40B4-BE49-F238E27FC236}">
                  <a16:creationId xmlns:a16="http://schemas.microsoft.com/office/drawing/2014/main" id="{50DB5940-6B24-7AE2-0F7E-F1E69759F617}"/>
                </a:ext>
              </a:extLst>
            </p:cNvPr>
            <p:cNvSpPr/>
            <p:nvPr/>
          </p:nvSpPr>
          <p:spPr>
            <a:xfrm>
              <a:off x="874278" y="2243554"/>
              <a:ext cx="3018272" cy="2594634"/>
            </a:xfrm>
            <a:prstGeom prst="roundRect">
              <a:avLst>
                <a:gd name="adj" fmla="val 13736"/>
              </a:avLst>
            </a:prstGeom>
            <a:solidFill>
              <a:schemeClr val="bg1"/>
            </a:solidFill>
            <a:ln>
              <a:noFill/>
            </a:ln>
            <a:effectLst>
              <a:outerShdw blurRad="330200" dist="203200" dir="2700000" sx="91000" sy="91000" algn="tl" rotWithShape="0">
                <a:schemeClr val="tx2">
                  <a:alpha val="2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5760" rtlCol="0" anchor="t" anchorCtr="0"/>
            <a:lstStyle/>
            <a:p>
              <a:pPr>
                <a:spcAft>
                  <a:spcPts val="600"/>
                </a:spcAft>
              </a:pPr>
              <a:r>
                <a:rPr lang="es-PE" sz="1100" b="1" dirty="0">
                  <a:solidFill>
                    <a:schemeClr val="tx2"/>
                  </a:solidFill>
                  <a:latin typeface="Montserrat" panose="00000500000000000000" pitchFamily="50" charset="0"/>
                </a:rPr>
                <a:t>4. Búsqueda y Navegación</a:t>
              </a:r>
            </a:p>
            <a:p>
              <a:pPr marL="171450" indent="-171450">
                <a:spcAft>
                  <a:spcPts val="300"/>
                </a:spcAft>
                <a:buFont typeface="Arial" panose="020B0604020202020204" pitchFamily="34" charset="0"/>
                <a:buChar char="•"/>
              </a:pP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Funcionalidades de búsqueda para encontrar libros </a:t>
              </a:r>
            </a:p>
            <a:p>
              <a:pPr marL="171450" indent="-171450">
                <a:spcAft>
                  <a:spcPts val="300"/>
                </a:spcAft>
                <a:buFont typeface="Arial" panose="020B0604020202020204" pitchFamily="34" charset="0"/>
                <a:buChar char="•"/>
              </a:pP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Opción para buscar contenido específico dentro de los libros.</a:t>
              </a:r>
            </a:p>
            <a:p>
              <a:pPr marL="171450" indent="-171450">
                <a:spcAft>
                  <a:spcPts val="300"/>
                </a:spcAft>
                <a:buFont typeface="Arial" panose="020B0604020202020204" pitchFamily="34" charset="0"/>
                <a:buChar char="•"/>
              </a:pP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Opción navegación dentro de los libros (índice)</a:t>
              </a:r>
            </a:p>
            <a:p>
              <a:pPr marL="171450" indent="-171450">
                <a:spcAft>
                  <a:spcPts val="300"/>
                </a:spcAft>
                <a:buFont typeface="Arial" panose="020B0604020202020204" pitchFamily="34" charset="0"/>
                <a:buChar char="•"/>
              </a:pP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Opción de marcadores (marcar paginas)</a:t>
              </a:r>
            </a:p>
            <a:p>
              <a:pPr marL="171450" indent="-171450">
                <a:spcAft>
                  <a:spcPts val="300"/>
                </a:spcAft>
                <a:buFont typeface="Arial" panose="020B0604020202020204" pitchFamily="34" charset="0"/>
                <a:buChar char="•"/>
              </a:pP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Categorización y filtros para facilitar la navegación por géneros, autores o temas.</a:t>
              </a:r>
            </a:p>
            <a:p>
              <a:pPr marL="171450" indent="-171450">
                <a:spcAft>
                  <a:spcPts val="300"/>
                </a:spcAft>
                <a:buFont typeface="Arial" panose="020B0604020202020204" pitchFamily="34" charset="0"/>
                <a:buChar char="•"/>
              </a:pP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La lista de deseos (guardar sus hallazgos)</a:t>
              </a:r>
            </a:p>
          </p:txBody>
        </p:sp>
        <p:sp>
          <p:nvSpPr>
            <p:cNvPr id="25" name="Rectangle: Rounded Corners 21">
              <a:extLst>
                <a:ext uri="{FF2B5EF4-FFF2-40B4-BE49-F238E27FC236}">
                  <a16:creationId xmlns:a16="http://schemas.microsoft.com/office/drawing/2014/main" id="{586D8059-C823-FDF1-91F1-EAB65325DF8B}"/>
                </a:ext>
              </a:extLst>
            </p:cNvPr>
            <p:cNvSpPr/>
            <p:nvPr/>
          </p:nvSpPr>
          <p:spPr>
            <a:xfrm>
              <a:off x="1026318" y="2362031"/>
              <a:ext cx="900079" cy="206891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0" rtlCol="0" anchor="ctr" anchorCtr="0"/>
            <a:lstStyle/>
            <a:p>
              <a:pPr algn="ctr">
                <a:spcAft>
                  <a:spcPts val="600"/>
                </a:spcAft>
              </a:pPr>
              <a:r>
                <a:rPr lang="en-US" sz="900" dirty="0" err="1">
                  <a:solidFill>
                    <a:schemeClr val="bg1"/>
                  </a:solidFill>
                  <a:latin typeface="Montserrat" panose="00000500000000000000" pitchFamily="50" charset="0"/>
                </a:rPr>
                <a:t>Usabilidad</a:t>
              </a:r>
              <a:endParaRPr lang="en-US" sz="900" dirty="0">
                <a:solidFill>
                  <a:schemeClr val="bg1"/>
                </a:solidFill>
                <a:latin typeface="Montserrat" panose="00000500000000000000" pitchFamily="50" charset="0"/>
              </a:endParaRPr>
            </a:p>
          </p:txBody>
        </p:sp>
      </p:grpSp>
      <p:grpSp>
        <p:nvGrpSpPr>
          <p:cNvPr id="75" name="Grupo 74">
            <a:extLst>
              <a:ext uri="{FF2B5EF4-FFF2-40B4-BE49-F238E27FC236}">
                <a16:creationId xmlns:a16="http://schemas.microsoft.com/office/drawing/2014/main" id="{62B31C17-67FA-5886-9B7A-BC83DFB8B86A}"/>
              </a:ext>
            </a:extLst>
          </p:cNvPr>
          <p:cNvGrpSpPr/>
          <p:nvPr/>
        </p:nvGrpSpPr>
        <p:grpSpPr>
          <a:xfrm>
            <a:off x="4586864" y="2980482"/>
            <a:ext cx="3018272" cy="1567254"/>
            <a:chOff x="4586864" y="3320340"/>
            <a:chExt cx="3018272" cy="1290410"/>
          </a:xfrm>
        </p:grpSpPr>
        <p:sp>
          <p:nvSpPr>
            <p:cNvPr id="32" name="Rectangle: Rounded Corners 20">
              <a:extLst>
                <a:ext uri="{FF2B5EF4-FFF2-40B4-BE49-F238E27FC236}">
                  <a16:creationId xmlns:a16="http://schemas.microsoft.com/office/drawing/2014/main" id="{4AE9073D-43E9-DF64-8DFA-A1E173A5A47C}"/>
                </a:ext>
              </a:extLst>
            </p:cNvPr>
            <p:cNvSpPr/>
            <p:nvPr/>
          </p:nvSpPr>
          <p:spPr>
            <a:xfrm>
              <a:off x="4586864" y="3320340"/>
              <a:ext cx="3018272" cy="1290410"/>
            </a:xfrm>
            <a:prstGeom prst="roundRect">
              <a:avLst>
                <a:gd name="adj" fmla="val 13736"/>
              </a:avLst>
            </a:prstGeom>
            <a:solidFill>
              <a:schemeClr val="bg1"/>
            </a:solidFill>
            <a:ln>
              <a:noFill/>
            </a:ln>
            <a:effectLst>
              <a:outerShdw blurRad="330200" dist="203200" dir="2700000" sx="91000" sy="91000" algn="tl" rotWithShape="0">
                <a:schemeClr val="tx2">
                  <a:alpha val="2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5760" rtlCol="0" anchor="t" anchorCtr="0"/>
            <a:lstStyle/>
            <a:p>
              <a:pPr>
                <a:spcAft>
                  <a:spcPts val="600"/>
                </a:spcAft>
              </a:pPr>
              <a:r>
                <a:rPr lang="es-PE" sz="1100" b="1" dirty="0">
                  <a:solidFill>
                    <a:schemeClr val="tx2"/>
                  </a:solidFill>
                  <a:latin typeface="Montserrat" panose="00000500000000000000" pitchFamily="50" charset="0"/>
                </a:rPr>
                <a:t>5. Opciones de Compra y Suscripción</a:t>
              </a:r>
            </a:p>
            <a:p>
              <a:pPr marL="171450" indent="-171450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Opciones para comprar libros individuales</a:t>
              </a:r>
            </a:p>
            <a:p>
              <a:pPr marL="171450" indent="-171450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Tienda (Lista de libros disponibles para comprar)</a:t>
              </a:r>
            </a:p>
          </p:txBody>
        </p:sp>
        <p:grpSp>
          <p:nvGrpSpPr>
            <p:cNvPr id="74" name="Grupo 73">
              <a:extLst>
                <a:ext uri="{FF2B5EF4-FFF2-40B4-BE49-F238E27FC236}">
                  <a16:creationId xmlns:a16="http://schemas.microsoft.com/office/drawing/2014/main" id="{D468B40E-093A-8503-4D06-C46FACD3A80D}"/>
                </a:ext>
              </a:extLst>
            </p:cNvPr>
            <p:cNvGrpSpPr/>
            <p:nvPr/>
          </p:nvGrpSpPr>
          <p:grpSpPr>
            <a:xfrm>
              <a:off x="4724254" y="3424270"/>
              <a:ext cx="1774574" cy="206891"/>
              <a:chOff x="4724254" y="3424270"/>
              <a:chExt cx="1774574" cy="206891"/>
            </a:xfrm>
          </p:grpSpPr>
          <p:sp>
            <p:nvSpPr>
              <p:cNvPr id="37" name="Rectangle: Rounded Corners 21">
                <a:extLst>
                  <a:ext uri="{FF2B5EF4-FFF2-40B4-BE49-F238E27FC236}">
                    <a16:creationId xmlns:a16="http://schemas.microsoft.com/office/drawing/2014/main" id="{CE7D34A2-F1C9-86E0-6A79-BD3FC1C91FD0}"/>
                  </a:ext>
                </a:extLst>
              </p:cNvPr>
              <p:cNvSpPr/>
              <p:nvPr/>
            </p:nvSpPr>
            <p:spPr>
              <a:xfrm>
                <a:off x="4724254" y="3424270"/>
                <a:ext cx="900079" cy="206891"/>
              </a:xfrm>
              <a:prstGeom prst="roundRect">
                <a:avLst>
                  <a:gd name="adj" fmla="val 50000"/>
                </a:avLst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0" bIns="0" rtlCol="0" anchor="ctr" anchorCtr="0"/>
              <a:lstStyle/>
              <a:p>
                <a:pPr algn="ctr">
                  <a:spcAft>
                    <a:spcPts val="600"/>
                  </a:spcAft>
                </a:pPr>
                <a:r>
                  <a:rPr lang="en-US" sz="900" dirty="0" err="1">
                    <a:solidFill>
                      <a:schemeClr val="bg1"/>
                    </a:solidFill>
                    <a:latin typeface="Montserrat" panose="00000500000000000000" pitchFamily="50" charset="0"/>
                  </a:rPr>
                  <a:t>Usabilidad</a:t>
                </a:r>
                <a:endParaRPr lang="en-US" sz="900" dirty="0">
                  <a:solidFill>
                    <a:schemeClr val="bg1"/>
                  </a:solidFill>
                  <a:latin typeface="Montserrat" panose="00000500000000000000" pitchFamily="50" charset="0"/>
                </a:endParaRPr>
              </a:p>
            </p:txBody>
          </p:sp>
          <p:sp>
            <p:nvSpPr>
              <p:cNvPr id="38" name="Rectangle: Rounded Corners 16">
                <a:extLst>
                  <a:ext uri="{FF2B5EF4-FFF2-40B4-BE49-F238E27FC236}">
                    <a16:creationId xmlns:a16="http://schemas.microsoft.com/office/drawing/2014/main" id="{C5015CBC-30E5-165A-DAB8-1CD2F6066147}"/>
                  </a:ext>
                </a:extLst>
              </p:cNvPr>
              <p:cNvSpPr/>
              <p:nvPr/>
            </p:nvSpPr>
            <p:spPr>
              <a:xfrm>
                <a:off x="5693172" y="3424270"/>
                <a:ext cx="805656" cy="206891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0" bIns="0" rtlCol="0" anchor="ctr" anchorCtr="0"/>
              <a:lstStyle/>
              <a:p>
                <a:pPr algn="ctr">
                  <a:spcAft>
                    <a:spcPts val="600"/>
                  </a:spcAft>
                </a:pPr>
                <a:r>
                  <a:rPr lang="en-US" sz="900" dirty="0" err="1">
                    <a:solidFill>
                      <a:schemeClr val="bg1"/>
                    </a:solidFill>
                    <a:latin typeface="Montserrat" panose="00000500000000000000" pitchFamily="50" charset="0"/>
                  </a:rPr>
                  <a:t>Ganancia</a:t>
                </a:r>
                <a:endParaRPr lang="en-US" sz="900" dirty="0">
                  <a:solidFill>
                    <a:schemeClr val="bg1"/>
                  </a:solidFill>
                  <a:latin typeface="Montserrat" panose="00000500000000000000" pitchFamily="50" charset="0"/>
                </a:endParaRPr>
              </a:p>
            </p:txBody>
          </p:sp>
        </p:grpSp>
      </p:grpSp>
      <p:grpSp>
        <p:nvGrpSpPr>
          <p:cNvPr id="53" name="Grupo 52">
            <a:extLst>
              <a:ext uri="{FF2B5EF4-FFF2-40B4-BE49-F238E27FC236}">
                <a16:creationId xmlns:a16="http://schemas.microsoft.com/office/drawing/2014/main" id="{3AEB0D32-9B53-4BC6-2D24-C92E70AFB12B}"/>
              </a:ext>
            </a:extLst>
          </p:cNvPr>
          <p:cNvGrpSpPr/>
          <p:nvPr/>
        </p:nvGrpSpPr>
        <p:grpSpPr>
          <a:xfrm>
            <a:off x="8299450" y="313443"/>
            <a:ext cx="3018272" cy="955163"/>
            <a:chOff x="4586864" y="3937612"/>
            <a:chExt cx="3018272" cy="955163"/>
          </a:xfrm>
        </p:grpSpPr>
        <p:sp>
          <p:nvSpPr>
            <p:cNvPr id="51" name="Rectangle: Rounded Corners 20">
              <a:extLst>
                <a:ext uri="{FF2B5EF4-FFF2-40B4-BE49-F238E27FC236}">
                  <a16:creationId xmlns:a16="http://schemas.microsoft.com/office/drawing/2014/main" id="{29D1E6E7-BCA7-8E09-95B3-F643CD511BE7}"/>
                </a:ext>
              </a:extLst>
            </p:cNvPr>
            <p:cNvSpPr/>
            <p:nvPr/>
          </p:nvSpPr>
          <p:spPr>
            <a:xfrm>
              <a:off x="4586864" y="3937612"/>
              <a:ext cx="3018272" cy="955163"/>
            </a:xfrm>
            <a:prstGeom prst="roundRect">
              <a:avLst>
                <a:gd name="adj" fmla="val 13736"/>
              </a:avLst>
            </a:prstGeom>
            <a:solidFill>
              <a:schemeClr val="bg1"/>
            </a:solidFill>
            <a:ln>
              <a:noFill/>
            </a:ln>
            <a:effectLst>
              <a:outerShdw blurRad="330200" dist="203200" dir="2700000" sx="91000" sy="91000" algn="tl" rotWithShape="0">
                <a:schemeClr val="tx2">
                  <a:alpha val="2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5760" rtlCol="0" anchor="t" anchorCtr="0"/>
            <a:lstStyle/>
            <a:p>
              <a:pPr>
                <a:spcAft>
                  <a:spcPts val="600"/>
                </a:spcAft>
              </a:pPr>
              <a:r>
                <a:rPr lang="es-PE" sz="1100" b="1" dirty="0">
                  <a:solidFill>
                    <a:schemeClr val="tx2"/>
                  </a:solidFill>
                  <a:latin typeface="Montserrat" panose="00000500000000000000" pitchFamily="50" charset="0"/>
                </a:rPr>
                <a:t>7. Soporte Multilingüe</a:t>
              </a:r>
            </a:p>
            <a:p>
              <a:pPr>
                <a:spcAft>
                  <a:spcPts val="600"/>
                </a:spcAft>
              </a:pP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Disponibilidad de libros en varios idiomas.</a:t>
              </a:r>
            </a:p>
          </p:txBody>
        </p:sp>
        <p:sp>
          <p:nvSpPr>
            <p:cNvPr id="52" name="Rectangle: Rounded Corners 21">
              <a:extLst>
                <a:ext uri="{FF2B5EF4-FFF2-40B4-BE49-F238E27FC236}">
                  <a16:creationId xmlns:a16="http://schemas.microsoft.com/office/drawing/2014/main" id="{DFB4447F-FDCF-DA41-2E25-CB7661BA74B8}"/>
                </a:ext>
              </a:extLst>
            </p:cNvPr>
            <p:cNvSpPr/>
            <p:nvPr/>
          </p:nvSpPr>
          <p:spPr>
            <a:xfrm>
              <a:off x="4724253" y="4029057"/>
              <a:ext cx="900079" cy="206891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0" rtlCol="0" anchor="ctr" anchorCtr="0"/>
            <a:lstStyle/>
            <a:p>
              <a:pPr algn="ctr">
                <a:spcAft>
                  <a:spcPts val="600"/>
                </a:spcAft>
              </a:pPr>
              <a:r>
                <a:rPr lang="en-US" sz="900" dirty="0" err="1">
                  <a:solidFill>
                    <a:schemeClr val="bg1"/>
                  </a:solidFill>
                  <a:latin typeface="Montserrat" panose="00000500000000000000" pitchFamily="50" charset="0"/>
                </a:rPr>
                <a:t>Usabilidad</a:t>
              </a:r>
              <a:endParaRPr lang="en-US" sz="900" dirty="0">
                <a:solidFill>
                  <a:schemeClr val="bg1"/>
                </a:solidFill>
                <a:latin typeface="Montserrat" panose="00000500000000000000" pitchFamily="50" charset="0"/>
              </a:endParaRPr>
            </a:p>
          </p:txBody>
        </p:sp>
      </p:grpSp>
      <p:grpSp>
        <p:nvGrpSpPr>
          <p:cNvPr id="79" name="Grupo 78">
            <a:extLst>
              <a:ext uri="{FF2B5EF4-FFF2-40B4-BE49-F238E27FC236}">
                <a16:creationId xmlns:a16="http://schemas.microsoft.com/office/drawing/2014/main" id="{D9CF9FAC-8E42-D7FE-3F4B-72F0A4F3DC99}"/>
              </a:ext>
            </a:extLst>
          </p:cNvPr>
          <p:cNvGrpSpPr/>
          <p:nvPr/>
        </p:nvGrpSpPr>
        <p:grpSpPr>
          <a:xfrm>
            <a:off x="4567603" y="4817641"/>
            <a:ext cx="3018272" cy="1457011"/>
            <a:chOff x="8299450" y="825331"/>
            <a:chExt cx="3018272" cy="1457011"/>
          </a:xfrm>
        </p:grpSpPr>
        <p:sp>
          <p:nvSpPr>
            <p:cNvPr id="55" name="Rectangle: Rounded Corners 20">
              <a:extLst>
                <a:ext uri="{FF2B5EF4-FFF2-40B4-BE49-F238E27FC236}">
                  <a16:creationId xmlns:a16="http://schemas.microsoft.com/office/drawing/2014/main" id="{4A0EAC24-2C44-825E-6849-4A1F5454AA63}"/>
                </a:ext>
              </a:extLst>
            </p:cNvPr>
            <p:cNvSpPr/>
            <p:nvPr/>
          </p:nvSpPr>
          <p:spPr>
            <a:xfrm>
              <a:off x="8299450" y="825331"/>
              <a:ext cx="3018272" cy="1457011"/>
            </a:xfrm>
            <a:prstGeom prst="roundRect">
              <a:avLst>
                <a:gd name="adj" fmla="val 13736"/>
              </a:avLst>
            </a:prstGeom>
            <a:solidFill>
              <a:schemeClr val="bg1"/>
            </a:solidFill>
            <a:ln>
              <a:noFill/>
            </a:ln>
            <a:effectLst>
              <a:outerShdw blurRad="330200" dist="203200" dir="2700000" sx="91000" sy="91000" algn="tl" rotWithShape="0">
                <a:schemeClr val="tx2">
                  <a:alpha val="2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5760" rtlCol="0" anchor="t" anchorCtr="0"/>
            <a:lstStyle/>
            <a:p>
              <a:pPr>
                <a:spcAft>
                  <a:spcPts val="600"/>
                </a:spcAft>
              </a:pPr>
              <a:r>
                <a:rPr lang="es-PE" sz="1100" b="1" dirty="0">
                  <a:solidFill>
                    <a:schemeClr val="tx2"/>
                  </a:solidFill>
                  <a:latin typeface="Montserrat" panose="00000500000000000000" pitchFamily="50" charset="0"/>
                </a:rPr>
                <a:t>6. Reseñas y Recomendaciones</a:t>
              </a:r>
            </a:p>
            <a:p>
              <a:pPr marL="171450" indent="-171450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Sección de reseñas de usuarios y valoración libros</a:t>
              </a:r>
            </a:p>
            <a:p>
              <a:pPr marL="171450" indent="-171450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Recomendaciones basadas en el historial de lectura.</a:t>
              </a:r>
            </a:p>
          </p:txBody>
        </p:sp>
        <p:sp>
          <p:nvSpPr>
            <p:cNvPr id="56" name="Rectangle: Rounded Corners 21">
              <a:extLst>
                <a:ext uri="{FF2B5EF4-FFF2-40B4-BE49-F238E27FC236}">
                  <a16:creationId xmlns:a16="http://schemas.microsoft.com/office/drawing/2014/main" id="{64265E2D-3214-5A4E-0E98-0CB6C71BE205}"/>
                </a:ext>
              </a:extLst>
            </p:cNvPr>
            <p:cNvSpPr/>
            <p:nvPr/>
          </p:nvSpPr>
          <p:spPr>
            <a:xfrm>
              <a:off x="8413390" y="946741"/>
              <a:ext cx="900079" cy="206891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0" rtlCol="0" anchor="ctr" anchorCtr="0"/>
            <a:lstStyle/>
            <a:p>
              <a:pPr algn="ctr">
                <a:spcAft>
                  <a:spcPts val="600"/>
                </a:spcAft>
              </a:pPr>
              <a:r>
                <a:rPr lang="en-US" sz="900" dirty="0" err="1">
                  <a:solidFill>
                    <a:schemeClr val="bg1"/>
                  </a:solidFill>
                  <a:latin typeface="Montserrat" panose="00000500000000000000" pitchFamily="50" charset="0"/>
                </a:rPr>
                <a:t>Usabilidad</a:t>
              </a:r>
              <a:endParaRPr lang="en-US" sz="900" dirty="0">
                <a:solidFill>
                  <a:schemeClr val="bg1"/>
                </a:solidFill>
                <a:latin typeface="Montserrat" panose="00000500000000000000" pitchFamily="50" charset="0"/>
              </a:endParaRPr>
            </a:p>
          </p:txBody>
        </p:sp>
      </p:grpSp>
      <p:grpSp>
        <p:nvGrpSpPr>
          <p:cNvPr id="80" name="Grupo 79">
            <a:extLst>
              <a:ext uri="{FF2B5EF4-FFF2-40B4-BE49-F238E27FC236}">
                <a16:creationId xmlns:a16="http://schemas.microsoft.com/office/drawing/2014/main" id="{974B9B93-DF93-97C5-B254-462B1EBD1738}"/>
              </a:ext>
            </a:extLst>
          </p:cNvPr>
          <p:cNvGrpSpPr/>
          <p:nvPr/>
        </p:nvGrpSpPr>
        <p:grpSpPr>
          <a:xfrm>
            <a:off x="8299450" y="1411186"/>
            <a:ext cx="3018272" cy="1146658"/>
            <a:chOff x="8299450" y="2392407"/>
            <a:chExt cx="3018272" cy="1146658"/>
          </a:xfrm>
        </p:grpSpPr>
        <p:sp>
          <p:nvSpPr>
            <p:cNvPr id="57" name="Rectangle: Rounded Corners 20">
              <a:extLst>
                <a:ext uri="{FF2B5EF4-FFF2-40B4-BE49-F238E27FC236}">
                  <a16:creationId xmlns:a16="http://schemas.microsoft.com/office/drawing/2014/main" id="{7C500474-D26E-F892-87EB-6786D724075B}"/>
                </a:ext>
              </a:extLst>
            </p:cNvPr>
            <p:cNvSpPr/>
            <p:nvPr/>
          </p:nvSpPr>
          <p:spPr>
            <a:xfrm>
              <a:off x="8299450" y="2392407"/>
              <a:ext cx="3018272" cy="1146658"/>
            </a:xfrm>
            <a:prstGeom prst="roundRect">
              <a:avLst>
                <a:gd name="adj" fmla="val 13736"/>
              </a:avLst>
            </a:prstGeom>
            <a:solidFill>
              <a:schemeClr val="bg1"/>
            </a:solidFill>
            <a:ln>
              <a:noFill/>
            </a:ln>
            <a:effectLst>
              <a:outerShdw blurRad="330200" dist="203200" dir="2700000" sx="91000" sy="91000" algn="tl" rotWithShape="0">
                <a:schemeClr val="tx2">
                  <a:alpha val="2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5760" rtlCol="0" anchor="t" anchorCtr="0"/>
            <a:lstStyle/>
            <a:p>
              <a:pPr>
                <a:spcAft>
                  <a:spcPts val="600"/>
                </a:spcAft>
              </a:pPr>
              <a:r>
                <a:rPr lang="es-PE" sz="1100" b="1" dirty="0">
                  <a:solidFill>
                    <a:schemeClr val="tx2"/>
                  </a:solidFill>
                  <a:latin typeface="Montserrat" panose="00000500000000000000" pitchFamily="50" charset="0"/>
                </a:rPr>
                <a:t>8. Integraciones y Compatibilidad</a:t>
              </a:r>
            </a:p>
            <a:p>
              <a:pPr marL="171450" indent="-171450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Integración con otros servicios, como redes sociales.(compartir)</a:t>
              </a:r>
            </a:p>
          </p:txBody>
        </p:sp>
        <p:sp>
          <p:nvSpPr>
            <p:cNvPr id="58" name="Rectangle: Rounded Corners 21">
              <a:extLst>
                <a:ext uri="{FF2B5EF4-FFF2-40B4-BE49-F238E27FC236}">
                  <a16:creationId xmlns:a16="http://schemas.microsoft.com/office/drawing/2014/main" id="{4B62211F-1B76-67D8-AD9D-854AEB3ABCFC}"/>
                </a:ext>
              </a:extLst>
            </p:cNvPr>
            <p:cNvSpPr/>
            <p:nvPr/>
          </p:nvSpPr>
          <p:spPr>
            <a:xfrm>
              <a:off x="8413390" y="2518831"/>
              <a:ext cx="900079" cy="206891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0" rtlCol="0" anchor="ctr" anchorCtr="0"/>
            <a:lstStyle/>
            <a:p>
              <a:pPr algn="ctr">
                <a:spcAft>
                  <a:spcPts val="600"/>
                </a:spcAft>
              </a:pPr>
              <a:r>
                <a:rPr lang="en-US" sz="900" dirty="0" err="1">
                  <a:solidFill>
                    <a:schemeClr val="bg1"/>
                  </a:solidFill>
                  <a:latin typeface="Montserrat" panose="00000500000000000000" pitchFamily="50" charset="0"/>
                </a:rPr>
                <a:t>Usabilidad</a:t>
              </a:r>
              <a:endParaRPr lang="en-US" sz="900" dirty="0">
                <a:solidFill>
                  <a:schemeClr val="bg1"/>
                </a:solidFill>
                <a:latin typeface="Montserrat" panose="00000500000000000000" pitchFamily="50" charset="0"/>
              </a:endParaRPr>
            </a:p>
          </p:txBody>
        </p:sp>
        <p:sp>
          <p:nvSpPr>
            <p:cNvPr id="59" name="Rectangle: Rounded Corners 33">
              <a:extLst>
                <a:ext uri="{FF2B5EF4-FFF2-40B4-BE49-F238E27FC236}">
                  <a16:creationId xmlns:a16="http://schemas.microsoft.com/office/drawing/2014/main" id="{EA27167C-7754-218E-3B96-BFE1A2605A5D}"/>
                </a:ext>
              </a:extLst>
            </p:cNvPr>
            <p:cNvSpPr/>
            <p:nvPr/>
          </p:nvSpPr>
          <p:spPr>
            <a:xfrm>
              <a:off x="9351569" y="2515956"/>
              <a:ext cx="1048109" cy="206891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0" rtlCol="0" anchor="ctr" anchorCtr="0"/>
            <a:lstStyle/>
            <a:p>
              <a:pPr algn="ctr">
                <a:spcAft>
                  <a:spcPts val="600"/>
                </a:spcAft>
              </a:pPr>
              <a:r>
                <a:rPr lang="en-US" sz="900" dirty="0">
                  <a:solidFill>
                    <a:schemeClr val="bg1"/>
                  </a:solidFill>
                  <a:latin typeface="Montserrat" panose="00000500000000000000" pitchFamily="50" charset="0"/>
                </a:rPr>
                <a:t>Engagement</a:t>
              </a:r>
            </a:p>
          </p:txBody>
        </p:sp>
      </p:grpSp>
      <p:grpSp>
        <p:nvGrpSpPr>
          <p:cNvPr id="81" name="Grupo 80">
            <a:extLst>
              <a:ext uri="{FF2B5EF4-FFF2-40B4-BE49-F238E27FC236}">
                <a16:creationId xmlns:a16="http://schemas.microsoft.com/office/drawing/2014/main" id="{A7136A0F-67ED-3F5C-3B6E-0F4F6F660F8A}"/>
              </a:ext>
            </a:extLst>
          </p:cNvPr>
          <p:cNvGrpSpPr/>
          <p:nvPr/>
        </p:nvGrpSpPr>
        <p:grpSpPr>
          <a:xfrm>
            <a:off x="8299450" y="2685630"/>
            <a:ext cx="3018272" cy="1146658"/>
            <a:chOff x="8299450" y="3664355"/>
            <a:chExt cx="3018272" cy="1146658"/>
          </a:xfrm>
        </p:grpSpPr>
        <p:grpSp>
          <p:nvGrpSpPr>
            <p:cNvPr id="61" name="Grupo 60">
              <a:extLst>
                <a:ext uri="{FF2B5EF4-FFF2-40B4-BE49-F238E27FC236}">
                  <a16:creationId xmlns:a16="http://schemas.microsoft.com/office/drawing/2014/main" id="{FAC39619-1E62-12B0-808F-C6C949081C12}"/>
                </a:ext>
              </a:extLst>
            </p:cNvPr>
            <p:cNvGrpSpPr/>
            <p:nvPr/>
          </p:nvGrpSpPr>
          <p:grpSpPr>
            <a:xfrm>
              <a:off x="8299450" y="3664355"/>
              <a:ext cx="3018272" cy="1146658"/>
              <a:chOff x="4586864" y="4310374"/>
              <a:chExt cx="3018272" cy="1029875"/>
            </a:xfrm>
          </p:grpSpPr>
          <p:sp>
            <p:nvSpPr>
              <p:cNvPr id="62" name="Rectangle: Rounded Corners 20">
                <a:extLst>
                  <a:ext uri="{FF2B5EF4-FFF2-40B4-BE49-F238E27FC236}">
                    <a16:creationId xmlns:a16="http://schemas.microsoft.com/office/drawing/2014/main" id="{222AA5DC-EA29-DD4F-E14F-E106CDE30928}"/>
                  </a:ext>
                </a:extLst>
              </p:cNvPr>
              <p:cNvSpPr/>
              <p:nvPr/>
            </p:nvSpPr>
            <p:spPr>
              <a:xfrm>
                <a:off x="4586864" y="4310374"/>
                <a:ext cx="3018272" cy="1029875"/>
              </a:xfrm>
              <a:prstGeom prst="roundRect">
                <a:avLst>
                  <a:gd name="adj" fmla="val 13736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330200" dist="203200" dir="2700000" sx="91000" sy="91000" algn="tl" rotWithShape="0">
                  <a:schemeClr val="tx2">
                    <a:alpha val="2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365760" rtlCol="0" anchor="t" anchorCtr="0"/>
              <a:lstStyle/>
              <a:p>
                <a:pPr>
                  <a:spcAft>
                    <a:spcPts val="600"/>
                  </a:spcAft>
                </a:pPr>
                <a:r>
                  <a:rPr lang="es-PE" sz="1100" b="1" dirty="0">
                    <a:solidFill>
                      <a:schemeClr val="tx2"/>
                    </a:solidFill>
                    <a:latin typeface="Montserrat" panose="00000500000000000000" pitchFamily="50" charset="0"/>
                  </a:rPr>
                  <a:t>9. Registro &amp; </a:t>
                </a:r>
                <a:r>
                  <a:rPr lang="es-PE" sz="1100" b="1" dirty="0" err="1">
                    <a:solidFill>
                      <a:schemeClr val="tx2"/>
                    </a:solidFill>
                    <a:latin typeface="Montserrat" panose="00000500000000000000" pitchFamily="50" charset="0"/>
                  </a:rPr>
                  <a:t>Login</a:t>
                </a:r>
                <a:endParaRPr lang="es-PE" sz="1100" b="1" dirty="0">
                  <a:solidFill>
                    <a:schemeClr val="tx2"/>
                  </a:solidFill>
                  <a:latin typeface="Montserrat" panose="00000500000000000000" pitchFamily="50" charset="0"/>
                </a:endParaRPr>
              </a:p>
              <a:p>
                <a:pPr marL="171450" indent="-1714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s-PE" sz="900" dirty="0">
                    <a:solidFill>
                      <a:schemeClr val="tx2"/>
                    </a:solidFill>
                    <a:latin typeface="Montserrat" panose="00000500000000000000" pitchFamily="50" charset="0"/>
                  </a:rPr>
                  <a:t>Integración con </a:t>
                </a:r>
                <a:r>
                  <a:rPr lang="es-PE" sz="900" dirty="0" err="1">
                    <a:solidFill>
                      <a:schemeClr val="tx2"/>
                    </a:solidFill>
                    <a:latin typeface="Montserrat" panose="00000500000000000000" pitchFamily="50" charset="0"/>
                  </a:rPr>
                  <a:t>Cognito</a:t>
                </a:r>
                <a:r>
                  <a:rPr lang="es-PE" sz="900" dirty="0">
                    <a:solidFill>
                      <a:schemeClr val="tx2"/>
                    </a:solidFill>
                    <a:latin typeface="Montserrat" panose="00000500000000000000" pitchFamily="50" charset="0"/>
                  </a:rPr>
                  <a:t> AWS</a:t>
                </a:r>
              </a:p>
              <a:p>
                <a:pPr marL="171450" indent="-1714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s-PE" sz="900" dirty="0">
                    <a:solidFill>
                      <a:schemeClr val="tx2"/>
                    </a:solidFill>
                    <a:latin typeface="Montserrat" panose="00000500000000000000" pitchFamily="50" charset="0"/>
                  </a:rPr>
                  <a:t>Integración con Active </a:t>
                </a:r>
                <a:r>
                  <a:rPr lang="es-PE" sz="900" dirty="0" err="1">
                    <a:solidFill>
                      <a:schemeClr val="tx2"/>
                    </a:solidFill>
                    <a:latin typeface="Montserrat" panose="00000500000000000000" pitchFamily="50" charset="0"/>
                  </a:rPr>
                  <a:t>directory</a:t>
                </a:r>
                <a:endParaRPr lang="es-PE" sz="900" dirty="0">
                  <a:solidFill>
                    <a:schemeClr val="tx2"/>
                  </a:solidFill>
                  <a:latin typeface="Montserrat" panose="00000500000000000000" pitchFamily="50" charset="0"/>
                </a:endParaRPr>
              </a:p>
            </p:txBody>
          </p:sp>
          <p:sp>
            <p:nvSpPr>
              <p:cNvPr id="63" name="Rectangle: Rounded Corners 21">
                <a:extLst>
                  <a:ext uri="{FF2B5EF4-FFF2-40B4-BE49-F238E27FC236}">
                    <a16:creationId xmlns:a16="http://schemas.microsoft.com/office/drawing/2014/main" id="{C58174F8-F71C-E06B-D425-27E56F5CD2D9}"/>
                  </a:ext>
                </a:extLst>
              </p:cNvPr>
              <p:cNvSpPr/>
              <p:nvPr/>
            </p:nvSpPr>
            <p:spPr>
              <a:xfrm>
                <a:off x="4700804" y="4408546"/>
                <a:ext cx="900079" cy="206891"/>
              </a:xfrm>
              <a:prstGeom prst="roundRect">
                <a:avLst>
                  <a:gd name="adj" fmla="val 50000"/>
                </a:avLst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0" bIns="0" rtlCol="0" anchor="ctr" anchorCtr="0"/>
              <a:lstStyle/>
              <a:p>
                <a:pPr algn="ctr">
                  <a:spcAft>
                    <a:spcPts val="600"/>
                  </a:spcAft>
                </a:pPr>
                <a:r>
                  <a:rPr lang="en-US" sz="900" dirty="0" err="1">
                    <a:solidFill>
                      <a:schemeClr val="bg1"/>
                    </a:solidFill>
                    <a:latin typeface="Montserrat" panose="00000500000000000000" pitchFamily="50" charset="0"/>
                  </a:rPr>
                  <a:t>Usabilidad</a:t>
                </a:r>
                <a:endParaRPr lang="en-US" sz="900" dirty="0">
                  <a:solidFill>
                    <a:schemeClr val="bg1"/>
                  </a:solidFill>
                  <a:latin typeface="Montserrat" panose="00000500000000000000" pitchFamily="50" charset="0"/>
                </a:endParaRPr>
              </a:p>
            </p:txBody>
          </p:sp>
        </p:grpSp>
        <p:sp>
          <p:nvSpPr>
            <p:cNvPr id="64" name="Rectangle: Rounded Corners 43">
              <a:extLst>
                <a:ext uri="{FF2B5EF4-FFF2-40B4-BE49-F238E27FC236}">
                  <a16:creationId xmlns:a16="http://schemas.microsoft.com/office/drawing/2014/main" id="{622BA3AF-9A7F-3A88-D76C-5767613C566D}"/>
                </a:ext>
              </a:extLst>
            </p:cNvPr>
            <p:cNvSpPr/>
            <p:nvPr/>
          </p:nvSpPr>
          <p:spPr>
            <a:xfrm>
              <a:off x="9351569" y="3782191"/>
              <a:ext cx="805656" cy="206891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0" rtlCol="0" anchor="ctr" anchorCtr="0"/>
            <a:lstStyle/>
            <a:p>
              <a:pPr algn="ctr">
                <a:spcAft>
                  <a:spcPts val="600"/>
                </a:spcAft>
              </a:pPr>
              <a:r>
                <a:rPr lang="en-US" sz="900" dirty="0">
                  <a:solidFill>
                    <a:schemeClr val="bg1"/>
                  </a:solidFill>
                  <a:latin typeface="Montserrat" panose="00000500000000000000" pitchFamily="50" charset="0"/>
                </a:rPr>
                <a:t>Security</a:t>
              </a:r>
            </a:p>
          </p:txBody>
        </p:sp>
      </p:grpSp>
      <p:sp>
        <p:nvSpPr>
          <p:cNvPr id="66" name="Rectangle: Rounded Corners 21">
            <a:extLst>
              <a:ext uri="{FF2B5EF4-FFF2-40B4-BE49-F238E27FC236}">
                <a16:creationId xmlns:a16="http://schemas.microsoft.com/office/drawing/2014/main" id="{BCECD8F6-E10E-DD8F-E208-606AB10BEC38}"/>
              </a:ext>
            </a:extLst>
          </p:cNvPr>
          <p:cNvSpPr/>
          <p:nvPr/>
        </p:nvSpPr>
        <p:spPr>
          <a:xfrm>
            <a:off x="1020765" y="2515956"/>
            <a:ext cx="900079" cy="206891"/>
          </a:xfrm>
          <a:prstGeom prst="roundRect">
            <a:avLst>
              <a:gd name="adj" fmla="val 50000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 anchorCtr="0"/>
          <a:lstStyle/>
          <a:p>
            <a:pPr algn="ctr">
              <a:spcAft>
                <a:spcPts val="600"/>
              </a:spcAft>
            </a:pPr>
            <a:r>
              <a:rPr lang="en-US" sz="900" dirty="0" err="1">
                <a:solidFill>
                  <a:schemeClr val="bg1"/>
                </a:solidFill>
                <a:latin typeface="Montserrat" panose="00000500000000000000" pitchFamily="50" charset="0"/>
              </a:rPr>
              <a:t>Usabilidad</a:t>
            </a:r>
            <a:endParaRPr lang="en-US" sz="900" dirty="0">
              <a:solidFill>
                <a:schemeClr val="bg1"/>
              </a:solidFill>
              <a:latin typeface="Montserrat" panose="00000500000000000000" pitchFamily="50" charset="0"/>
            </a:endParaRPr>
          </a:p>
        </p:txBody>
      </p:sp>
      <p:grpSp>
        <p:nvGrpSpPr>
          <p:cNvPr id="67" name="Grupo 66">
            <a:extLst>
              <a:ext uri="{FF2B5EF4-FFF2-40B4-BE49-F238E27FC236}">
                <a16:creationId xmlns:a16="http://schemas.microsoft.com/office/drawing/2014/main" id="{F4107F17-56B2-4885-05E7-8966ABE2CF28}"/>
              </a:ext>
            </a:extLst>
          </p:cNvPr>
          <p:cNvGrpSpPr/>
          <p:nvPr/>
        </p:nvGrpSpPr>
        <p:grpSpPr>
          <a:xfrm>
            <a:off x="8299450" y="3969788"/>
            <a:ext cx="3018272" cy="909519"/>
            <a:chOff x="4586864" y="4310374"/>
            <a:chExt cx="3018272" cy="764274"/>
          </a:xfrm>
        </p:grpSpPr>
        <p:sp>
          <p:nvSpPr>
            <p:cNvPr id="68" name="Rectangle: Rounded Corners 20">
              <a:extLst>
                <a:ext uri="{FF2B5EF4-FFF2-40B4-BE49-F238E27FC236}">
                  <a16:creationId xmlns:a16="http://schemas.microsoft.com/office/drawing/2014/main" id="{5EE72BA7-D504-8DB6-E3D7-58E850B61121}"/>
                </a:ext>
              </a:extLst>
            </p:cNvPr>
            <p:cNvSpPr/>
            <p:nvPr/>
          </p:nvSpPr>
          <p:spPr>
            <a:xfrm>
              <a:off x="4586864" y="4310374"/>
              <a:ext cx="3018272" cy="764274"/>
            </a:xfrm>
            <a:prstGeom prst="roundRect">
              <a:avLst>
                <a:gd name="adj" fmla="val 13736"/>
              </a:avLst>
            </a:prstGeom>
            <a:solidFill>
              <a:schemeClr val="bg1"/>
            </a:solidFill>
            <a:ln>
              <a:noFill/>
            </a:ln>
            <a:effectLst>
              <a:outerShdw blurRad="330200" dist="203200" dir="2700000" sx="91000" sy="91000" algn="tl" rotWithShape="0">
                <a:schemeClr val="tx2">
                  <a:alpha val="2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5760" rtlCol="0" anchor="t" anchorCtr="0"/>
            <a:lstStyle/>
            <a:p>
              <a:pPr>
                <a:spcAft>
                  <a:spcPts val="600"/>
                </a:spcAft>
              </a:pPr>
              <a:r>
                <a:rPr lang="es-PE" sz="1000" b="1" dirty="0">
                  <a:solidFill>
                    <a:schemeClr val="tx2"/>
                  </a:solidFill>
                  <a:latin typeface="Montserrat" panose="00000500000000000000" pitchFamily="50" charset="0"/>
                </a:rPr>
                <a:t>10. Estadísticas y Análisis de Datos</a:t>
              </a:r>
            </a:p>
            <a:p>
              <a:pPr marL="171450" indent="-171450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 </a:t>
              </a:r>
              <a:r>
                <a:rPr lang="es-PE" sz="900" dirty="0" err="1">
                  <a:solidFill>
                    <a:schemeClr val="tx2"/>
                  </a:solidFill>
                  <a:latin typeface="Montserrat" panose="00000500000000000000" pitchFamily="50" charset="0"/>
                </a:rPr>
                <a:t>dashboards</a:t>
              </a: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 indicadores de lectura</a:t>
              </a:r>
            </a:p>
          </p:txBody>
        </p:sp>
        <p:sp>
          <p:nvSpPr>
            <p:cNvPr id="69" name="Rectangle: Rounded Corners 21">
              <a:extLst>
                <a:ext uri="{FF2B5EF4-FFF2-40B4-BE49-F238E27FC236}">
                  <a16:creationId xmlns:a16="http://schemas.microsoft.com/office/drawing/2014/main" id="{AF831979-3046-3A33-16C7-A2B1ABE07C1A}"/>
                </a:ext>
              </a:extLst>
            </p:cNvPr>
            <p:cNvSpPr/>
            <p:nvPr/>
          </p:nvSpPr>
          <p:spPr>
            <a:xfrm>
              <a:off x="4700804" y="4408546"/>
              <a:ext cx="900079" cy="206891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0" rtlCol="0" anchor="ctr" anchorCtr="0"/>
            <a:lstStyle/>
            <a:p>
              <a:pPr algn="ctr">
                <a:spcAft>
                  <a:spcPts val="600"/>
                </a:spcAft>
              </a:pPr>
              <a:r>
                <a:rPr lang="en-US" sz="900" dirty="0" err="1">
                  <a:solidFill>
                    <a:schemeClr val="bg1"/>
                  </a:solidFill>
                  <a:latin typeface="Montserrat" panose="00000500000000000000" pitchFamily="50" charset="0"/>
                </a:rPr>
                <a:t>Usabilidad</a:t>
              </a:r>
              <a:endParaRPr lang="en-US" sz="900" dirty="0">
                <a:solidFill>
                  <a:schemeClr val="bg1"/>
                </a:solidFill>
                <a:latin typeface="Montserrat" panose="00000500000000000000" pitchFamily="50" charset="0"/>
              </a:endParaRPr>
            </a:p>
          </p:txBody>
        </p:sp>
      </p:grpSp>
      <p:sp>
        <p:nvSpPr>
          <p:cNvPr id="73" name="Rectangle: Rounded Corners 42">
            <a:extLst>
              <a:ext uri="{FF2B5EF4-FFF2-40B4-BE49-F238E27FC236}">
                <a16:creationId xmlns:a16="http://schemas.microsoft.com/office/drawing/2014/main" id="{1E3BE984-F548-2DB0-D796-6C89737E5168}"/>
              </a:ext>
            </a:extLst>
          </p:cNvPr>
          <p:cNvSpPr/>
          <p:nvPr/>
        </p:nvSpPr>
        <p:spPr>
          <a:xfrm>
            <a:off x="1985441" y="2511496"/>
            <a:ext cx="1170512" cy="214225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 anchorCtr="0"/>
          <a:lstStyle/>
          <a:p>
            <a:pPr algn="ctr">
              <a:spcAft>
                <a:spcPts val="600"/>
              </a:spcAft>
            </a:pPr>
            <a:r>
              <a:rPr lang="en-US" sz="900" dirty="0" err="1">
                <a:solidFill>
                  <a:schemeClr val="bg1"/>
                </a:solidFill>
                <a:latin typeface="Montserrat" panose="00000500000000000000" pitchFamily="50" charset="0"/>
              </a:rPr>
              <a:t>Personalización</a:t>
            </a:r>
            <a:endParaRPr lang="en-US" sz="900" dirty="0">
              <a:solidFill>
                <a:schemeClr val="bg1"/>
              </a:solidFill>
              <a:latin typeface="Montserrat" panose="00000500000000000000" pitchFamily="50" charset="0"/>
            </a:endParaRPr>
          </a:p>
        </p:txBody>
      </p:sp>
      <p:grpSp>
        <p:nvGrpSpPr>
          <p:cNvPr id="85" name="Grupo 84">
            <a:extLst>
              <a:ext uri="{FF2B5EF4-FFF2-40B4-BE49-F238E27FC236}">
                <a16:creationId xmlns:a16="http://schemas.microsoft.com/office/drawing/2014/main" id="{CE03CC12-9988-E885-D932-CF294DF22CA4}"/>
              </a:ext>
            </a:extLst>
          </p:cNvPr>
          <p:cNvGrpSpPr/>
          <p:nvPr/>
        </p:nvGrpSpPr>
        <p:grpSpPr>
          <a:xfrm>
            <a:off x="8299450" y="5032936"/>
            <a:ext cx="3018272" cy="1366938"/>
            <a:chOff x="8299450" y="3664356"/>
            <a:chExt cx="3018272" cy="1366938"/>
          </a:xfrm>
        </p:grpSpPr>
        <p:sp>
          <p:nvSpPr>
            <p:cNvPr id="88" name="Rectangle: Rounded Corners 20">
              <a:extLst>
                <a:ext uri="{FF2B5EF4-FFF2-40B4-BE49-F238E27FC236}">
                  <a16:creationId xmlns:a16="http://schemas.microsoft.com/office/drawing/2014/main" id="{A74EC2DE-FAAD-D1BB-593A-97CCCD8B4454}"/>
                </a:ext>
              </a:extLst>
            </p:cNvPr>
            <p:cNvSpPr/>
            <p:nvPr/>
          </p:nvSpPr>
          <p:spPr>
            <a:xfrm>
              <a:off x="8299450" y="3664356"/>
              <a:ext cx="3018272" cy="1366938"/>
            </a:xfrm>
            <a:prstGeom prst="roundRect">
              <a:avLst>
                <a:gd name="adj" fmla="val 13736"/>
              </a:avLst>
            </a:prstGeom>
            <a:solidFill>
              <a:schemeClr val="bg1"/>
            </a:solidFill>
            <a:ln>
              <a:noFill/>
            </a:ln>
            <a:effectLst>
              <a:outerShdw blurRad="330200" dist="203200" dir="2700000" sx="91000" sy="91000" algn="tl" rotWithShape="0">
                <a:schemeClr val="tx2">
                  <a:alpha val="2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5760" rtlCol="0" anchor="t" anchorCtr="0"/>
            <a:lstStyle/>
            <a:p>
              <a:pPr>
                <a:spcAft>
                  <a:spcPts val="600"/>
                </a:spcAft>
              </a:pPr>
              <a:r>
                <a:rPr lang="es-PE" sz="1100" b="1" dirty="0">
                  <a:solidFill>
                    <a:schemeClr val="tx2"/>
                  </a:solidFill>
                  <a:latin typeface="Montserrat" panose="00000500000000000000" pitchFamily="50" charset="0"/>
                </a:rPr>
                <a:t>11. Protección de Contenido</a:t>
              </a:r>
            </a:p>
            <a:p>
              <a:pPr marL="171450" indent="-171450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s-PE" sz="9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Incluye la ocultación del texto al intentar imprimir o capturar la pantalla y la desactivación de comandos que permitan copiar y pegar.</a:t>
              </a:r>
            </a:p>
          </p:txBody>
        </p:sp>
        <p:sp>
          <p:nvSpPr>
            <p:cNvPr id="87" name="Rectangle: Rounded Corners 43">
              <a:extLst>
                <a:ext uri="{FF2B5EF4-FFF2-40B4-BE49-F238E27FC236}">
                  <a16:creationId xmlns:a16="http://schemas.microsoft.com/office/drawing/2014/main" id="{D77205C5-84C0-5CD1-158E-B697FF351A4B}"/>
                </a:ext>
              </a:extLst>
            </p:cNvPr>
            <p:cNvSpPr/>
            <p:nvPr/>
          </p:nvSpPr>
          <p:spPr>
            <a:xfrm>
              <a:off x="8436839" y="3772242"/>
              <a:ext cx="805656" cy="206891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0" rtlCol="0" anchor="ctr" anchorCtr="0"/>
            <a:lstStyle/>
            <a:p>
              <a:pPr algn="ctr">
                <a:spcAft>
                  <a:spcPts val="600"/>
                </a:spcAft>
              </a:pPr>
              <a:r>
                <a:rPr lang="en-US" sz="900" dirty="0">
                  <a:solidFill>
                    <a:schemeClr val="bg1"/>
                  </a:solidFill>
                  <a:latin typeface="Montserrat" panose="00000500000000000000" pitchFamily="50" charset="0"/>
                </a:rPr>
                <a:t>Security</a:t>
              </a:r>
            </a:p>
          </p:txBody>
        </p:sp>
      </p:grpSp>
      <p:sp>
        <p:nvSpPr>
          <p:cNvPr id="92" name="Rectangle: Rounded Corners 43">
            <a:extLst>
              <a:ext uri="{FF2B5EF4-FFF2-40B4-BE49-F238E27FC236}">
                <a16:creationId xmlns:a16="http://schemas.microsoft.com/office/drawing/2014/main" id="{F3AE1839-226E-A0CF-A3A2-C2486D719D91}"/>
              </a:ext>
            </a:extLst>
          </p:cNvPr>
          <p:cNvSpPr/>
          <p:nvPr/>
        </p:nvSpPr>
        <p:spPr>
          <a:xfrm>
            <a:off x="9313469" y="5137785"/>
            <a:ext cx="1086209" cy="206891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 anchorCtr="0"/>
          <a:lstStyle/>
          <a:p>
            <a:pPr algn="ctr">
              <a:spcAft>
                <a:spcPts val="600"/>
              </a:spcAft>
            </a:pPr>
            <a:r>
              <a:rPr lang="en-US" sz="900" dirty="0">
                <a:solidFill>
                  <a:schemeClr val="bg1"/>
                </a:solidFill>
                <a:latin typeface="Montserrat" panose="00000500000000000000" pitchFamily="50" charset="0"/>
              </a:rPr>
              <a:t>Anti-</a:t>
            </a:r>
            <a:r>
              <a:rPr lang="en-US" sz="900" dirty="0" err="1">
                <a:solidFill>
                  <a:schemeClr val="bg1"/>
                </a:solidFill>
                <a:latin typeface="Montserrat" panose="00000500000000000000" pitchFamily="50" charset="0"/>
              </a:rPr>
              <a:t>Piratería</a:t>
            </a:r>
            <a:endParaRPr lang="en-US" sz="900" dirty="0">
              <a:solidFill>
                <a:schemeClr val="bg1"/>
              </a:solidFill>
              <a:latin typeface="Montserrat" panose="00000500000000000000" pitchFamily="50" charset="0"/>
            </a:endParaRPr>
          </a:p>
        </p:txBody>
      </p:sp>
      <p:sp>
        <p:nvSpPr>
          <p:cNvPr id="94" name="CuadroTexto 93">
            <a:extLst>
              <a:ext uri="{FF2B5EF4-FFF2-40B4-BE49-F238E27FC236}">
                <a16:creationId xmlns:a16="http://schemas.microsoft.com/office/drawing/2014/main" id="{3942B6D4-FBAD-62C7-D83C-9A1BA7E7B85E}"/>
              </a:ext>
            </a:extLst>
          </p:cNvPr>
          <p:cNvSpPr txBox="1"/>
          <p:nvPr/>
        </p:nvSpPr>
        <p:spPr>
          <a:xfrm>
            <a:off x="-7491770" y="5355114"/>
            <a:ext cx="5004209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s-PE" sz="800" b="1" i="0" dirty="0">
                <a:effectLst/>
                <a:latin typeface="Söhne"/>
              </a:rPr>
              <a:t>11. Protección de Contenido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PE" sz="800" b="1" i="0" dirty="0">
                <a:effectLst/>
                <a:latin typeface="Söhne"/>
              </a:rPr>
              <a:t>Descripción</a:t>
            </a:r>
            <a:r>
              <a:rPr lang="es-PE" sz="800" b="0" i="0" dirty="0">
                <a:effectLst/>
                <a:latin typeface="Söhne"/>
              </a:rPr>
              <a:t>: Funcionalidades avanzadas para salvaguardar el contenido contra la copia no autorizada. Incluye la ocultación del texto al intentar imprimir o capturar la pantalla y la desactivación de comandos que permitan copiar y pegar.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PE" sz="800" b="1" i="0" dirty="0">
                <a:effectLst/>
                <a:latin typeface="Söhne"/>
              </a:rPr>
              <a:t>Etiqueta</a:t>
            </a:r>
            <a:r>
              <a:rPr lang="es-PE" sz="800" b="0" i="0" dirty="0">
                <a:effectLst/>
                <a:latin typeface="Söhne"/>
              </a:rPr>
              <a:t>: Seguridad | Anti-Piratería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PE" sz="800" b="1" i="0" dirty="0">
                <a:effectLst/>
                <a:latin typeface="Söhne"/>
              </a:rPr>
              <a:t>Características</a:t>
            </a:r>
            <a:r>
              <a:rPr lang="es-PE" sz="800" b="0" i="0" dirty="0">
                <a:effectLst/>
                <a:latin typeface="Söhne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s-PE" sz="800" b="0" i="0" dirty="0">
                <a:effectLst/>
                <a:latin typeface="Söhne"/>
              </a:rPr>
              <a:t>Detección de intentos de captura de pantalla y ocultamiento automático del texto.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s-PE" sz="800" b="0" i="0" dirty="0">
                <a:effectLst/>
                <a:latin typeface="Söhne"/>
              </a:rPr>
              <a:t>Desactivación de atajos de teclado y funciones de copiado cuando el contenido está en foco.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s-PE" sz="800" b="0" i="0" dirty="0">
                <a:effectLst/>
                <a:latin typeface="Söhne"/>
              </a:rPr>
              <a:t>Técnicas de ofuscación para dificultar la extracción del código fuente o contenido.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s-PE" sz="800" b="0" i="0" dirty="0">
                <a:effectLst/>
                <a:latin typeface="Söhne"/>
              </a:rPr>
              <a:t>Mensajes de advertencia que informan a los usuarios sobre los derechos de autor y las limitaciones de uso.</a:t>
            </a:r>
          </a:p>
        </p:txBody>
      </p:sp>
    </p:spTree>
    <p:extLst>
      <p:ext uri="{BB962C8B-B14F-4D97-AF65-F5344CB8AC3E}">
        <p14:creationId xmlns:p14="http://schemas.microsoft.com/office/powerpoint/2010/main" val="766061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0456 -1.48148E-6 L -2.70833E-6 -1.48148E-6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234" y="0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30443 3.7037E-6 L 2.91667E-6 3.7037E-6 " pathEditMode="relative" rAng="0" ptsTypes="AA">
                                      <p:cBhvr>
                                        <p:cTn id="23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221" y="0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5" presetClass="entr" presetSubtype="0" fill="hold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3" grpId="0" animBg="1"/>
      <p:bldP spid="3" grpId="1" animBg="1"/>
      <p:bldP spid="47" grpId="0" animBg="1"/>
      <p:bldP spid="48" grpId="0" animBg="1"/>
      <p:bldP spid="39" grpId="0"/>
      <p:bldP spid="35" grpId="0" animBg="1"/>
      <p:bldP spid="36" grpId="0" animBg="1"/>
      <p:bldP spid="36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Diagonal Corners Rounded 5">
            <a:extLst>
              <a:ext uri="{FF2B5EF4-FFF2-40B4-BE49-F238E27FC236}">
                <a16:creationId xmlns:a16="http://schemas.microsoft.com/office/drawing/2014/main" id="{671AD899-9827-4190-BF8A-6DD88716CEC5}"/>
              </a:ext>
            </a:extLst>
          </p:cNvPr>
          <p:cNvSpPr/>
          <p:nvPr/>
        </p:nvSpPr>
        <p:spPr>
          <a:xfrm flipH="1">
            <a:off x="698500" y="1446589"/>
            <a:ext cx="6578199" cy="2478116"/>
          </a:xfrm>
          <a:prstGeom prst="round2DiagRect">
            <a:avLst>
              <a:gd name="adj1" fmla="val 0"/>
              <a:gd name="adj2" fmla="val 13068"/>
            </a:avLst>
          </a:prstGeom>
          <a:solidFill>
            <a:schemeClr val="tx2">
              <a:lumMod val="20000"/>
              <a:lumOff val="80000"/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Top Corners Rounded 6">
            <a:extLst>
              <a:ext uri="{FF2B5EF4-FFF2-40B4-BE49-F238E27FC236}">
                <a16:creationId xmlns:a16="http://schemas.microsoft.com/office/drawing/2014/main" id="{E0B9D5A8-83E4-479F-A4E0-F06F4C2AC45A}"/>
              </a:ext>
            </a:extLst>
          </p:cNvPr>
          <p:cNvSpPr/>
          <p:nvPr/>
        </p:nvSpPr>
        <p:spPr>
          <a:xfrm>
            <a:off x="698500" y="4033053"/>
            <a:ext cx="10795000" cy="2126527"/>
          </a:xfrm>
          <a:prstGeom prst="round2SameRect">
            <a:avLst>
              <a:gd name="adj1" fmla="val 0"/>
              <a:gd name="adj2" fmla="val 12300"/>
            </a:avLst>
          </a:prstGeom>
          <a:solidFill>
            <a:schemeClr val="tx2">
              <a:lumMod val="20000"/>
              <a:lumOff val="80000"/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Diagonal Corners Rounded 9">
            <a:extLst>
              <a:ext uri="{FF2B5EF4-FFF2-40B4-BE49-F238E27FC236}">
                <a16:creationId xmlns:a16="http://schemas.microsoft.com/office/drawing/2014/main" id="{1E79311D-F47C-47EB-907E-70E69CFEAB91}"/>
              </a:ext>
            </a:extLst>
          </p:cNvPr>
          <p:cNvSpPr/>
          <p:nvPr/>
        </p:nvSpPr>
        <p:spPr>
          <a:xfrm>
            <a:off x="7385051" y="1446589"/>
            <a:ext cx="4108450" cy="2478116"/>
          </a:xfrm>
          <a:prstGeom prst="round2DiagRect">
            <a:avLst>
              <a:gd name="adj1" fmla="val 0"/>
              <a:gd name="adj2" fmla="val 12300"/>
            </a:avLst>
          </a:prstGeom>
          <a:solidFill>
            <a:schemeClr val="tx2">
              <a:lumMod val="20000"/>
              <a:lumOff val="80000"/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FA55D73-2B78-47AA-92FD-84707A013F00}"/>
              </a:ext>
            </a:extLst>
          </p:cNvPr>
          <p:cNvSpPr/>
          <p:nvPr/>
        </p:nvSpPr>
        <p:spPr>
          <a:xfrm>
            <a:off x="698500" y="1446589"/>
            <a:ext cx="10795000" cy="4712991"/>
          </a:xfrm>
          <a:prstGeom prst="roundRect">
            <a:avLst>
              <a:gd name="adj" fmla="val 5985"/>
            </a:avLst>
          </a:prstGeom>
          <a:noFill/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6CD63A0-204A-4DA7-AFEC-B49CDBF6869D}"/>
              </a:ext>
            </a:extLst>
          </p:cNvPr>
          <p:cNvSpPr txBox="1"/>
          <p:nvPr/>
        </p:nvSpPr>
        <p:spPr>
          <a:xfrm>
            <a:off x="950322" y="1612818"/>
            <a:ext cx="470353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 err="1">
                <a:solidFill>
                  <a:schemeClr val="accent2"/>
                </a:solidFill>
                <a:latin typeface="Montserrat" panose="00000500000000000000" pitchFamily="50" charset="0"/>
              </a:rPr>
              <a:t>Acceso</a:t>
            </a:r>
            <a:r>
              <a:rPr lang="en-US" sz="1500" b="1" dirty="0">
                <a:solidFill>
                  <a:schemeClr val="accent2"/>
                </a:solidFill>
                <a:latin typeface="Montserrat" panose="00000500000000000000" pitchFamily="50" charset="0"/>
              </a:rPr>
              <a:t> </a:t>
            </a:r>
            <a:r>
              <a:rPr lang="en-US" sz="1500" b="1" dirty="0" err="1">
                <a:solidFill>
                  <a:schemeClr val="accent2"/>
                </a:solidFill>
                <a:latin typeface="Montserrat" panose="00000500000000000000" pitchFamily="50" charset="0"/>
              </a:rPr>
              <a:t>Centralizado</a:t>
            </a:r>
            <a:r>
              <a:rPr lang="en-US" sz="1500" b="1" dirty="0">
                <a:solidFill>
                  <a:schemeClr val="accent2"/>
                </a:solidFill>
                <a:latin typeface="Montserrat" panose="00000500000000000000" pitchFamily="50" charset="0"/>
              </a:rPr>
              <a:t> a </a:t>
            </a:r>
            <a:r>
              <a:rPr lang="en-US" sz="1500" b="1" dirty="0" err="1">
                <a:solidFill>
                  <a:schemeClr val="accent2"/>
                </a:solidFill>
                <a:latin typeface="Montserrat" panose="00000500000000000000" pitchFamily="50" charset="0"/>
              </a:rPr>
              <a:t>Materiales</a:t>
            </a:r>
            <a:r>
              <a:rPr lang="en-US" sz="1500" b="1" dirty="0">
                <a:solidFill>
                  <a:schemeClr val="accent2"/>
                </a:solidFill>
                <a:latin typeface="Montserrat" panose="00000500000000000000" pitchFamily="50" charset="0"/>
              </a:rPr>
              <a:t> de </a:t>
            </a:r>
            <a:r>
              <a:rPr lang="en-US" sz="1500" b="1" dirty="0" err="1">
                <a:solidFill>
                  <a:schemeClr val="accent2"/>
                </a:solidFill>
                <a:latin typeface="Montserrat" panose="00000500000000000000" pitchFamily="50" charset="0"/>
              </a:rPr>
              <a:t>Lectura</a:t>
            </a:r>
            <a:endParaRPr lang="en-US" sz="1500" dirty="0">
              <a:solidFill>
                <a:schemeClr val="accent2"/>
              </a:solidFill>
              <a:latin typeface="Montserrat" panose="00000500000000000000" pitchFamily="50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CE9838-F3EE-4FBE-857A-299F45AAF245}"/>
              </a:ext>
            </a:extLst>
          </p:cNvPr>
          <p:cNvSpPr txBox="1"/>
          <p:nvPr/>
        </p:nvSpPr>
        <p:spPr>
          <a:xfrm>
            <a:off x="950323" y="1984150"/>
            <a:ext cx="6107702" cy="21658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s-PE" sz="1400" b="1" dirty="0">
                <a:solidFill>
                  <a:schemeClr val="tx2"/>
                </a:solidFill>
                <a:latin typeface="Montserrat" panose="00000500000000000000" pitchFamily="50" charset="0"/>
              </a:rPr>
              <a:t>Necesidad/Problema</a:t>
            </a:r>
            <a:r>
              <a:rPr lang="en-US" sz="1400" b="1" dirty="0">
                <a:solidFill>
                  <a:schemeClr val="tx2"/>
                </a:solidFill>
                <a:latin typeface="Montserrat" panose="00000500000000000000" pitchFamily="50" charset="0"/>
              </a:rPr>
              <a:t> 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s-PE" sz="1400" i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Las organizaciones a menudo requieren un acceso centralizado y fácil para sus empleados o miembros a una variedad de materiales de lectura para formación, investigación o desarrollo profesional.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endParaRPr lang="es-PE" sz="1400" i="1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ts val="1700"/>
              </a:lnSpc>
              <a:spcAft>
                <a:spcPts val="600"/>
              </a:spcAft>
            </a:pPr>
            <a:endParaRPr lang="en-US" sz="2000" i="1" dirty="0">
              <a:solidFill>
                <a:schemeClr val="tx2"/>
              </a:solidFill>
              <a:latin typeface="Montserrat" panose="00000500000000000000" pitchFamily="50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C84AF06-AC7F-4484-B6BB-971E01BECDA1}"/>
              </a:ext>
            </a:extLst>
          </p:cNvPr>
          <p:cNvSpPr txBox="1"/>
          <p:nvPr/>
        </p:nvSpPr>
        <p:spPr>
          <a:xfrm>
            <a:off x="7579722" y="1612818"/>
            <a:ext cx="105509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 err="1">
                <a:solidFill>
                  <a:schemeClr val="accent2"/>
                </a:solidFill>
                <a:latin typeface="Montserrat" panose="00000500000000000000" pitchFamily="50" charset="0"/>
              </a:rPr>
              <a:t>Solución</a:t>
            </a:r>
            <a:endParaRPr lang="en-US" sz="1500" dirty="0">
              <a:solidFill>
                <a:schemeClr val="accent2"/>
              </a:solidFill>
              <a:latin typeface="Montserrat" panose="00000500000000000000" pitchFamily="50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8C98FA3-9E49-4DA5-A1F7-A82FAE698745}"/>
              </a:ext>
            </a:extLst>
          </p:cNvPr>
          <p:cNvSpPr txBox="1"/>
          <p:nvPr/>
        </p:nvSpPr>
        <p:spPr>
          <a:xfrm>
            <a:off x="7579722" y="1964900"/>
            <a:ext cx="3692436" cy="1668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  <a:spcAft>
                <a:spcPts val="800"/>
              </a:spcAft>
            </a:pPr>
            <a:r>
              <a:rPr lang="es-PE" sz="1400" i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Una plataforma que proporciona un repositorio unificado donde los usuarios pueden acceder fácilmente a libros necesarios para su trabajo o desarrollo personal.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F1CD6B9-5260-47AB-B0CC-1F0FE0A84319}"/>
              </a:ext>
            </a:extLst>
          </p:cNvPr>
          <p:cNvSpPr txBox="1"/>
          <p:nvPr/>
        </p:nvSpPr>
        <p:spPr>
          <a:xfrm>
            <a:off x="950323" y="4308889"/>
            <a:ext cx="124264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 err="1">
                <a:solidFill>
                  <a:schemeClr val="accent2"/>
                </a:solidFill>
                <a:latin typeface="Montserrat" panose="00000500000000000000" pitchFamily="50" charset="0"/>
              </a:rPr>
              <a:t>Educación</a:t>
            </a:r>
            <a:endParaRPr lang="en-US" sz="1500" dirty="0">
              <a:solidFill>
                <a:schemeClr val="accent2"/>
              </a:solidFill>
              <a:latin typeface="Montserrat" panose="00000500000000000000" pitchFamily="50" charset="0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648EAF8-C446-4F61-9862-B216576A16D8}"/>
              </a:ext>
            </a:extLst>
          </p:cNvPr>
          <p:cNvGrpSpPr/>
          <p:nvPr/>
        </p:nvGrpSpPr>
        <p:grpSpPr>
          <a:xfrm>
            <a:off x="1049751" y="4687560"/>
            <a:ext cx="2255133" cy="508665"/>
            <a:chOff x="1049751" y="4399391"/>
            <a:chExt cx="2255133" cy="50866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6157902-C694-42D2-86A4-2F34C1CF05F3}"/>
                </a:ext>
              </a:extLst>
            </p:cNvPr>
            <p:cNvSpPr txBox="1"/>
            <p:nvPr/>
          </p:nvSpPr>
          <p:spPr>
            <a:xfrm>
              <a:off x="1346997" y="4399391"/>
              <a:ext cx="1957887" cy="508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700"/>
                </a:lnSpc>
                <a:spcAft>
                  <a:spcPts val="600"/>
                </a:spcAft>
              </a:pPr>
              <a:r>
                <a:rPr lang="es-PE" sz="11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Recursos de Apoyo para Estudiantes</a:t>
              </a:r>
              <a:endParaRPr lang="en-US" sz="1100" dirty="0">
                <a:solidFill>
                  <a:schemeClr val="tx2"/>
                </a:solidFill>
                <a:latin typeface="Montserrat" panose="00000500000000000000" pitchFamily="50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24E91571-6D69-4B59-BE4E-A66966A05724}"/>
                </a:ext>
              </a:extLst>
            </p:cNvPr>
            <p:cNvSpPr txBox="1"/>
            <p:nvPr/>
          </p:nvSpPr>
          <p:spPr>
            <a:xfrm>
              <a:off x="1049751" y="4541119"/>
              <a:ext cx="275864" cy="27863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txBody>
            <a:bodyPr wrap="square" lIns="0" tIns="0" rIns="0" bIns="0" rtlCol="0" anchor="ctr" anchorCtr="0"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1100" b="1" dirty="0">
                  <a:solidFill>
                    <a:schemeClr val="tx2"/>
                  </a:solidFill>
                  <a:latin typeface="Montserrat" panose="00000500000000000000" pitchFamily="50" charset="0"/>
                </a:rPr>
                <a:t>1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9E39734-182B-42C6-8290-B0E01DF99A77}"/>
              </a:ext>
            </a:extLst>
          </p:cNvPr>
          <p:cNvGrpSpPr/>
          <p:nvPr/>
        </p:nvGrpSpPr>
        <p:grpSpPr>
          <a:xfrm>
            <a:off x="1049751" y="4664733"/>
            <a:ext cx="5175789" cy="1083221"/>
            <a:chOff x="-2547790" y="4376564"/>
            <a:chExt cx="5175789" cy="1083221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2E57B20-2DA1-4060-AA59-41E76611804C}"/>
                </a:ext>
              </a:extLst>
            </p:cNvPr>
            <p:cNvSpPr txBox="1"/>
            <p:nvPr/>
          </p:nvSpPr>
          <p:spPr>
            <a:xfrm>
              <a:off x="337160" y="4376564"/>
              <a:ext cx="2290839" cy="508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700"/>
                </a:lnSpc>
                <a:spcAft>
                  <a:spcPts val="600"/>
                </a:spcAft>
              </a:pPr>
              <a:r>
                <a:rPr lang="es-PE" sz="11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Desarrollo Profesional para Educadores</a:t>
              </a:r>
              <a:endParaRPr lang="en-US" sz="1100" dirty="0">
                <a:solidFill>
                  <a:schemeClr val="tx2"/>
                </a:solidFill>
                <a:latin typeface="Montserrat" panose="00000500000000000000" pitchFamily="50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650F2DC8-0C0C-467F-B3A0-24AF3FF277C1}"/>
                </a:ext>
              </a:extLst>
            </p:cNvPr>
            <p:cNvSpPr txBox="1"/>
            <p:nvPr/>
          </p:nvSpPr>
          <p:spPr>
            <a:xfrm>
              <a:off x="-2547790" y="5181153"/>
              <a:ext cx="275864" cy="27863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txBody>
            <a:bodyPr wrap="square" lIns="0" tIns="0" rIns="0" bIns="0" rtlCol="0" anchor="ctr" anchorCtr="0"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1100" b="1" dirty="0">
                  <a:solidFill>
                    <a:schemeClr val="tx2"/>
                  </a:solidFill>
                  <a:latin typeface="Montserrat" panose="00000500000000000000" pitchFamily="50" charset="0"/>
                </a:rPr>
                <a:t>2</a:t>
              </a: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237B537C-18F5-4239-BE65-DF0DB88B6410}"/>
              </a:ext>
            </a:extLst>
          </p:cNvPr>
          <p:cNvSpPr txBox="1"/>
          <p:nvPr/>
        </p:nvSpPr>
        <p:spPr>
          <a:xfrm>
            <a:off x="9278484" y="4788126"/>
            <a:ext cx="275864" cy="278632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lIns="0" tIns="0" rIns="0" bIns="0" rtlCol="0" anchor="ctr" anchorCtr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100" b="1" dirty="0">
                <a:solidFill>
                  <a:schemeClr val="tx2"/>
                </a:solidFill>
                <a:latin typeface="Montserrat" panose="00000500000000000000" pitchFamily="50" charset="0"/>
              </a:rPr>
              <a:t>7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EE4EBA8-0405-4629-B8CB-9811BB212792}"/>
              </a:ext>
            </a:extLst>
          </p:cNvPr>
          <p:cNvSpPr txBox="1"/>
          <p:nvPr/>
        </p:nvSpPr>
        <p:spPr>
          <a:xfrm>
            <a:off x="524333" y="628863"/>
            <a:ext cx="5130251" cy="646331"/>
          </a:xfrm>
          <a:prstGeom prst="rect">
            <a:avLst/>
          </a:prstGeom>
          <a:noFill/>
        </p:spPr>
        <p:txBody>
          <a:bodyPr wrap="none" lIns="182880" tIns="91440" rIns="182880" bIns="91440" rtlCol="0" anchor="ctr" anchorCtr="0">
            <a:spAutoFit/>
          </a:bodyPr>
          <a:lstStyle/>
          <a:p>
            <a:pPr algn="ctr"/>
            <a:r>
              <a:rPr lang="en-US" sz="3000" b="1" dirty="0">
                <a:gradFill flip="none" rotWithShape="1"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tx2"/>
                    </a:gs>
                  </a:gsLst>
                  <a:lin ang="5400000" scaled="0"/>
                  <a:tileRect/>
                </a:gradFill>
                <a:latin typeface="Montserrat" panose="00000500000000000000" pitchFamily="50" charset="0"/>
              </a:rPr>
              <a:t>Casos de </a:t>
            </a:r>
            <a:r>
              <a:rPr lang="en-US" sz="3000" b="1" dirty="0" err="1">
                <a:gradFill flip="none" rotWithShape="1"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tx2"/>
                    </a:gs>
                  </a:gsLst>
                  <a:lin ang="5400000" scaled="0"/>
                  <a:tileRect/>
                </a:gradFill>
                <a:latin typeface="Montserrat" panose="00000500000000000000" pitchFamily="50" charset="0"/>
              </a:rPr>
              <a:t>uso</a:t>
            </a:r>
            <a:r>
              <a:rPr lang="en-US" sz="3000" b="1" dirty="0">
                <a:gradFill flip="none" rotWithShape="1"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tx2"/>
                    </a:gs>
                  </a:gsLst>
                  <a:lin ang="5400000" scaled="0"/>
                  <a:tileRect/>
                </a:gradFill>
                <a:latin typeface="Montserrat" panose="00000500000000000000" pitchFamily="50" charset="0"/>
              </a:rPr>
              <a:t> (</a:t>
            </a:r>
            <a:r>
              <a:rPr lang="en-US" sz="3000" b="1" dirty="0" err="1">
                <a:gradFill flip="none" rotWithShape="1"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tx2"/>
                    </a:gs>
                  </a:gsLst>
                  <a:lin ang="5400000" scaled="0"/>
                  <a:tileRect/>
                </a:gradFill>
                <a:latin typeface="Montserrat" panose="00000500000000000000" pitchFamily="50" charset="0"/>
              </a:rPr>
              <a:t>Actuales</a:t>
            </a:r>
            <a:r>
              <a:rPr lang="en-US" sz="3000" b="1" dirty="0">
                <a:gradFill flip="none" rotWithShape="1"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tx2"/>
                    </a:gs>
                  </a:gsLst>
                  <a:lin ang="5400000" scaled="0"/>
                  <a:tileRect/>
                </a:gradFill>
                <a:latin typeface="Montserrat" panose="00000500000000000000" pitchFamily="50" charset="0"/>
              </a:rPr>
              <a:t>)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A17F9E0F-14C5-B741-24FB-1C2AA80E3EBE}"/>
              </a:ext>
            </a:extLst>
          </p:cNvPr>
          <p:cNvSpPr txBox="1"/>
          <p:nvPr/>
        </p:nvSpPr>
        <p:spPr>
          <a:xfrm>
            <a:off x="1340360" y="5444716"/>
            <a:ext cx="1728472" cy="29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700"/>
              </a:lnSpc>
              <a:spcAft>
                <a:spcPts val="600"/>
              </a:spcAft>
            </a:pPr>
            <a:r>
              <a:rPr lang="es-PE" sz="1100" dirty="0">
                <a:solidFill>
                  <a:schemeClr val="tx2"/>
                </a:solidFill>
                <a:latin typeface="Montserrat" panose="00000500000000000000" pitchFamily="50" charset="0"/>
              </a:rPr>
              <a:t>Bibliotecas Digitales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99249C96-D9CB-D1D3-CA2D-F80206730553}"/>
              </a:ext>
            </a:extLst>
          </p:cNvPr>
          <p:cNvSpPr txBox="1"/>
          <p:nvPr/>
        </p:nvSpPr>
        <p:spPr>
          <a:xfrm>
            <a:off x="9521899" y="4715393"/>
            <a:ext cx="179831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PE" sz="1100" dirty="0">
                <a:solidFill>
                  <a:schemeClr val="tx2"/>
                </a:solidFill>
                <a:latin typeface="Montserrat" panose="00000500000000000000" pitchFamily="50" charset="0"/>
              </a:rPr>
              <a:t>Investigación y Recursos Académicos</a:t>
            </a:r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55A27440-60EE-96EE-2D6A-7FA8BF079BDB}"/>
              </a:ext>
            </a:extLst>
          </p:cNvPr>
          <p:cNvSpPr txBox="1"/>
          <p:nvPr/>
        </p:nvSpPr>
        <p:spPr>
          <a:xfrm>
            <a:off x="3934701" y="5340137"/>
            <a:ext cx="2161299" cy="508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700"/>
              </a:lnSpc>
              <a:spcAft>
                <a:spcPts val="600"/>
              </a:spcAft>
            </a:pPr>
            <a:r>
              <a:rPr lang="es-PE" sz="1100" dirty="0">
                <a:solidFill>
                  <a:schemeClr val="tx2"/>
                </a:solidFill>
                <a:latin typeface="Montserrat" panose="00000500000000000000" pitchFamily="50" charset="0"/>
              </a:rPr>
              <a:t>Recursos de Investigación y Referencia</a:t>
            </a:r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BF0345E4-25C3-93D9-9CB4-8EA6D375444E}"/>
              </a:ext>
            </a:extLst>
          </p:cNvPr>
          <p:cNvSpPr txBox="1"/>
          <p:nvPr/>
        </p:nvSpPr>
        <p:spPr>
          <a:xfrm>
            <a:off x="7010457" y="4726833"/>
            <a:ext cx="166107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PE" sz="1100" dirty="0">
                <a:solidFill>
                  <a:schemeClr val="tx2"/>
                </a:solidFill>
                <a:latin typeface="Montserrat" panose="00000500000000000000" pitchFamily="50" charset="0"/>
              </a:rPr>
              <a:t>Provisión de Material de Estudio y Textos </a:t>
            </a:r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0D07A2E3-6F4B-F1CB-8C1A-318C75A50472}"/>
              </a:ext>
            </a:extLst>
          </p:cNvPr>
          <p:cNvSpPr txBox="1"/>
          <p:nvPr/>
        </p:nvSpPr>
        <p:spPr>
          <a:xfrm>
            <a:off x="7014425" y="5400161"/>
            <a:ext cx="1983525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PE" sz="1100" dirty="0">
                <a:solidFill>
                  <a:schemeClr val="tx2"/>
                </a:solidFill>
                <a:latin typeface="Montserrat" panose="00000500000000000000" pitchFamily="50" charset="0"/>
              </a:rPr>
              <a:t>Apoyo a Cursos en Línea y Aprendizaje a Distancia</a:t>
            </a:r>
          </a:p>
        </p:txBody>
      </p:sp>
      <p:sp>
        <p:nvSpPr>
          <p:cNvPr id="39" name="TextBox 23">
            <a:extLst>
              <a:ext uri="{FF2B5EF4-FFF2-40B4-BE49-F238E27FC236}">
                <a16:creationId xmlns:a16="http://schemas.microsoft.com/office/drawing/2014/main" id="{F0A2616E-8AD9-158D-764B-CBDBE0E31370}"/>
              </a:ext>
            </a:extLst>
          </p:cNvPr>
          <p:cNvSpPr txBox="1"/>
          <p:nvPr/>
        </p:nvSpPr>
        <p:spPr>
          <a:xfrm>
            <a:off x="3651217" y="4814473"/>
            <a:ext cx="275864" cy="278632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lIns="0" tIns="0" rIns="0" bIns="0" rtlCol="0" anchor="ctr" anchorCtr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100" b="1" dirty="0">
                <a:solidFill>
                  <a:schemeClr val="tx2"/>
                </a:solidFill>
                <a:latin typeface="Montserrat" panose="00000500000000000000" pitchFamily="50" charset="0"/>
              </a:rPr>
              <a:t>3</a:t>
            </a:r>
          </a:p>
        </p:txBody>
      </p:sp>
      <p:sp>
        <p:nvSpPr>
          <p:cNvPr id="40" name="TextBox 23">
            <a:extLst>
              <a:ext uri="{FF2B5EF4-FFF2-40B4-BE49-F238E27FC236}">
                <a16:creationId xmlns:a16="http://schemas.microsoft.com/office/drawing/2014/main" id="{CADE7E38-F0AF-8CA9-4218-F30389AC9092}"/>
              </a:ext>
            </a:extLst>
          </p:cNvPr>
          <p:cNvSpPr txBox="1"/>
          <p:nvPr/>
        </p:nvSpPr>
        <p:spPr>
          <a:xfrm>
            <a:off x="3658837" y="5455154"/>
            <a:ext cx="275864" cy="278632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lIns="0" tIns="0" rIns="0" bIns="0" rtlCol="0" anchor="ctr" anchorCtr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100" b="1" dirty="0">
                <a:solidFill>
                  <a:schemeClr val="tx2"/>
                </a:solidFill>
                <a:latin typeface="Montserrat" panose="00000500000000000000" pitchFamily="50" charset="0"/>
              </a:rPr>
              <a:t>4</a:t>
            </a:r>
          </a:p>
        </p:txBody>
      </p:sp>
      <p:sp>
        <p:nvSpPr>
          <p:cNvPr id="41" name="TextBox 23">
            <a:extLst>
              <a:ext uri="{FF2B5EF4-FFF2-40B4-BE49-F238E27FC236}">
                <a16:creationId xmlns:a16="http://schemas.microsoft.com/office/drawing/2014/main" id="{8B4D2BF7-B100-492F-AEB0-BD3D12E3ABC1}"/>
              </a:ext>
            </a:extLst>
          </p:cNvPr>
          <p:cNvSpPr txBox="1"/>
          <p:nvPr/>
        </p:nvSpPr>
        <p:spPr>
          <a:xfrm>
            <a:off x="6668737" y="4814473"/>
            <a:ext cx="275864" cy="278632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lIns="0" tIns="0" rIns="0" bIns="0" rtlCol="0" anchor="ctr" anchorCtr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100" b="1" dirty="0">
                <a:solidFill>
                  <a:schemeClr val="tx2"/>
                </a:solidFill>
                <a:latin typeface="Montserrat" panose="00000500000000000000" pitchFamily="50" charset="0"/>
              </a:rPr>
              <a:t>5</a:t>
            </a:r>
          </a:p>
        </p:txBody>
      </p:sp>
      <p:sp>
        <p:nvSpPr>
          <p:cNvPr id="42" name="TextBox 23">
            <a:extLst>
              <a:ext uri="{FF2B5EF4-FFF2-40B4-BE49-F238E27FC236}">
                <a16:creationId xmlns:a16="http://schemas.microsoft.com/office/drawing/2014/main" id="{53B8D652-47C8-93CE-0792-AFB0C3DDBA7F}"/>
              </a:ext>
            </a:extLst>
          </p:cNvPr>
          <p:cNvSpPr txBox="1"/>
          <p:nvPr/>
        </p:nvSpPr>
        <p:spPr>
          <a:xfrm>
            <a:off x="6668737" y="5450729"/>
            <a:ext cx="275864" cy="278632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lIns="0" tIns="0" rIns="0" bIns="0" rtlCol="0" anchor="ctr" anchorCtr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100" b="1" dirty="0">
                <a:solidFill>
                  <a:schemeClr val="tx2"/>
                </a:solidFill>
                <a:latin typeface="Montserrat" panose="00000500000000000000" pitchFamily="50" charset="0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8880338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B11418D0-F8A4-4BD2-AA73-54E3AF78E113}"/>
              </a:ext>
            </a:extLst>
          </p:cNvPr>
          <p:cNvGrpSpPr/>
          <p:nvPr/>
        </p:nvGrpSpPr>
        <p:grpSpPr>
          <a:xfrm>
            <a:off x="524333" y="628863"/>
            <a:ext cx="10969168" cy="5530717"/>
            <a:chOff x="524333" y="556594"/>
            <a:chExt cx="10969168" cy="5530717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BA240844-40A5-4365-87B4-C8C95A0A56CC}"/>
                </a:ext>
              </a:extLst>
            </p:cNvPr>
            <p:cNvGrpSpPr/>
            <p:nvPr/>
          </p:nvGrpSpPr>
          <p:grpSpPr>
            <a:xfrm>
              <a:off x="698500" y="1374320"/>
              <a:ext cx="10795001" cy="4712991"/>
              <a:chOff x="698500" y="1158420"/>
              <a:chExt cx="10795001" cy="4712991"/>
            </a:xfrm>
          </p:grpSpPr>
          <p:sp>
            <p:nvSpPr>
              <p:cNvPr id="6" name="Rectangle: Diagonal Corners Rounded 5">
                <a:extLst>
                  <a:ext uri="{FF2B5EF4-FFF2-40B4-BE49-F238E27FC236}">
                    <a16:creationId xmlns:a16="http://schemas.microsoft.com/office/drawing/2014/main" id="{671AD899-9827-4190-BF8A-6DD88716CEC5}"/>
                  </a:ext>
                </a:extLst>
              </p:cNvPr>
              <p:cNvSpPr/>
              <p:nvPr/>
            </p:nvSpPr>
            <p:spPr>
              <a:xfrm flipH="1">
                <a:off x="698500" y="1158420"/>
                <a:ext cx="6578199" cy="2478116"/>
              </a:xfrm>
              <a:prstGeom prst="round2DiagRect">
                <a:avLst>
                  <a:gd name="adj1" fmla="val 0"/>
                  <a:gd name="adj2" fmla="val 13068"/>
                </a:avLst>
              </a:prstGeom>
              <a:solidFill>
                <a:schemeClr val="tx2">
                  <a:lumMod val="20000"/>
                  <a:lumOff val="80000"/>
                  <a:alpha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: Top Corners Rounded 6">
                <a:extLst>
                  <a:ext uri="{FF2B5EF4-FFF2-40B4-BE49-F238E27FC236}">
                    <a16:creationId xmlns:a16="http://schemas.microsoft.com/office/drawing/2014/main" id="{E0B9D5A8-83E4-479F-A4E0-F06F4C2AC45A}"/>
                  </a:ext>
                </a:extLst>
              </p:cNvPr>
              <p:cNvSpPr/>
              <p:nvPr/>
            </p:nvSpPr>
            <p:spPr>
              <a:xfrm>
                <a:off x="698500" y="3744884"/>
                <a:ext cx="10795000" cy="2126527"/>
              </a:xfrm>
              <a:prstGeom prst="round2SameRect">
                <a:avLst>
                  <a:gd name="adj1" fmla="val 0"/>
                  <a:gd name="adj2" fmla="val 12300"/>
                </a:avLst>
              </a:prstGeom>
              <a:solidFill>
                <a:schemeClr val="tx2">
                  <a:lumMod val="20000"/>
                  <a:lumOff val="80000"/>
                  <a:alpha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ectangle: Diagonal Corners Rounded 9">
                <a:extLst>
                  <a:ext uri="{FF2B5EF4-FFF2-40B4-BE49-F238E27FC236}">
                    <a16:creationId xmlns:a16="http://schemas.microsoft.com/office/drawing/2014/main" id="{1E79311D-F47C-47EB-907E-70E69CFEAB91}"/>
                  </a:ext>
                </a:extLst>
              </p:cNvPr>
              <p:cNvSpPr/>
              <p:nvPr/>
            </p:nvSpPr>
            <p:spPr>
              <a:xfrm>
                <a:off x="7385051" y="1158420"/>
                <a:ext cx="4108450" cy="2478116"/>
              </a:xfrm>
              <a:prstGeom prst="round2DiagRect">
                <a:avLst>
                  <a:gd name="adj1" fmla="val 0"/>
                  <a:gd name="adj2" fmla="val 12300"/>
                </a:avLst>
              </a:prstGeom>
              <a:solidFill>
                <a:schemeClr val="tx2">
                  <a:lumMod val="20000"/>
                  <a:lumOff val="80000"/>
                  <a:alpha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" name="Rectangle: Rounded Corners 1">
                <a:extLst>
                  <a:ext uri="{FF2B5EF4-FFF2-40B4-BE49-F238E27FC236}">
                    <a16:creationId xmlns:a16="http://schemas.microsoft.com/office/drawing/2014/main" id="{CFA55D73-2B78-47AA-92FD-84707A013F00}"/>
                  </a:ext>
                </a:extLst>
              </p:cNvPr>
              <p:cNvSpPr/>
              <p:nvPr/>
            </p:nvSpPr>
            <p:spPr>
              <a:xfrm>
                <a:off x="698500" y="1158420"/>
                <a:ext cx="10795000" cy="4712991"/>
              </a:xfrm>
              <a:prstGeom prst="roundRect">
                <a:avLst>
                  <a:gd name="adj" fmla="val 5985"/>
                </a:avLst>
              </a:prstGeom>
              <a:noFill/>
              <a:ln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6CD63A0-204A-4DA7-AFEC-B49CDBF6869D}"/>
                  </a:ext>
                </a:extLst>
              </p:cNvPr>
              <p:cNvSpPr txBox="1"/>
              <p:nvPr/>
            </p:nvSpPr>
            <p:spPr>
              <a:xfrm>
                <a:off x="950322" y="1324649"/>
                <a:ext cx="4405373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PE" sz="1500" b="1" dirty="0">
                    <a:solidFill>
                      <a:schemeClr val="accent2"/>
                    </a:solidFill>
                    <a:latin typeface="Montserrat" panose="00000500000000000000" pitchFamily="50" charset="0"/>
                  </a:rPr>
                  <a:t>Herramientas de Aprendizaje y Desarrollo</a:t>
                </a:r>
                <a:endParaRPr lang="en-US" sz="1500" dirty="0">
                  <a:solidFill>
                    <a:schemeClr val="accent2"/>
                  </a:solidFill>
                  <a:latin typeface="Montserrat" panose="00000500000000000000" pitchFamily="50" charset="0"/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3CE9838-F3EE-4FBE-857A-299F45AAF245}"/>
                  </a:ext>
                </a:extLst>
              </p:cNvPr>
              <p:cNvSpPr txBox="1"/>
              <p:nvPr/>
            </p:nvSpPr>
            <p:spPr>
              <a:xfrm>
                <a:off x="950323" y="1695981"/>
                <a:ext cx="6107702" cy="11040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  <a:spcAft>
                    <a:spcPts val="600"/>
                  </a:spcAft>
                </a:pPr>
                <a:r>
                  <a:rPr lang="es-PE" sz="1400" b="1" dirty="0">
                    <a:solidFill>
                      <a:schemeClr val="tx2"/>
                    </a:solidFill>
                    <a:latin typeface="Montserrat" panose="00000500000000000000" pitchFamily="50" charset="0"/>
                  </a:rPr>
                  <a:t>Necesidad/Problema</a:t>
                </a:r>
                <a:r>
                  <a:rPr lang="en-US" sz="1400" b="1" dirty="0">
                    <a:solidFill>
                      <a:schemeClr val="tx2"/>
                    </a:solidFill>
                    <a:latin typeface="Montserrat" panose="00000500000000000000" pitchFamily="50" charset="0"/>
                  </a:rPr>
                  <a:t> </a:t>
                </a:r>
              </a:p>
              <a:p>
                <a:pPr>
                  <a:lnSpc>
                    <a:spcPct val="150000"/>
                  </a:lnSpc>
                  <a:spcAft>
                    <a:spcPts val="600"/>
                  </a:spcAft>
                </a:pPr>
                <a:r>
                  <a:rPr lang="es-PE" sz="1400" i="1" dirty="0">
                    <a:solidFill>
                      <a:schemeClr val="tx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Las organizaciones buscan constantemente maneras efectivas de capacitar y desarrollar las habilidades de su personal.</a:t>
                </a:r>
                <a:endParaRPr lang="en-US" sz="2000" i="1" dirty="0">
                  <a:solidFill>
                    <a:schemeClr val="tx2"/>
                  </a:solidFill>
                  <a:latin typeface="Montserrat" panose="00000500000000000000" pitchFamily="50" charset="0"/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CC84AF06-AC7F-4484-B6BB-971E01BECDA1}"/>
                  </a:ext>
                </a:extLst>
              </p:cNvPr>
              <p:cNvSpPr txBox="1"/>
              <p:nvPr/>
            </p:nvSpPr>
            <p:spPr>
              <a:xfrm>
                <a:off x="7579722" y="1324649"/>
                <a:ext cx="1055097" cy="3231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500" b="1" dirty="0" err="1">
                    <a:solidFill>
                      <a:schemeClr val="accent2"/>
                    </a:solidFill>
                    <a:latin typeface="Montserrat" panose="00000500000000000000" pitchFamily="50" charset="0"/>
                  </a:rPr>
                  <a:t>Solución</a:t>
                </a:r>
                <a:endParaRPr lang="en-US" sz="1500" dirty="0">
                  <a:solidFill>
                    <a:schemeClr val="accent2"/>
                  </a:solidFill>
                  <a:latin typeface="Montserrat" panose="00000500000000000000" pitchFamily="50" charset="0"/>
                </a:endParaRP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68C98FA3-9E49-4DA5-A1F7-A82FAE698745}"/>
                  </a:ext>
                </a:extLst>
              </p:cNvPr>
              <p:cNvSpPr txBox="1"/>
              <p:nvPr/>
            </p:nvSpPr>
            <p:spPr>
              <a:xfrm>
                <a:off x="7579722" y="1676731"/>
                <a:ext cx="3692436" cy="16682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>
                  <a:lnSpc>
                    <a:spcPct val="150000"/>
                  </a:lnSpc>
                  <a:spcAft>
                    <a:spcPts val="800"/>
                  </a:spcAft>
                </a:pPr>
                <a:r>
                  <a:rPr lang="es-PE" sz="1400" i="1" dirty="0">
                    <a:solidFill>
                      <a:schemeClr val="tx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La plataforma puede ofrecer libros especializados en áreas relevantes para el desarrollo de habilidades y competencias, así como herramientas para destacar, tomar notas y compartir </a:t>
                </a:r>
                <a:r>
                  <a:rPr lang="es-PE" sz="1400" i="1" dirty="0" err="1">
                    <a:solidFill>
                      <a:schemeClr val="tx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insights</a:t>
                </a:r>
                <a:r>
                  <a:rPr lang="es-PE" sz="1400" i="1" dirty="0">
                    <a:solidFill>
                      <a:schemeClr val="tx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con colegas.</a:t>
                </a:r>
              </a:p>
            </p:txBody>
          </p:sp>
        </p:grp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EE4EBA8-0405-4629-B8CB-9811BB212792}"/>
                </a:ext>
              </a:extLst>
            </p:cNvPr>
            <p:cNvSpPr txBox="1"/>
            <p:nvPr/>
          </p:nvSpPr>
          <p:spPr>
            <a:xfrm>
              <a:off x="524333" y="556594"/>
              <a:ext cx="5130251" cy="646331"/>
            </a:xfrm>
            <a:prstGeom prst="rect">
              <a:avLst/>
            </a:prstGeom>
            <a:noFill/>
          </p:spPr>
          <p:txBody>
            <a:bodyPr wrap="none" lIns="182880" tIns="91440" rIns="182880" bIns="91440" rtlCol="0" anchor="ctr" anchorCtr="0">
              <a:spAutoFit/>
            </a:bodyPr>
            <a:lstStyle/>
            <a:p>
              <a:pPr algn="ctr"/>
              <a:r>
                <a:rPr lang="en-US" sz="3000" b="1" dirty="0">
                  <a:gradFill flip="none" rotWithShape="1"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tx2"/>
                      </a:gs>
                    </a:gsLst>
                    <a:lin ang="5400000" scaled="0"/>
                    <a:tileRect/>
                  </a:gradFill>
                  <a:latin typeface="Montserrat" panose="00000500000000000000" pitchFamily="50" charset="0"/>
                </a:rPr>
                <a:t>Casos de </a:t>
              </a:r>
              <a:r>
                <a:rPr lang="en-US" sz="3000" b="1" dirty="0" err="1">
                  <a:gradFill flip="none" rotWithShape="1"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tx2"/>
                      </a:gs>
                    </a:gsLst>
                    <a:lin ang="5400000" scaled="0"/>
                    <a:tileRect/>
                  </a:gradFill>
                  <a:latin typeface="Montserrat" panose="00000500000000000000" pitchFamily="50" charset="0"/>
                </a:rPr>
                <a:t>uso</a:t>
              </a:r>
              <a:r>
                <a:rPr lang="en-US" sz="3000" b="1" dirty="0">
                  <a:gradFill flip="none" rotWithShape="1"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tx2"/>
                      </a:gs>
                    </a:gsLst>
                    <a:lin ang="5400000" scaled="0"/>
                    <a:tileRect/>
                  </a:gradFill>
                  <a:latin typeface="Montserrat" panose="00000500000000000000" pitchFamily="50" charset="0"/>
                </a:rPr>
                <a:t> (</a:t>
              </a:r>
              <a:r>
                <a:rPr lang="en-US" sz="3000" b="1" dirty="0" err="1">
                  <a:gradFill flip="none" rotWithShape="1"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tx2"/>
                      </a:gs>
                    </a:gsLst>
                    <a:lin ang="5400000" scaled="0"/>
                    <a:tileRect/>
                  </a:gradFill>
                  <a:latin typeface="Montserrat" panose="00000500000000000000" pitchFamily="50" charset="0"/>
                </a:rPr>
                <a:t>Actuales</a:t>
              </a:r>
              <a:r>
                <a:rPr lang="en-US" sz="3000" b="1" dirty="0">
                  <a:gradFill flip="none" rotWithShape="1"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tx2"/>
                      </a:gs>
                    </a:gsLst>
                    <a:lin ang="5400000" scaled="0"/>
                    <a:tileRect/>
                  </a:gradFill>
                  <a:latin typeface="Montserrat" panose="00000500000000000000" pitchFamily="50" charset="0"/>
                </a:rPr>
                <a:t>)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4694CD6-01CE-43E2-A0F2-6B98641A2AF6}"/>
                </a:ext>
              </a:extLst>
            </p:cNvPr>
            <p:cNvSpPr txBox="1"/>
            <p:nvPr/>
          </p:nvSpPr>
          <p:spPr>
            <a:xfrm>
              <a:off x="8675495" y="709217"/>
              <a:ext cx="114005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chemeClr val="tx2">
                      <a:lumMod val="40000"/>
                      <a:lumOff val="60000"/>
                    </a:schemeClr>
                  </a:solidFill>
                  <a:latin typeface="Montserrat" panose="00000500000000000000" pitchFamily="50" charset="0"/>
                </a:rPr>
                <a:t>Begin</a:t>
              </a:r>
            </a:p>
            <a:p>
              <a:r>
                <a:rPr lang="en-US" sz="1200" b="1" dirty="0">
                  <a:solidFill>
                    <a:schemeClr val="accent2"/>
                  </a:solidFill>
                  <a:latin typeface="Montserrat" panose="00000500000000000000" pitchFamily="50" charset="0"/>
                </a:rPr>
                <a:t>January 6th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C4ED3AA1-71C5-4584-9194-4E1EF7F51630}"/>
                </a:ext>
              </a:extLst>
            </p:cNvPr>
            <p:cNvSpPr txBox="1"/>
            <p:nvPr/>
          </p:nvSpPr>
          <p:spPr>
            <a:xfrm>
              <a:off x="10201159" y="709217"/>
              <a:ext cx="129234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chemeClr val="tx2">
                      <a:lumMod val="40000"/>
                      <a:lumOff val="60000"/>
                    </a:schemeClr>
                  </a:solidFill>
                  <a:latin typeface="Montserrat" panose="00000500000000000000" pitchFamily="50" charset="0"/>
                </a:rPr>
                <a:t>End</a:t>
              </a:r>
            </a:p>
            <a:p>
              <a:r>
                <a:rPr lang="en-US" sz="1200" b="1" dirty="0">
                  <a:solidFill>
                    <a:schemeClr val="accent2"/>
                  </a:solidFill>
                  <a:latin typeface="Montserrat" panose="00000500000000000000" pitchFamily="50" charset="0"/>
                </a:rPr>
                <a:t>February 14th</a:t>
              </a:r>
            </a:p>
          </p:txBody>
        </p:sp>
      </p:grpSp>
      <p:sp>
        <p:nvSpPr>
          <p:cNvPr id="3" name="TextBox 16">
            <a:extLst>
              <a:ext uri="{FF2B5EF4-FFF2-40B4-BE49-F238E27FC236}">
                <a16:creationId xmlns:a16="http://schemas.microsoft.com/office/drawing/2014/main" id="{0179D4E6-52C6-5C44-554D-D363CA0EF8EB}"/>
              </a:ext>
            </a:extLst>
          </p:cNvPr>
          <p:cNvSpPr txBox="1"/>
          <p:nvPr/>
        </p:nvSpPr>
        <p:spPr>
          <a:xfrm>
            <a:off x="950323" y="4308889"/>
            <a:ext cx="124264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dirty="0" err="1">
                <a:solidFill>
                  <a:schemeClr val="accent2"/>
                </a:solidFill>
                <a:latin typeface="Montserrat" panose="00000500000000000000" pitchFamily="50" charset="0"/>
              </a:rPr>
              <a:t>Educación</a:t>
            </a:r>
            <a:endParaRPr lang="en-US" sz="1500" dirty="0">
              <a:solidFill>
                <a:schemeClr val="accent2"/>
              </a:solidFill>
              <a:latin typeface="Montserrat" panose="00000500000000000000" pitchFamily="50" charset="0"/>
            </a:endParaRPr>
          </a:p>
        </p:txBody>
      </p:sp>
      <p:grpSp>
        <p:nvGrpSpPr>
          <p:cNvPr id="4" name="Group 18">
            <a:extLst>
              <a:ext uri="{FF2B5EF4-FFF2-40B4-BE49-F238E27FC236}">
                <a16:creationId xmlns:a16="http://schemas.microsoft.com/office/drawing/2014/main" id="{EB9EDCAC-EB35-E2BE-65C2-D82427D93263}"/>
              </a:ext>
            </a:extLst>
          </p:cNvPr>
          <p:cNvGrpSpPr/>
          <p:nvPr/>
        </p:nvGrpSpPr>
        <p:grpSpPr>
          <a:xfrm>
            <a:off x="1049751" y="4687560"/>
            <a:ext cx="2255133" cy="508665"/>
            <a:chOff x="1049751" y="4399391"/>
            <a:chExt cx="2255133" cy="508665"/>
          </a:xfrm>
        </p:grpSpPr>
        <p:sp>
          <p:nvSpPr>
            <p:cNvPr id="5" name="TextBox 17">
              <a:extLst>
                <a:ext uri="{FF2B5EF4-FFF2-40B4-BE49-F238E27FC236}">
                  <a16:creationId xmlns:a16="http://schemas.microsoft.com/office/drawing/2014/main" id="{4874430B-6B33-91F3-036A-0E54E42C9690}"/>
                </a:ext>
              </a:extLst>
            </p:cNvPr>
            <p:cNvSpPr txBox="1"/>
            <p:nvPr/>
          </p:nvSpPr>
          <p:spPr>
            <a:xfrm>
              <a:off x="1346997" y="4399391"/>
              <a:ext cx="1957887" cy="508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700"/>
                </a:lnSpc>
                <a:spcAft>
                  <a:spcPts val="600"/>
                </a:spcAft>
              </a:pPr>
              <a:r>
                <a:rPr lang="es-PE" sz="11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Recursos de Apoyo para Estudiantes</a:t>
              </a:r>
              <a:endParaRPr lang="en-US" sz="1100" dirty="0">
                <a:solidFill>
                  <a:schemeClr val="tx2"/>
                </a:solidFill>
                <a:latin typeface="Montserrat" panose="00000500000000000000" pitchFamily="50" charset="0"/>
              </a:endParaRPr>
            </a:p>
          </p:txBody>
        </p:sp>
        <p:sp>
          <p:nvSpPr>
            <p:cNvPr id="8" name="TextBox 19">
              <a:extLst>
                <a:ext uri="{FF2B5EF4-FFF2-40B4-BE49-F238E27FC236}">
                  <a16:creationId xmlns:a16="http://schemas.microsoft.com/office/drawing/2014/main" id="{4BCDE8E0-8253-F3C2-FD09-73ACB76D8E2C}"/>
                </a:ext>
              </a:extLst>
            </p:cNvPr>
            <p:cNvSpPr txBox="1"/>
            <p:nvPr/>
          </p:nvSpPr>
          <p:spPr>
            <a:xfrm>
              <a:off x="1049751" y="4541119"/>
              <a:ext cx="275864" cy="27863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txBody>
            <a:bodyPr wrap="square" lIns="0" tIns="0" rIns="0" bIns="0" rtlCol="0" anchor="ctr" anchorCtr="0"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1100" b="1" dirty="0">
                  <a:solidFill>
                    <a:schemeClr val="tx2"/>
                  </a:solidFill>
                  <a:latin typeface="Montserrat" panose="00000500000000000000" pitchFamily="50" charset="0"/>
                </a:rPr>
                <a:t>1</a:t>
              </a:r>
            </a:p>
          </p:txBody>
        </p:sp>
      </p:grpSp>
      <p:grpSp>
        <p:nvGrpSpPr>
          <p:cNvPr id="9" name="Group 21">
            <a:extLst>
              <a:ext uri="{FF2B5EF4-FFF2-40B4-BE49-F238E27FC236}">
                <a16:creationId xmlns:a16="http://schemas.microsoft.com/office/drawing/2014/main" id="{3BF44DCF-93A9-78AC-A337-CC1874A3C791}"/>
              </a:ext>
            </a:extLst>
          </p:cNvPr>
          <p:cNvGrpSpPr/>
          <p:nvPr/>
        </p:nvGrpSpPr>
        <p:grpSpPr>
          <a:xfrm>
            <a:off x="1049751" y="4664733"/>
            <a:ext cx="5175789" cy="1083221"/>
            <a:chOff x="-2547790" y="4376564"/>
            <a:chExt cx="5175789" cy="1083221"/>
          </a:xfrm>
        </p:grpSpPr>
        <p:sp>
          <p:nvSpPr>
            <p:cNvPr id="11" name="TextBox 22">
              <a:extLst>
                <a:ext uri="{FF2B5EF4-FFF2-40B4-BE49-F238E27FC236}">
                  <a16:creationId xmlns:a16="http://schemas.microsoft.com/office/drawing/2014/main" id="{6E6EA1D0-789F-EA94-9119-6702E8854F88}"/>
                </a:ext>
              </a:extLst>
            </p:cNvPr>
            <p:cNvSpPr txBox="1"/>
            <p:nvPr/>
          </p:nvSpPr>
          <p:spPr>
            <a:xfrm>
              <a:off x="337160" y="4376564"/>
              <a:ext cx="2290839" cy="508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700"/>
                </a:lnSpc>
                <a:spcAft>
                  <a:spcPts val="600"/>
                </a:spcAft>
              </a:pPr>
              <a:r>
                <a:rPr lang="es-PE" sz="1100" dirty="0">
                  <a:solidFill>
                    <a:schemeClr val="tx2"/>
                  </a:solidFill>
                  <a:latin typeface="Montserrat" panose="00000500000000000000" pitchFamily="50" charset="0"/>
                </a:rPr>
                <a:t>Desarrollo Profesional para Educadores</a:t>
              </a:r>
              <a:endParaRPr lang="en-US" sz="1100" dirty="0">
                <a:solidFill>
                  <a:schemeClr val="tx2"/>
                </a:solidFill>
                <a:latin typeface="Montserrat" panose="00000500000000000000" pitchFamily="50" charset="0"/>
              </a:endParaRPr>
            </a:p>
          </p:txBody>
        </p:sp>
        <p:sp>
          <p:nvSpPr>
            <p:cNvPr id="13" name="TextBox 23">
              <a:extLst>
                <a:ext uri="{FF2B5EF4-FFF2-40B4-BE49-F238E27FC236}">
                  <a16:creationId xmlns:a16="http://schemas.microsoft.com/office/drawing/2014/main" id="{5F1993FC-94E7-14F9-02DC-A826BC307186}"/>
                </a:ext>
              </a:extLst>
            </p:cNvPr>
            <p:cNvSpPr txBox="1"/>
            <p:nvPr/>
          </p:nvSpPr>
          <p:spPr>
            <a:xfrm>
              <a:off x="-2547790" y="5181153"/>
              <a:ext cx="275864" cy="27863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txBody>
            <a:bodyPr wrap="square" lIns="0" tIns="0" rIns="0" bIns="0" rtlCol="0" anchor="ctr" anchorCtr="0"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1100" b="1" dirty="0">
                  <a:solidFill>
                    <a:schemeClr val="tx2"/>
                  </a:solidFill>
                  <a:latin typeface="Montserrat" panose="00000500000000000000" pitchFamily="50" charset="0"/>
                </a:rPr>
                <a:t>2</a:t>
              </a:r>
            </a:p>
          </p:txBody>
        </p:sp>
      </p:grpSp>
      <p:sp>
        <p:nvSpPr>
          <p:cNvPr id="32" name="TextBox 26">
            <a:extLst>
              <a:ext uri="{FF2B5EF4-FFF2-40B4-BE49-F238E27FC236}">
                <a16:creationId xmlns:a16="http://schemas.microsoft.com/office/drawing/2014/main" id="{5AD39C5E-9F35-F71A-A5B2-B0248CF746C8}"/>
              </a:ext>
            </a:extLst>
          </p:cNvPr>
          <p:cNvSpPr txBox="1"/>
          <p:nvPr/>
        </p:nvSpPr>
        <p:spPr>
          <a:xfrm>
            <a:off x="9278484" y="4788126"/>
            <a:ext cx="275864" cy="278632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lIns="0" tIns="0" rIns="0" bIns="0" rtlCol="0" anchor="ctr" anchorCtr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100" b="1" dirty="0">
                <a:solidFill>
                  <a:schemeClr val="tx2"/>
                </a:solidFill>
                <a:latin typeface="Montserrat" panose="00000500000000000000" pitchFamily="50" charset="0"/>
              </a:rPr>
              <a:t>7</a:t>
            </a:r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C444E3B5-6D05-A918-5C8E-91B67FBF00F4}"/>
              </a:ext>
            </a:extLst>
          </p:cNvPr>
          <p:cNvSpPr txBox="1"/>
          <p:nvPr/>
        </p:nvSpPr>
        <p:spPr>
          <a:xfrm>
            <a:off x="1340360" y="5444716"/>
            <a:ext cx="1728472" cy="29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700"/>
              </a:lnSpc>
              <a:spcAft>
                <a:spcPts val="600"/>
              </a:spcAft>
            </a:pPr>
            <a:r>
              <a:rPr lang="es-PE" sz="1100" dirty="0">
                <a:solidFill>
                  <a:schemeClr val="tx2"/>
                </a:solidFill>
                <a:latin typeface="Montserrat" panose="00000500000000000000" pitchFamily="50" charset="0"/>
              </a:rPr>
              <a:t>Bibliotecas Digitales</a:t>
            </a:r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7A5B4EA4-C18D-871E-6C0C-E43CCD8A55B0}"/>
              </a:ext>
            </a:extLst>
          </p:cNvPr>
          <p:cNvSpPr txBox="1"/>
          <p:nvPr/>
        </p:nvSpPr>
        <p:spPr>
          <a:xfrm>
            <a:off x="9521899" y="4715393"/>
            <a:ext cx="179831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PE" sz="1100" dirty="0">
                <a:solidFill>
                  <a:schemeClr val="tx2"/>
                </a:solidFill>
                <a:latin typeface="Montserrat" panose="00000500000000000000" pitchFamily="50" charset="0"/>
              </a:rPr>
              <a:t>Investigación y Recursos Académicos</a:t>
            </a:r>
          </a:p>
        </p:txBody>
      </p:sp>
      <p:sp>
        <p:nvSpPr>
          <p:cNvPr id="35" name="CuadroTexto 34">
            <a:extLst>
              <a:ext uri="{FF2B5EF4-FFF2-40B4-BE49-F238E27FC236}">
                <a16:creationId xmlns:a16="http://schemas.microsoft.com/office/drawing/2014/main" id="{DDECE2D3-BAF5-F82D-E80A-675FB9346619}"/>
              </a:ext>
            </a:extLst>
          </p:cNvPr>
          <p:cNvSpPr txBox="1"/>
          <p:nvPr/>
        </p:nvSpPr>
        <p:spPr>
          <a:xfrm>
            <a:off x="3934701" y="5340137"/>
            <a:ext cx="2161299" cy="508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700"/>
              </a:lnSpc>
              <a:spcAft>
                <a:spcPts val="600"/>
              </a:spcAft>
            </a:pPr>
            <a:r>
              <a:rPr lang="es-PE" sz="1100" dirty="0">
                <a:solidFill>
                  <a:schemeClr val="tx2"/>
                </a:solidFill>
                <a:latin typeface="Montserrat" panose="00000500000000000000" pitchFamily="50" charset="0"/>
              </a:rPr>
              <a:t>Recursos de Investigación y Referencia</a:t>
            </a:r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AA8025BD-3E08-57C1-6506-980F69C57883}"/>
              </a:ext>
            </a:extLst>
          </p:cNvPr>
          <p:cNvSpPr txBox="1"/>
          <p:nvPr/>
        </p:nvSpPr>
        <p:spPr>
          <a:xfrm>
            <a:off x="7010457" y="4726833"/>
            <a:ext cx="166107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PE" sz="1100" dirty="0">
                <a:solidFill>
                  <a:schemeClr val="tx2"/>
                </a:solidFill>
                <a:latin typeface="Montserrat" panose="00000500000000000000" pitchFamily="50" charset="0"/>
              </a:rPr>
              <a:t>Provisión de Material de Estudio y Textos </a:t>
            </a:r>
          </a:p>
        </p:txBody>
      </p:sp>
      <p:sp>
        <p:nvSpPr>
          <p:cNvPr id="37" name="CuadroTexto 36">
            <a:extLst>
              <a:ext uri="{FF2B5EF4-FFF2-40B4-BE49-F238E27FC236}">
                <a16:creationId xmlns:a16="http://schemas.microsoft.com/office/drawing/2014/main" id="{236A5365-C96F-3D6C-E969-9E12EBE93737}"/>
              </a:ext>
            </a:extLst>
          </p:cNvPr>
          <p:cNvSpPr txBox="1"/>
          <p:nvPr/>
        </p:nvSpPr>
        <p:spPr>
          <a:xfrm>
            <a:off x="7014425" y="5400161"/>
            <a:ext cx="1983525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PE" sz="1100" dirty="0">
                <a:solidFill>
                  <a:schemeClr val="tx2"/>
                </a:solidFill>
                <a:latin typeface="Montserrat" panose="00000500000000000000" pitchFamily="50" charset="0"/>
              </a:rPr>
              <a:t>Apoyo a Cursos en Línea y Aprendizaje a Distancia</a:t>
            </a:r>
          </a:p>
        </p:txBody>
      </p:sp>
      <p:sp>
        <p:nvSpPr>
          <p:cNvPr id="38" name="TextBox 23">
            <a:extLst>
              <a:ext uri="{FF2B5EF4-FFF2-40B4-BE49-F238E27FC236}">
                <a16:creationId xmlns:a16="http://schemas.microsoft.com/office/drawing/2014/main" id="{E9FADCFF-1986-1CF2-698E-56A9E6002712}"/>
              </a:ext>
            </a:extLst>
          </p:cNvPr>
          <p:cNvSpPr txBox="1"/>
          <p:nvPr/>
        </p:nvSpPr>
        <p:spPr>
          <a:xfrm>
            <a:off x="3651217" y="4814473"/>
            <a:ext cx="275864" cy="278632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lIns="0" tIns="0" rIns="0" bIns="0" rtlCol="0" anchor="ctr" anchorCtr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100" b="1" dirty="0">
                <a:solidFill>
                  <a:schemeClr val="tx2"/>
                </a:solidFill>
                <a:latin typeface="Montserrat" panose="00000500000000000000" pitchFamily="50" charset="0"/>
              </a:rPr>
              <a:t>3</a:t>
            </a:r>
          </a:p>
        </p:txBody>
      </p:sp>
      <p:sp>
        <p:nvSpPr>
          <p:cNvPr id="39" name="TextBox 23">
            <a:extLst>
              <a:ext uri="{FF2B5EF4-FFF2-40B4-BE49-F238E27FC236}">
                <a16:creationId xmlns:a16="http://schemas.microsoft.com/office/drawing/2014/main" id="{BD3621E7-0B19-BF3F-A36F-DFEED915E340}"/>
              </a:ext>
            </a:extLst>
          </p:cNvPr>
          <p:cNvSpPr txBox="1"/>
          <p:nvPr/>
        </p:nvSpPr>
        <p:spPr>
          <a:xfrm>
            <a:off x="3658837" y="5455154"/>
            <a:ext cx="275864" cy="278632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lIns="0" tIns="0" rIns="0" bIns="0" rtlCol="0" anchor="ctr" anchorCtr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100" b="1" dirty="0">
                <a:solidFill>
                  <a:schemeClr val="tx2"/>
                </a:solidFill>
                <a:latin typeface="Montserrat" panose="00000500000000000000" pitchFamily="50" charset="0"/>
              </a:rPr>
              <a:t>4</a:t>
            </a:r>
          </a:p>
        </p:txBody>
      </p:sp>
      <p:sp>
        <p:nvSpPr>
          <p:cNvPr id="40" name="TextBox 23">
            <a:extLst>
              <a:ext uri="{FF2B5EF4-FFF2-40B4-BE49-F238E27FC236}">
                <a16:creationId xmlns:a16="http://schemas.microsoft.com/office/drawing/2014/main" id="{77C83AF6-8F62-B755-8C7A-9C1DE9D91196}"/>
              </a:ext>
            </a:extLst>
          </p:cNvPr>
          <p:cNvSpPr txBox="1"/>
          <p:nvPr/>
        </p:nvSpPr>
        <p:spPr>
          <a:xfrm>
            <a:off x="6668737" y="4814473"/>
            <a:ext cx="275864" cy="278632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lIns="0" tIns="0" rIns="0" bIns="0" rtlCol="0" anchor="ctr" anchorCtr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100" b="1" dirty="0">
                <a:solidFill>
                  <a:schemeClr val="tx2"/>
                </a:solidFill>
                <a:latin typeface="Montserrat" panose="00000500000000000000" pitchFamily="50" charset="0"/>
              </a:rPr>
              <a:t>5</a:t>
            </a:r>
          </a:p>
        </p:txBody>
      </p:sp>
      <p:sp>
        <p:nvSpPr>
          <p:cNvPr id="41" name="TextBox 23">
            <a:extLst>
              <a:ext uri="{FF2B5EF4-FFF2-40B4-BE49-F238E27FC236}">
                <a16:creationId xmlns:a16="http://schemas.microsoft.com/office/drawing/2014/main" id="{4D61F8B9-AE8E-BBF9-C820-5B198FC6BAD4}"/>
              </a:ext>
            </a:extLst>
          </p:cNvPr>
          <p:cNvSpPr txBox="1"/>
          <p:nvPr/>
        </p:nvSpPr>
        <p:spPr>
          <a:xfrm>
            <a:off x="6668737" y="5450729"/>
            <a:ext cx="275864" cy="278632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lIns="0" tIns="0" rIns="0" bIns="0" rtlCol="0" anchor="ctr" anchorCtr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100" b="1" dirty="0">
                <a:solidFill>
                  <a:schemeClr val="tx2"/>
                </a:solidFill>
                <a:latin typeface="Montserrat" panose="00000500000000000000" pitchFamily="50" charset="0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0691106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4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14B8A"/>
      </a:accent1>
      <a:accent2>
        <a:srgbClr val="127EC0"/>
      </a:accent2>
      <a:accent3>
        <a:srgbClr val="4FB4DE"/>
      </a:accent3>
      <a:accent4>
        <a:srgbClr val="9DE1F4"/>
      </a:accent4>
      <a:accent5>
        <a:srgbClr val="D1EFFA"/>
      </a:accent5>
      <a:accent6>
        <a:srgbClr val="2298FD"/>
      </a:accent6>
      <a:hlink>
        <a:srgbClr val="8496B0"/>
      </a:hlink>
      <a:folHlink>
        <a:srgbClr val="7F7F7F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4375</TotalTime>
  <Words>7570</Words>
  <Application>Microsoft Office PowerPoint</Application>
  <PresentationFormat>Panorámica</PresentationFormat>
  <Paragraphs>1441</Paragraphs>
  <Slides>43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43</vt:i4>
      </vt:variant>
    </vt:vector>
  </HeadingPairs>
  <TitlesOfParts>
    <vt:vector size="51" baseType="lpstr">
      <vt:lpstr>Arial</vt:lpstr>
      <vt:lpstr>Calibri</vt:lpstr>
      <vt:lpstr>Calibri Light</vt:lpstr>
      <vt:lpstr>Century Gothic</vt:lpstr>
      <vt:lpstr>Montserrat</vt:lpstr>
      <vt:lpstr>Söhne</vt:lpstr>
      <vt:lpstr>Symbol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Manager>You Exec (https://youexec.com/plus)</Manager>
  <Company>You Exec (https://youexec.com/plus)</Company>
  <LinksUpToDate>false</LinksUpToDate>
  <SharedDoc>false</SharedDoc>
  <HyperlinkBase>You Exec (https://youexec.com/plus)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Product Roadmap Template</dc:title>
  <dc:subject>Product Roadmap Template</dc:subject>
  <dc:creator>You Exec (https://youexec.com/plus)</dc:creator>
  <cp:keywords>You Exec (https:/youexec.com/plus)</cp:keywords>
  <dc:description>You Exec (https://youexec.com/plus)</dc:description>
  <cp:lastModifiedBy>Luis Ancel Vasquez Villavicencio</cp:lastModifiedBy>
  <cp:revision>2639</cp:revision>
  <dcterms:created xsi:type="dcterms:W3CDTF">2022-08-18T17:19:58Z</dcterms:created>
  <dcterms:modified xsi:type="dcterms:W3CDTF">2023-11-20T22:10:31Z</dcterms:modified>
  <cp:category>You Exec (https://youexec.com/plus)</cp:category>
</cp:coreProperties>
</file>

<file path=docProps/thumbnail.jpeg>
</file>